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91" r:id="rId2"/>
    <p:sldMasterId id="2147483703" r:id="rId3"/>
    <p:sldMasterId id="2147483715" r:id="rId4"/>
    <p:sldMasterId id="2147483727" r:id="rId5"/>
    <p:sldMasterId id="2147483739" r:id="rId6"/>
    <p:sldMasterId id="2147483751" r:id="rId7"/>
    <p:sldMasterId id="2147483868" r:id="rId8"/>
    <p:sldMasterId id="2147483880" r:id="rId9"/>
    <p:sldMasterId id="2147483892" r:id="rId10"/>
    <p:sldMasterId id="2147483904" r:id="rId11"/>
  </p:sldMasterIdLst>
  <p:notesMasterIdLst>
    <p:notesMasterId r:id="rId27"/>
  </p:notesMasterIdLst>
  <p:handoutMasterIdLst>
    <p:handoutMasterId r:id="rId28"/>
  </p:handoutMasterIdLst>
  <p:sldIdLst>
    <p:sldId id="282" r:id="rId12"/>
    <p:sldId id="283" r:id="rId13"/>
    <p:sldId id="293" r:id="rId14"/>
    <p:sldId id="258" r:id="rId15"/>
    <p:sldId id="294" r:id="rId16"/>
    <p:sldId id="265" r:id="rId17"/>
    <p:sldId id="267" r:id="rId18"/>
    <p:sldId id="270" r:id="rId19"/>
    <p:sldId id="284" r:id="rId20"/>
    <p:sldId id="292" r:id="rId21"/>
    <p:sldId id="291" r:id="rId22"/>
    <p:sldId id="297" r:id="rId23"/>
    <p:sldId id="295" r:id="rId24"/>
    <p:sldId id="286" r:id="rId25"/>
    <p:sldId id="298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9" autoAdjust="0"/>
    <p:restoredTop sz="94613"/>
  </p:normalViewPr>
  <p:slideViewPr>
    <p:cSldViewPr>
      <p:cViewPr varScale="1">
        <p:scale>
          <a:sx n="103" d="100"/>
          <a:sy n="103" d="100"/>
        </p:scale>
        <p:origin x="126" y="12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5E6229F-93B1-2240-A09F-C602B390C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7945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EAEFE4F-AFF3-1640-95DB-81357B2FC53D}" type="datetimeFigureOut">
              <a:rPr lang="en-US"/>
              <a:pPr>
                <a:defRPr/>
              </a:pPr>
              <a:t>6/11/18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9A9F093-48D1-724D-BB5D-75FC5448D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67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BD70A6-9805-0841-88E7-4D19CEA34D2B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3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62467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Center for Computational Neurobiology, University of Missouri</a:t>
            </a:r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D214632-6C21-C441-9057-A8659EF0ED44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429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48EDF9A-79FE-0048-AC83-C663F3B247B2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137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2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/>
          <p:cNvCxnSpPr/>
          <p:nvPr/>
        </p:nvCxnSpPr>
        <p:spPr>
          <a:xfrm>
            <a:off x="906463" y="385445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6334125"/>
            <a:ext cx="4487863" cy="920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87863" y="6334125"/>
            <a:ext cx="4656137" cy="920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81138" y="5932488"/>
            <a:ext cx="239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/>
              <a:t>By Droids Robotics</a:t>
            </a:r>
          </a:p>
        </p:txBody>
      </p:sp>
      <p:pic>
        <p:nvPicPr>
          <p:cNvPr id="9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3513" y="4938713"/>
            <a:ext cx="131762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2900" y="409575"/>
            <a:ext cx="34861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57200" y="409575"/>
            <a:ext cx="4841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3600"/>
              <a:t>INTERMEDIATE EV3 PROGRAMMING LESSON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34640"/>
            <a:ext cx="8229600" cy="914400"/>
          </a:xfrm>
          <a:ln>
            <a:noFill/>
          </a:ln>
        </p:spPr>
        <p:txBody>
          <a:bodyPr/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854305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22B1D7-D90F-4C8C-8473-B8C4BAF6A94B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60DEC-4D00-C145-9ACB-09B3DD7EDB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13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02CF9-FF1B-4CBE-BBDC-BBC251252048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85B77-F652-144C-B550-9EAE96D1A6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34232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F0F-F1CA-45AA-A871-28A7D3A933C4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5816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F74E-52F7-4A8A-A47A-BE2C3142F667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130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84F7-CA45-477F-BFFF-EC83607241D3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891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443D-CC56-45A2-AE16-9DB45C8D557C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126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5A47-32A0-4F09-BB63-39FDC386F1C4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6203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D14C-26E0-4252-8B4A-DC617025DB18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20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F064-ED0D-42B0-AE5D-DC6471BF26AA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3811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5C8F-41BA-4CC6-A2E3-AE1E5B8430FC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700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616E-E17B-4D9A-9879-A2AB7626D550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8679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136A-7F7A-4133-91A2-71566E6586F4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5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777A5F-A254-497A-BA9E-945FD27466ED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C5539-B19A-0E4D-98D0-AA9880B8E4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90137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0B93-CC58-4F0A-9CAC-AC2930C5FCE3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79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0A13072-9497-4C58-9784-5D9107C28686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EAF479C-B4B9-CC47-B932-2FEC96BD62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798BFF2-AF32-4068-B831-B23ACDCD14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3" y="184726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0183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74EC630-ADFC-42DF-A8C0-A71E586F504E}" type="datetime1">
              <a:rPr lang="en-US" smtClean="0"/>
              <a:t>6/11/18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63BD9F0-5954-8C4D-99EB-7C57C53142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8424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718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9A75F10-BE45-4EF4-8E88-BE4743A3D562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51B158-F806-A54F-8454-BA936544DF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5138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6CAEE1-F4AD-46F9-8E93-C1CD0252457A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D389F77-F42C-B148-B8A5-BB3BC27DDB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3552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1C0881E-6951-47C8-9DD7-0FB4B1D497DF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87EAEE-F321-F349-A6BE-4C4BAB1E0B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2933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B9B491C-6D00-417A-AD3E-7D2BBFDB73E2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DDEA4D5-85D1-C44B-AD7D-924AF1DFAC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7687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FCD13051-2D1A-4A6E-BD54-290D8E92C1C1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8A8E8CD-EF53-8F4A-9D82-8F2CC1E945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3559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0C95448-B782-4D4C-B4FB-04A100FEAA45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0D6BC79-018F-254F-9963-9CB908C1FB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80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23338" y="0"/>
            <a:ext cx="9048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1E4AA-5AA0-475E-BC00-CB9E2960CF4D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B0ED9A0-3550-E541-BF77-1BF2B475DD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12547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088136-E611-4CBF-827F-46149AFB6A64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2B3BE3-9AEA-EB43-8BF9-E911F27CFC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8884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8C5EB2F-19C6-4C1D-A6FA-F349969E86BC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1ACD922-57B8-8E49-8689-6EC867D57B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91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D0FE9-5CED-4951-9806-4805005F49DD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269038"/>
            <a:ext cx="6413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1B65C-8C2E-FD4B-BA07-CDE5ED705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5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6EEAA-9B90-4C89-A2C1-1316859DA1BF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87C10-4D50-A141-9627-5B3C242F93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052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43886-0A21-4C2D-B1C7-31E7626D31E3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0175C-2580-5640-BF10-12E609C44F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58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C0343-D01F-49B8-811C-67B4D5AA0F59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14375-B2C4-6248-A42E-4E9AA05B97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622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BBFB5-5D96-4492-933D-EF557472B4E3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6AA69-10F7-5C47-A975-F51AB201F5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52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75DD4-6D50-423F-8E7D-C8F9A02E9A55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FFAB0-D980-9945-9AD9-3D9517FD9D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520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37F00-066E-478A-B082-CACDE2317B18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52650-69DE-EF4E-9F32-B577F028A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F42F4-7EAD-4C59-844F-3FC29ED780DD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BDC93-721D-E341-A1C6-ABDF52495D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561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26E23-C990-4523-81A1-A9CD6C0D38AF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9444B5B-9DCB-2043-B406-CA7E8ADA53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507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E4B13-8202-4B6D-968E-87C8093DC77B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459E7-E397-DA48-8B0A-B8329A1C76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243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0DEF7-8505-4A11-ABFF-943D946E2977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7DD0B-BB07-6042-91CC-A84E4C473C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343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89042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19"/>
          <p:cNvSpPr txBox="1">
            <a:spLocks noChangeArrowheads="1"/>
          </p:cNvSpPr>
          <p:nvPr/>
        </p:nvSpPr>
        <p:spPr bwMode="auto">
          <a:xfrm>
            <a:off x="2078038" y="4119563"/>
            <a:ext cx="4965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By Sanjay and Arvind Seshan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23338" y="0"/>
            <a:ext cx="9048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75" y="2895600"/>
            <a:ext cx="147638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75" y="0"/>
            <a:ext cx="18573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24A3B-B920-413A-905E-59880E517490}" type="datetime1">
              <a:rPr lang="en-US" smtClean="0"/>
              <a:t>6/11/18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6525" cy="282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3600" y="6342063"/>
            <a:ext cx="588963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EAF479C-B4B9-CC47-B932-2FEC96BD6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9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3" y="184726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723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0FE97-0BD8-42B4-BE83-7DAD85ABE234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376988"/>
            <a:ext cx="6286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BD9F0-5954-8C4D-99EB-7C57C53142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6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4AFA7-A144-414B-A319-5DF43B571EA0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6F552-1243-514D-9FEB-2F9A99A28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2830496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08375-31CA-4E8D-8778-B66E3C294889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1B158-F806-A54F-8454-BA936544D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8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DC989-FB3E-4BEF-800C-4B4DD8543AD9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89F77-F42C-B148-B8A5-BB3BC27DD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0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A1240-D8C2-49F5-B58D-F6B2C4C5EF24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7EAEE-F321-F349-A6BE-4C4BAB1E0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480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000BD-BC83-4DA6-8D76-D70F785D8F1D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EA4D5-85D1-C44B-AD7D-924AF1DFA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7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B2678B-C9A0-4038-94C2-B20EE30B7B66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224FC-64E4-B74A-9D63-D222DD342B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6224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1CF66-AE79-47E1-9AFD-7813E6D1D490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8E8CD-EF53-8F4A-9D82-8F2CC1E945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109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381FE-12D3-4830-A124-504A3AFF324D}" type="datetime1">
              <a:rPr lang="en-US" smtClean="0"/>
              <a:t>6/11/18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0D6BC79-018F-254F-9963-9CB908C1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133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77B4C-E554-43E8-8241-745350892844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B3BE3-9AEA-EB43-8BF9-E911F27CF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813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DBE69-AE8A-4DC2-96F4-7845A529331B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CD922-57B8-8E49-8689-6EC867D57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131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ABDF0-BC5C-4FD4-9307-E155545159DB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1C91E-6CCC-CF4C-80E6-0C3D73E51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258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B3E4F-521F-4911-83B5-32E880528842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54F46-8974-D543-A49C-AEE062045D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05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E1DAF-55A1-4FA2-A8CA-9969C6FD843D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436C5-F0D3-C944-A0C2-0E76A60BE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873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E1588-13D2-4AFC-B54D-2DC462675149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794CB-C5DD-E646-8C32-AE8D274C6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33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BA95F-5BFF-4099-8F79-6D6D81DC20EE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18203-269E-C642-8588-6D1F78FAB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865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5C5D8-06B9-4BB6-BE4A-3CD8984549FA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2A9F5-6DF2-7940-8AEE-DC3C52652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0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E0486-ABCD-4F2F-99D2-A4E8BE2C41CB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3690-FFF9-5A4F-8B96-5F67B8FCE4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8038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2CC4F-A260-4A90-8CC7-9AC984907F1E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39AC3-C9F7-7544-8856-D83F1A07B3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253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18D11-A9EA-450D-8F03-5CD2C194C719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4B439-931C-784C-913B-9F3670218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09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0690D-43D9-40F4-8517-8373995BC2AF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D4BAF-1DEA-DC46-B7B6-27648CEF5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028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1E27B-6067-4BDF-8BBD-3B68B469B551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06B49-6ABD-C444-9F93-666B062400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999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E3FF9-1DA1-471A-A3F5-C0AF357C7064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2CF49-313C-2447-A6BE-9EDE163C5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00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23338" y="0"/>
            <a:ext cx="9048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060A5-3477-4D35-9C9C-BD58CBC17A37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ABBF225-4E29-0746-A4A1-01ED8589FA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9411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4B116-3A1D-48CC-9B59-F28A57E316B9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269038"/>
            <a:ext cx="6413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A6E95-FDDA-5843-A4B0-9033FC344B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9665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A05A5-E288-4CEE-81EB-6279418042AB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B7A1D-B85C-F747-974D-361B0E4EE7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2699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68ADC-0DD9-4C7D-9EBF-216C44A67CA4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9F986-5B0F-A046-A701-5748E10E5C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7587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2D292-1CE4-42F7-9CB8-390E40BA2519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5630E-F31B-AB4F-B9FB-FFC1035998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66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80F32-31BA-423C-A9D4-B4F1D6023F65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4EB57-AD70-6F4B-BCD3-3DA5917FA3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9798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653AA-A4E9-445C-9396-1F74B322A60B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F3762-188B-2E47-BABF-63297FFF28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7380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2F12E-ED2C-4901-ACF5-038B2B9880FF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6E22E-2ED5-AE45-B20B-A30638D754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004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3C0FD-6C2E-402D-80A6-896FF3F71E0B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2CC76-3178-7942-AA70-D518E69007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86385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1264B-9F3B-4D3F-8CAC-4894421F6722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394D955-64FE-2547-ADE5-3D97A4B38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7901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CAFBB-9196-4FF3-8464-6D1FBC04A764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A7E3E-5F3D-C940-BF68-124B7928DC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6088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61041-D2E6-463D-8A0B-8D307E5ADBDC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867B0-9C97-1340-910A-5BC7EEC158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9264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89042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400050"/>
            <a:ext cx="7742237" cy="28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/>
          <p:cNvSpPr txBox="1">
            <a:spLocks noChangeArrowheads="1"/>
          </p:cNvSpPr>
          <p:nvPr/>
        </p:nvSpPr>
        <p:spPr bwMode="auto">
          <a:xfrm>
            <a:off x="2078038" y="4119563"/>
            <a:ext cx="4965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By Sanjay and Arvind Seshan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23338" y="0"/>
            <a:ext cx="9048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75" y="2895600"/>
            <a:ext cx="147638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75" y="0"/>
            <a:ext cx="18573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0D996-B6BD-45BB-B0C1-1BEB4126869C}" type="datetime1">
              <a:rPr lang="en-US" smtClean="0"/>
              <a:t>6/11/18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6525" cy="282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3600" y="6342063"/>
            <a:ext cx="588963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0D122F-6959-C14C-A5FE-31947FC5E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777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3291A-E7E7-45BF-ADA8-AFEE79519514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376988"/>
            <a:ext cx="6286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AFDEC-66A3-FF47-A9B3-5190D86F60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144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E86AF-45BC-49CD-8107-0FAD88657690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4A969-C786-9243-864A-8A5674324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4946735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A2D81-A204-4588-ABCC-EEEB93DB94EB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3A8A7-52D4-404A-BDF7-3550436AA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3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ABC95-D178-46B1-9C55-372F7D155E50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CA724-74DF-C740-8799-9F5F30AD8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03154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2A682-640E-4223-81BC-5BE6E573CE6E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945C6-DD16-E74F-AB9C-F753F874C6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061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D3449-C75A-48D9-A1D1-92F22DF5A7B8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33F0F-464E-714E-8C7B-39DE0847D8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032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B64D5-8CF6-4987-B6D2-F1EF4C7BB649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5D311-E3A3-904A-A6EA-A0E1B1D667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5394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46755-5C28-4D91-AC2E-04AF67400BDA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16847-FD38-4F48-AD17-C3795DD6C1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3010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7BB62-6808-41AF-85AB-E49595AA2EF0}" type="datetime1">
              <a:rPr lang="en-US" smtClean="0"/>
              <a:t>6/11/18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7D48B49-C895-0E4C-8AD5-5555773B5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510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32DC0-217F-4013-A8A9-A3F683AC779C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9D0B9-E544-1A4C-A71F-0B43945520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0328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C3975-D8C1-4020-9F9E-44F6967D2BAC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FC0A7-43F5-194E-86BE-686529326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2317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6A3FE-49E1-456A-A6E5-6C6606191E7D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72FD6-C58A-9141-8C05-3E53069FA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5793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1554A-2395-4450-9C28-7BE197405897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5F440-DE9A-BA4A-AD00-04095DECF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7256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FC623-EF31-44F6-B851-FFF3C5C7E2DE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A45B6-C6B4-6C49-8BF5-2BDEC0BB8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1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DEF20F-EB60-49B2-9E1F-0C4CD28301A7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C160E-B4B8-804C-BF74-A12240CF4D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7297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4B2DB-6DDC-4FA7-BBAA-347F7C472CB7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068B6-4201-C242-942C-CC8A5FA20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551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8D82E-3877-4BC9-AC7A-296E69E19278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5B3B1-9394-4F46-88D8-578B2B0071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716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686FB-08C0-45ED-82AB-BEFA84B12567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731E2-8E67-924C-8845-E1D86F1DC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93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6AC91-86CE-495C-B35B-0350CFE5759F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ACA4F-0675-A644-90C1-9BF0B8BBF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5326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5134A-D8E2-4D81-9E40-100947608E2E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6FCCA-69C8-574D-A5E8-6ACA96019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2794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62EAA-E3F0-4CA8-8EE3-F16CBA53338B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5AF80-97F3-8E4D-879F-1F35553DB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267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1B691-8E95-431D-889F-79097D1027DE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737D9-022D-C444-885C-0E06EFDA86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198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12DF0-A83F-4493-AA71-C89354AD39DF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37E67-A392-D847-8389-5E49E6D617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5865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5E48F0-5973-4AF9-97C6-5FF31C7DB4BD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0D122F-6959-C14C-A5FE-31947FC5E8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183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BBD95A-0567-4CFB-8886-5FD96E388338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pPr>
              <a:defRPr/>
            </a:pPr>
            <a:fld id="{9E4AFDEC-66A3-FF47-A9B3-5190D86F60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7C04C1B1-F14E-453D-B4DD-402C66E3C4C3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5B315D-36C8-F54A-9E8C-E2F579B6ED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32651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D921E8-4E50-4678-83F6-B452665ED86B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14A969-C786-9243-864A-8A56743245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163169908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E04E53-D2C5-4BF5-BACE-E18AD3C141A8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3A8A7-52D4-404A-BDF7-3550436AA5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325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587CEE-1ADD-404B-A4C8-01C64C25DD01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945C6-DD16-E74F-AB9C-F753F874C6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009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2C6A66-024F-401A-8D6A-0E773D30CCFE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B33F0F-464E-714E-8C7B-39DE0847D8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586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3FB551-39F0-4E45-BAB5-DA32F17816BA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C5D311-E3A3-904A-A6EA-A0E1B1D667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62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259AE8-BD91-43DC-B82A-360222EE8783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16847-FD38-4F48-AD17-C3795DD6C1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121010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B9AF3-AD65-4064-AF10-82E2A7EEB17D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7D48B49-C895-0E4C-8AD5-5555773B50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7540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B4186F-3205-48F7-98D1-4179FA290A04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9D0B9-E544-1A4C-A71F-0B43945520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961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73D0E4-0BEE-4BD4-929B-9FDB1A721A65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FC0A7-43F5-194E-86BE-686529326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0816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931B-A9EE-4D19-9DD7-4B6710DF7C3F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94A6A6-48F7-484F-B819-5A37D327337C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F53F1-5EA1-424F-A67E-843E62C05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1103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0033-BBAB-47EE-B09E-26BE54D2DB5D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5672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803C-528F-443B-8469-99A408E69B24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111214881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4861-E091-4DDF-A5EE-5E11B8401A08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341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A32D-4A51-4834-B49C-9D02438DBA85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172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C051-FDA1-4648-BC6D-8F287E1A750E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880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FE60-E22C-4DE8-AD6D-71EDBEFB5717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0321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6014-544C-41B4-9487-031C36E917F5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533222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1075-6999-4D33-AEC6-2BC5AFECA076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8065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3621-EFBB-4CE9-9ED6-B487FAFED809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355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C276-F01D-4E21-82C6-3FCF95C76107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8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4487863" cy="920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87338"/>
            <a:ext cx="8596313" cy="873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504950"/>
            <a:ext cx="85963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981D6E0-2356-42D1-804E-814C6306DC89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F7F174C-40D8-4B47-8DBF-4EF54E91CC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8600" y="1335088"/>
            <a:ext cx="859631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863" y="6334125"/>
            <a:ext cx="4656137" cy="920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791" r:id="rId2"/>
    <p:sldLayoutId id="2147483841" r:id="rId3"/>
    <p:sldLayoutId id="2147483792" r:id="rId4"/>
    <p:sldLayoutId id="2147483793" r:id="rId5"/>
    <p:sldLayoutId id="2147483794" r:id="rId6"/>
    <p:sldLayoutId id="2147483842" r:id="rId7"/>
    <p:sldLayoutId id="2147483843" r:id="rId8"/>
    <p:sldLayoutId id="2147483844" r:id="rId9"/>
    <p:sldLayoutId id="2147483795" r:id="rId10"/>
    <p:sldLayoutId id="2147483845" r:id="rId11"/>
  </p:sldLayoutIdLst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37E87-5DE1-4CEB-B3F7-558F41C3AC98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ABF3CB9-AE83-4B87-A189-29499DD9D6B3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F7F174C-40D8-4B47-8DBF-4EF54E91CC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454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57EB918-21EC-4F42-843A-1905ED00F43E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863" y="6354763"/>
            <a:ext cx="703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76FE7EC-8B91-A44E-954A-ECF1DE1D7E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225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48" r:id="rId9"/>
    <p:sldLayoutId id="2147483802" r:id="rId10"/>
    <p:sldLayoutId id="2147483803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454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97419C5-A868-4E2A-8522-8668E180B465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250" y="6357938"/>
            <a:ext cx="6667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A2F0B-2976-9B44-BC02-AD452B7D50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6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75" y="2895600"/>
            <a:ext cx="147638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75" y="0"/>
            <a:ext cx="18573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04" r:id="rId4"/>
    <p:sldLayoutId id="2147483805" r:id="rId5"/>
    <p:sldLayoutId id="2147483806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3200B7D-3459-4518-AF98-39F3C24784DD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A9B4CF6-24FC-094E-8845-F9C4791EB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454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9506D72-2656-4021-A0B5-62E066980231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863" y="6354763"/>
            <a:ext cx="703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AED5E5E-3114-BC48-993E-6F2C237B47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225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59" r:id="rId9"/>
    <p:sldLayoutId id="2147483824" r:id="rId10"/>
    <p:sldLayoutId id="2147483825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8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454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6FAABFC-67A5-4110-8DB7-826718D9AEDB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250" y="6357938"/>
            <a:ext cx="6667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EF166-FE31-BA43-97BE-40BD9FA5E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6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75" y="2895600"/>
            <a:ext cx="147638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75" y="0"/>
            <a:ext cx="18573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26" r:id="rId4"/>
    <p:sldLayoutId id="2147483827" r:id="rId5"/>
    <p:sldLayoutId id="2147483828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DCD3AA3-A283-4DED-BC71-B36B497B5890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48D21A4-60D9-1C46-B79D-C906E2E1B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BE5E03B-1FB0-4C7C-9E70-20BE549289A5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F7F174C-40D8-4B47-8DBF-4EF54E91CC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46C7187-B71C-45F9-932B-2CA708A90932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1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ears.sariel.pl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icopedia.com/fundamentals.html" TargetMode="External"/><Relationship Id="rId2" Type="http://schemas.openxmlformats.org/officeDocument/2006/relationships/hyperlink" Target="http://sariel.pl/2009/09/gears-tutorial/" TargetMode="External"/><Relationship Id="rId1" Type="http://schemas.openxmlformats.org/officeDocument/2006/relationships/slideLayout" Target="../slideLayouts/slideLayout1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2.xml"/><Relationship Id="rId6" Type="http://schemas.openxmlformats.org/officeDocument/2006/relationships/image" Target="../media/image23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12.xml"/><Relationship Id="rId5" Type="http://schemas.openxmlformats.org/officeDocument/2006/relationships/hyperlink" Target="http://technicopedia.com/fundamentals.html" TargetMode="External"/><Relationship Id="rId4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ROBOT DESIGN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buFont typeface="Arial" pitchFamily="34" charset="0"/>
              <a:buNone/>
              <a:defRPr/>
            </a:pPr>
            <a:r>
              <a:rPr lang="en-US" dirty="0"/>
              <a:t>Gearing For LEGO Robots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AB9873-5EEC-624D-ADFE-1C87EE3C5ED6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PROBLEMS with LEGO gears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en-US" sz="2400" dirty="0"/>
              <a:t>Two common problems that you might face:</a:t>
            </a:r>
          </a:p>
          <a:p>
            <a:pPr marL="800100" lvl="1" indent="-342900"/>
            <a:r>
              <a:rPr lang="en-US" altLang="en-US" sz="2000" dirty="0"/>
              <a:t>Gear Slip: Slippage is when the teeth skip on the gears when you apply power</a:t>
            </a:r>
          </a:p>
          <a:p>
            <a:pPr marL="342900" indent="-342900">
              <a:buFont typeface="Arial" charset="0"/>
              <a:buChar char="•"/>
            </a:pPr>
            <a:endParaRPr lang="en-US" altLang="en-US" sz="2400" dirty="0"/>
          </a:p>
          <a:p>
            <a:pPr marL="800100" lvl="1" indent="-342900"/>
            <a:r>
              <a:rPr lang="en-US" altLang="en-US" sz="2000" dirty="0"/>
              <a:t>Gear Backlash:  Backlash is space between the teeth where the gears mesh. When the space is too much, it is called slack/slop. When there is too little, you create too much friction.</a:t>
            </a:r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6/11/2018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1EF3A1C-0ECC-DC4D-BDCD-0E638A9682C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2533" name="TextBox 7"/>
          <p:cNvSpPr txBox="1">
            <a:spLocks noChangeArrowheads="1"/>
          </p:cNvSpPr>
          <p:nvPr/>
        </p:nvSpPr>
        <p:spPr bwMode="auto">
          <a:xfrm>
            <a:off x="762000" y="4724400"/>
            <a:ext cx="7694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Solution:  Try to avoid long sequences of gears. Use a gear box. Mesh gears according to specification.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Gear boxes Can be helpful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3657600" cy="4654550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en-US" dirty="0"/>
              <a:t>Gear boxes can help reduce some of the issues you may face when building with gears.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dirty="0"/>
              <a:t>Some are pre-built (with gears included)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dirty="0"/>
              <a:t>Some need gears inserted into a gear box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dirty="0"/>
              <a:t>Some can be assembled from scratch using technic pieces</a:t>
            </a:r>
          </a:p>
        </p:txBody>
      </p:sp>
      <p:sp>
        <p:nvSpPr>
          <p:cNvPr id="2355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6/11/2018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4BA9A4-80D6-3E46-ACA9-55CC5FFB5E6A}" type="slidenum">
              <a:rPr lang="en-US" altLang="en-US"/>
              <a:pPr/>
              <a:t>11</a:t>
            </a:fld>
            <a:endParaRPr lang="en-US" altLang="en-US"/>
          </a:p>
        </p:txBody>
      </p:sp>
      <p:pic>
        <p:nvPicPr>
          <p:cNvPr id="23557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4354512" y="2392633"/>
            <a:ext cx="4800600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Box 5"/>
          <p:cNvSpPr txBox="1">
            <a:spLocks noChangeArrowheads="1"/>
          </p:cNvSpPr>
          <p:nvPr/>
        </p:nvSpPr>
        <p:spPr bwMode="auto">
          <a:xfrm>
            <a:off x="6975474" y="3534046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100"/>
              <a:t>Pre-built</a:t>
            </a:r>
          </a:p>
        </p:txBody>
      </p:sp>
      <p:sp>
        <p:nvSpPr>
          <p:cNvPr id="23559" name="TextBox 7"/>
          <p:cNvSpPr txBox="1">
            <a:spLocks noChangeArrowheads="1"/>
          </p:cNvSpPr>
          <p:nvPr/>
        </p:nvSpPr>
        <p:spPr bwMode="auto">
          <a:xfrm>
            <a:off x="5375274" y="4448446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100"/>
              <a:t>Pre-built</a:t>
            </a:r>
          </a:p>
        </p:txBody>
      </p:sp>
      <p:sp>
        <p:nvSpPr>
          <p:cNvPr id="23560" name="TextBox 8"/>
          <p:cNvSpPr txBox="1">
            <a:spLocks noChangeArrowheads="1"/>
          </p:cNvSpPr>
          <p:nvPr/>
        </p:nvSpPr>
        <p:spPr bwMode="auto">
          <a:xfrm>
            <a:off x="6224587" y="4448446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100"/>
              <a:t>Pre-built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09600"/>
            <a:ext cx="7989752" cy="796909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RACK GEARS For Vertical &amp; Horizontal Movement</a:t>
            </a:r>
          </a:p>
        </p:txBody>
      </p:sp>
      <p:sp>
        <p:nvSpPr>
          <p:cNvPr id="6553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6/11/2018</a:t>
            </a:r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4ECAF60-F140-E14C-AF19-DBF808F5D925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65540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0" y="4999038"/>
            <a:ext cx="4114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335"/>
          <a:stretch>
            <a:fillRect/>
          </a:stretch>
        </p:blipFill>
        <p:spPr bwMode="auto">
          <a:xfrm>
            <a:off x="762000" y="1752600"/>
            <a:ext cx="2438400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2" name="TextBox 8"/>
          <p:cNvSpPr txBox="1">
            <a:spLocks noChangeArrowheads="1"/>
          </p:cNvSpPr>
          <p:nvPr/>
        </p:nvSpPr>
        <p:spPr bwMode="auto">
          <a:xfrm>
            <a:off x="760413" y="4824413"/>
            <a:ext cx="22098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Support structure of Wall-E7 by Marc-Andre Bazergui is made with rack gears</a:t>
            </a:r>
          </a:p>
        </p:txBody>
      </p:sp>
      <p:sp>
        <p:nvSpPr>
          <p:cNvPr id="65543" name="TextBox 11"/>
          <p:cNvSpPr txBox="1">
            <a:spLocks noChangeArrowheads="1"/>
          </p:cNvSpPr>
          <p:nvPr/>
        </p:nvSpPr>
        <p:spPr bwMode="auto">
          <a:xfrm>
            <a:off x="3921125" y="4221163"/>
            <a:ext cx="4102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PIX3L PLOTT3R by Sanjay and Arvind Seshan uses rack gears</a:t>
            </a:r>
          </a:p>
        </p:txBody>
      </p:sp>
      <p:pic>
        <p:nvPicPr>
          <p:cNvPr id="65544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0" y="1636713"/>
            <a:ext cx="297815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USEFUL ONLINE GEAR TOOL</a:t>
            </a:r>
          </a:p>
        </p:txBody>
      </p:sp>
      <p:pic>
        <p:nvPicPr>
          <p:cNvPr id="66562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" y="1588638"/>
            <a:ext cx="5943600" cy="3954463"/>
          </a:xfrm>
        </p:spPr>
      </p:pic>
      <p:sp>
        <p:nvSpPr>
          <p:cNvPr id="6656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6/11/2018</a:t>
            </a:r>
          </a:p>
        </p:txBody>
      </p:sp>
      <p:sp>
        <p:nvSpPr>
          <p:cNvPr id="665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8C124C-E265-E348-A70D-093869441FE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6565" name="TextBox 6"/>
          <p:cNvSpPr txBox="1">
            <a:spLocks noChangeArrowheads="1"/>
          </p:cNvSpPr>
          <p:nvPr/>
        </p:nvSpPr>
        <p:spPr bwMode="auto">
          <a:xfrm>
            <a:off x="654284" y="5847468"/>
            <a:ext cx="472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hlinkClick r:id="rId3"/>
              </a:rPr>
              <a:t>http://gears.sariel.pl/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OTHER Useful resources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More about gears: </a:t>
            </a:r>
            <a:r>
              <a:rPr lang="en-US" altLang="en-US">
                <a:hlinkClick r:id="rId2"/>
              </a:rPr>
              <a:t>http://sariel.pl/2009/09/gears-tutorial/</a:t>
            </a:r>
            <a:endParaRPr lang="en-US" altLang="en-US"/>
          </a:p>
          <a:p>
            <a:r>
              <a:rPr lang="en-US" altLang="en-US"/>
              <a:t>Gear animations: </a:t>
            </a:r>
            <a:r>
              <a:rPr lang="en-US" altLang="en-US">
                <a:hlinkClick r:id="rId3"/>
              </a:rPr>
              <a:t>http://technicopedia.com/fundamentals.html</a:t>
            </a:r>
            <a:endParaRPr lang="en-US" altLang="en-US"/>
          </a:p>
          <a:p>
            <a:r>
              <a:rPr lang="en-US" altLang="en-US"/>
              <a:t>Technic Gearing: </a:t>
            </a:r>
            <a:r>
              <a:rPr lang="en-US" altLang="en-US" b="0"/>
              <a:t>Books by Yoshihito Isogawa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6/11/2018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64B1D98-F05E-714B-9251-D6C90E20073D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This tutorial was created by Sanjay </a:t>
            </a:r>
            <a:r>
              <a:rPr lang="en-US" dirty="0" err="1"/>
              <a:t>Seshan</a:t>
            </a:r>
            <a:r>
              <a:rPr lang="en-US" dirty="0"/>
              <a:t> and Arvind </a:t>
            </a:r>
            <a:r>
              <a:rPr lang="en-US" dirty="0" err="1"/>
              <a:t>Seshan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More lessons at </a:t>
            </a:r>
            <a:r>
              <a:rPr lang="en-US" dirty="0">
                <a:hlinkClick r:id="rId3"/>
              </a:rPr>
              <a:t>www.ev3lessons</a:t>
            </a:r>
            <a:r>
              <a:rPr lang="en-US">
                <a:hlinkClick r:id="rId3"/>
              </a:rPr>
              <a:t>.com</a:t>
            </a:r>
            <a:r>
              <a:rPr lang="en-US"/>
              <a:t> and </a:t>
            </a:r>
            <a:r>
              <a:rPr lang="en-US">
                <a:hlinkClick r:id="rId4"/>
              </a:rPr>
              <a:t>www.flltutorials.com</a:t>
            </a:r>
            <a:endParaRPr lang="en-US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49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Objectives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Learn about the different types of LEGO gears and what you use them for</a:t>
            </a:r>
          </a:p>
          <a:p>
            <a:r>
              <a:rPr lang="en-US" altLang="en-US" dirty="0"/>
              <a:t>Learn how to calculate gear ratios</a:t>
            </a:r>
          </a:p>
          <a:p>
            <a:r>
              <a:rPr lang="en-US" altLang="en-US" dirty="0"/>
              <a:t>Learn some useful gearing techniques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638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6/11/2018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D12F975-0285-474F-86F4-5F69AF159A06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What Is a Gear?</a:t>
            </a:r>
          </a:p>
        </p:txBody>
      </p:sp>
      <p:sp>
        <p:nvSpPr>
          <p:cNvPr id="61441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5181600"/>
          </a:xfrm>
        </p:spPr>
        <p:txBody>
          <a:bodyPr/>
          <a:lstStyle/>
          <a:p>
            <a:pPr marL="457200" indent="-457200">
              <a:spcBef>
                <a:spcPct val="0"/>
              </a:spcBef>
              <a:buFont typeface="Arial" charset="0"/>
              <a:buChar char="•"/>
            </a:pPr>
            <a:r>
              <a:rPr lang="en-US" altLang="en-US" sz="1700" dirty="0"/>
              <a:t>A gear is a wheel with teeth that meshes with another gear</a:t>
            </a:r>
          </a:p>
          <a:p>
            <a:pPr marL="457200" indent="-457200">
              <a:spcBef>
                <a:spcPct val="0"/>
              </a:spcBef>
              <a:buFont typeface="Arial" charset="0"/>
              <a:buChar char="•"/>
            </a:pPr>
            <a:r>
              <a:rPr lang="en-US" altLang="en-US" sz="1700" dirty="0"/>
              <a:t>There are many different kinds of gears</a:t>
            </a:r>
          </a:p>
          <a:p>
            <a:pPr marL="457200" indent="-457200">
              <a:spcBef>
                <a:spcPct val="0"/>
              </a:spcBef>
              <a:buFont typeface="Arial" charset="0"/>
              <a:buChar char="•"/>
            </a:pPr>
            <a:r>
              <a:rPr lang="en-US" altLang="en-US" sz="1700" dirty="0"/>
              <a:t>Gears are used to </a:t>
            </a:r>
          </a:p>
          <a:p>
            <a:pPr marL="914400" lvl="1" indent="-457200">
              <a:spcBef>
                <a:spcPct val="0"/>
              </a:spcBef>
              <a:spcAft>
                <a:spcPts val="600"/>
              </a:spcAft>
            </a:pPr>
            <a:r>
              <a:rPr lang="en-US" altLang="en-US" sz="1700" dirty="0"/>
              <a:t>Change speed</a:t>
            </a:r>
          </a:p>
          <a:p>
            <a:pPr marL="914400" lvl="1" indent="-457200">
              <a:spcBef>
                <a:spcPct val="0"/>
              </a:spcBef>
              <a:spcAft>
                <a:spcPts val="600"/>
              </a:spcAft>
            </a:pPr>
            <a:r>
              <a:rPr lang="en-US" altLang="en-US" sz="1700" dirty="0"/>
              <a:t>Change torque </a:t>
            </a:r>
          </a:p>
          <a:p>
            <a:pPr marL="914400" lvl="1" indent="-457200">
              <a:spcBef>
                <a:spcPct val="0"/>
              </a:spcBef>
              <a:spcAft>
                <a:spcPts val="600"/>
              </a:spcAft>
            </a:pPr>
            <a:r>
              <a:rPr lang="en-US" altLang="en-US" sz="1700" dirty="0"/>
              <a:t>Change direction</a:t>
            </a:r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6/11/2018</a:t>
            </a:r>
          </a:p>
        </p:txBody>
      </p:sp>
      <p:sp>
        <p:nvSpPr>
          <p:cNvPr id="6144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492875"/>
            <a:ext cx="3429000" cy="284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9A8B0E14-73A0-6C42-94C0-6A871044D6BF}" type="slidenum">
              <a:rPr lang="en-US" altLang="en-US" sz="1400" b="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</a:t>
            </a:fld>
            <a:endParaRPr lang="en-US" altLang="en-US" sz="1400" b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 dirty="0"/>
              <a:t>COMMON LEGO GEARS</a:t>
            </a:r>
            <a:endParaRPr lang="en-US" altLang="en-US" cap="none" dirty="0">
              <a:ea typeface="Arial" charset="0"/>
              <a:cs typeface="Arial" charset="0"/>
            </a:endParaRPr>
          </a:p>
        </p:txBody>
      </p:sp>
      <p:sp>
        <p:nvSpPr>
          <p:cNvPr id="17427" name="Footer Placeholder 2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6/11/2018</a:t>
            </a:r>
          </a:p>
        </p:txBody>
      </p:sp>
      <p:sp>
        <p:nvSpPr>
          <p:cNvPr id="17428" name="Slide Number Placeholder 2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7368540-AD78-8548-9FCD-77066374041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7410" name="TextBox 2"/>
          <p:cNvSpPr txBox="1">
            <a:spLocks noChangeArrowheads="1"/>
          </p:cNvSpPr>
          <p:nvPr/>
        </p:nvSpPr>
        <p:spPr bwMode="auto">
          <a:xfrm>
            <a:off x="952500" y="1600200"/>
            <a:ext cx="990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Turntable</a:t>
            </a: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7794625" y="5364163"/>
            <a:ext cx="9906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Worm Gear</a:t>
            </a:r>
          </a:p>
        </p:txBody>
      </p:sp>
      <p:sp>
        <p:nvSpPr>
          <p:cNvPr id="17412" name="TextBox 6"/>
          <p:cNvSpPr txBox="1">
            <a:spLocks noChangeArrowheads="1"/>
          </p:cNvSpPr>
          <p:nvPr/>
        </p:nvSpPr>
        <p:spPr bwMode="auto">
          <a:xfrm>
            <a:off x="4992688" y="1652588"/>
            <a:ext cx="990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Rack Gear</a:t>
            </a:r>
          </a:p>
        </p:txBody>
      </p:sp>
      <p:sp>
        <p:nvSpPr>
          <p:cNvPr id="17413" name="TextBox 8"/>
          <p:cNvSpPr txBox="1">
            <a:spLocks noChangeArrowheads="1"/>
          </p:cNvSpPr>
          <p:nvPr/>
        </p:nvSpPr>
        <p:spPr bwMode="auto">
          <a:xfrm>
            <a:off x="5219700" y="2566988"/>
            <a:ext cx="9906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Spur Gears</a:t>
            </a:r>
          </a:p>
        </p:txBody>
      </p:sp>
      <p:sp>
        <p:nvSpPr>
          <p:cNvPr id="17414" name="TextBox 9"/>
          <p:cNvSpPr txBox="1">
            <a:spLocks noChangeArrowheads="1"/>
          </p:cNvSpPr>
          <p:nvPr/>
        </p:nvSpPr>
        <p:spPr bwMode="auto">
          <a:xfrm>
            <a:off x="4960938" y="3411538"/>
            <a:ext cx="1466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Double Bevel Gears</a:t>
            </a:r>
          </a:p>
        </p:txBody>
      </p:sp>
      <p:sp>
        <p:nvSpPr>
          <p:cNvPr id="17415" name="TextBox 10"/>
          <p:cNvSpPr txBox="1">
            <a:spLocks noChangeArrowheads="1"/>
          </p:cNvSpPr>
          <p:nvPr/>
        </p:nvSpPr>
        <p:spPr bwMode="auto">
          <a:xfrm>
            <a:off x="4514850" y="5305425"/>
            <a:ext cx="1409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Single Bevel Gears</a:t>
            </a:r>
          </a:p>
        </p:txBody>
      </p:sp>
      <p:pic>
        <p:nvPicPr>
          <p:cNvPr id="17416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9000" y="1647825"/>
            <a:ext cx="6680200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TextBox 16"/>
          <p:cNvSpPr txBox="1">
            <a:spLocks noChangeArrowheads="1"/>
          </p:cNvSpPr>
          <p:nvPr/>
        </p:nvSpPr>
        <p:spPr bwMode="auto">
          <a:xfrm>
            <a:off x="3194050" y="1647825"/>
            <a:ext cx="990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Knob Wheel</a:t>
            </a:r>
          </a:p>
        </p:txBody>
      </p:sp>
      <p:sp>
        <p:nvSpPr>
          <p:cNvPr id="17418" name="TextBox 17"/>
          <p:cNvSpPr txBox="1">
            <a:spLocks noChangeArrowheads="1"/>
          </p:cNvSpPr>
          <p:nvPr/>
        </p:nvSpPr>
        <p:spPr bwMode="auto">
          <a:xfrm>
            <a:off x="6792913" y="1652588"/>
            <a:ext cx="990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Crown Gear</a:t>
            </a:r>
          </a:p>
        </p:txBody>
      </p:sp>
      <p:pic>
        <p:nvPicPr>
          <p:cNvPr id="174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550" y="1893888"/>
            <a:ext cx="255270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0" name="TextBox 19"/>
          <p:cNvSpPr txBox="1">
            <a:spLocks noChangeArrowheads="1"/>
          </p:cNvSpPr>
          <p:nvPr/>
        </p:nvSpPr>
        <p:spPr bwMode="auto">
          <a:xfrm>
            <a:off x="987425" y="4606925"/>
            <a:ext cx="990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Differential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89350" y="4560888"/>
            <a:ext cx="294005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48000" y="1600200"/>
            <a:ext cx="1177925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30738" y="1604963"/>
            <a:ext cx="1579562" cy="962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638925" y="1600200"/>
            <a:ext cx="1177925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573963" y="4560888"/>
            <a:ext cx="1177925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25488" y="3124200"/>
            <a:ext cx="1400175" cy="1776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Naming LEGO GEARS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LEGO gears are referred to by their type and the number of teeth they have</a:t>
            </a:r>
          </a:p>
          <a:p>
            <a:endParaRPr lang="en-US" altLang="en-US"/>
          </a:p>
        </p:txBody>
      </p:sp>
      <p:sp>
        <p:nvSpPr>
          <p:cNvPr id="6349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6/11/2018</a:t>
            </a:r>
          </a:p>
        </p:txBody>
      </p:sp>
      <p:sp>
        <p:nvSpPr>
          <p:cNvPr id="634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A113893-AC4A-6948-B49C-13CC1772968D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63493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2662238"/>
            <a:ext cx="1676400" cy="385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4" name="TextBox 6"/>
          <p:cNvSpPr txBox="1">
            <a:spLocks noChangeArrowheads="1"/>
          </p:cNvSpPr>
          <p:nvPr/>
        </p:nvSpPr>
        <p:spPr bwMode="auto">
          <a:xfrm>
            <a:off x="2605088" y="569595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8 tooth spur gear</a:t>
            </a:r>
          </a:p>
        </p:txBody>
      </p:sp>
      <p:sp>
        <p:nvSpPr>
          <p:cNvPr id="63495" name="TextBox 7"/>
          <p:cNvSpPr txBox="1">
            <a:spLocks noChangeArrowheads="1"/>
          </p:cNvSpPr>
          <p:nvPr/>
        </p:nvSpPr>
        <p:spPr bwMode="auto">
          <a:xfrm>
            <a:off x="2605088" y="493395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16 tooth spur gear</a:t>
            </a:r>
          </a:p>
        </p:txBody>
      </p:sp>
      <p:sp>
        <p:nvSpPr>
          <p:cNvPr id="63496" name="TextBox 8"/>
          <p:cNvSpPr txBox="1">
            <a:spLocks noChangeArrowheads="1"/>
          </p:cNvSpPr>
          <p:nvPr/>
        </p:nvSpPr>
        <p:spPr bwMode="auto">
          <a:xfrm>
            <a:off x="2605088" y="41021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24 tooth spur gear</a:t>
            </a:r>
          </a:p>
        </p:txBody>
      </p:sp>
      <p:sp>
        <p:nvSpPr>
          <p:cNvPr id="63497" name="TextBox 9"/>
          <p:cNvSpPr txBox="1">
            <a:spLocks noChangeArrowheads="1"/>
          </p:cNvSpPr>
          <p:nvPr/>
        </p:nvSpPr>
        <p:spPr bwMode="auto">
          <a:xfrm>
            <a:off x="2605088" y="3121025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40 tooth spur gear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Drivers, Followers &amp; Idlers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4876800" cy="4495800"/>
          </a:xfrm>
        </p:spPr>
        <p:txBody>
          <a:bodyPr rtlCol="0">
            <a:normAutofit fontScale="85000" lnSpcReduction="20000"/>
          </a:bodyPr>
          <a:lstStyle/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rgbClr val="FF3300"/>
                </a:solidFill>
              </a:rPr>
              <a:t>Driver: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gear that applies force (the gear connected to the motor on a robot)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rgbClr val="FF3300"/>
                </a:solidFill>
              </a:rPr>
              <a:t>Follower: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final gear that is driven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rgbClr val="FF3300"/>
                </a:solidFill>
              </a:rPr>
              <a:t>Idler: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gear turned by driver which then turns the follower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Notes about gears: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 When 2 gears mesh, the driver makes follower turn in the opposite direction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 You need an odd number of idler gears to make driver and follower turn in same direction.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 You need an even number of idlers (or none) to make driver and follower turn in opposite direction</a:t>
            </a:r>
          </a:p>
        </p:txBody>
      </p:sp>
      <p:sp>
        <p:nvSpPr>
          <p:cNvPr id="18445" name="Footer Placeholder 1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6/11/2018</a:t>
            </a:r>
          </a:p>
        </p:txBody>
      </p:sp>
      <p:sp>
        <p:nvSpPr>
          <p:cNvPr id="18446" name="Slide Number Placeholder 1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F8FA38-8789-BD49-9234-A1F6E6D69740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18435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4699794" y="2249837"/>
            <a:ext cx="4495800" cy="337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2"/>
          <p:cNvSpPr txBox="1">
            <a:spLocks noChangeArrowheads="1"/>
          </p:cNvSpPr>
          <p:nvPr/>
        </p:nvSpPr>
        <p:spPr bwMode="auto">
          <a:xfrm>
            <a:off x="6781800" y="1553718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Driver</a:t>
            </a:r>
          </a:p>
        </p:txBody>
      </p:sp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7804150" y="2010918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Follower</a:t>
            </a:r>
          </a:p>
        </p:txBody>
      </p:sp>
      <p:sp>
        <p:nvSpPr>
          <p:cNvPr id="18438" name="TextBox 11"/>
          <p:cNvSpPr txBox="1">
            <a:spLocks noChangeArrowheads="1"/>
          </p:cNvSpPr>
          <p:nvPr/>
        </p:nvSpPr>
        <p:spPr bwMode="auto">
          <a:xfrm>
            <a:off x="7467600" y="3320606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Idler</a:t>
            </a:r>
          </a:p>
        </p:txBody>
      </p:sp>
      <p:sp>
        <p:nvSpPr>
          <p:cNvPr id="18439" name="TextBox 12"/>
          <p:cNvSpPr txBox="1">
            <a:spLocks noChangeArrowheads="1"/>
          </p:cNvSpPr>
          <p:nvPr/>
        </p:nvSpPr>
        <p:spPr bwMode="auto">
          <a:xfrm>
            <a:off x="6948488" y="4927156"/>
            <a:ext cx="838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Idler</a:t>
            </a:r>
          </a:p>
        </p:txBody>
      </p:sp>
      <p:sp>
        <p:nvSpPr>
          <p:cNvPr id="18440" name="TextBox 13"/>
          <p:cNvSpPr txBox="1">
            <a:spLocks noChangeArrowheads="1"/>
          </p:cNvSpPr>
          <p:nvPr/>
        </p:nvSpPr>
        <p:spPr bwMode="auto">
          <a:xfrm>
            <a:off x="7416800" y="4816031"/>
            <a:ext cx="838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Idler</a:t>
            </a:r>
          </a:p>
        </p:txBody>
      </p:sp>
      <p:sp>
        <p:nvSpPr>
          <p:cNvPr id="6" name="Bent Arrow 5"/>
          <p:cNvSpPr/>
          <p:nvPr/>
        </p:nvSpPr>
        <p:spPr>
          <a:xfrm>
            <a:off x="5988050" y="3161856"/>
            <a:ext cx="838200" cy="669925"/>
          </a:xfrm>
          <a:prstGeom prst="bentArrow">
            <a:avLst>
              <a:gd name="adj1" fmla="val 0"/>
              <a:gd name="adj2" fmla="val 8275"/>
              <a:gd name="adj3" fmla="val 25000"/>
              <a:gd name="adj4" fmla="val 9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/>
          <p:nvPr/>
        </p:nvSpPr>
        <p:spPr>
          <a:xfrm flipH="1">
            <a:off x="8162925" y="5293868"/>
            <a:ext cx="219075" cy="374650"/>
          </a:xfrm>
          <a:prstGeom prst="bentArrow">
            <a:avLst>
              <a:gd name="adj1" fmla="val 0"/>
              <a:gd name="adj2" fmla="val 8275"/>
              <a:gd name="adj3" fmla="val 25000"/>
              <a:gd name="adj4" fmla="val 91725"/>
            </a:avLst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>
            <a:off x="8001000" y="3777806"/>
            <a:ext cx="146050" cy="214312"/>
          </a:xfrm>
          <a:prstGeom prst="bentArrow">
            <a:avLst>
              <a:gd name="adj1" fmla="val 0"/>
              <a:gd name="adj2" fmla="val 8275"/>
              <a:gd name="adj3" fmla="val 25000"/>
              <a:gd name="adj4" fmla="val 91725"/>
            </a:avLst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>
            <a:off x="5683250" y="4679506"/>
            <a:ext cx="838200" cy="669925"/>
          </a:xfrm>
          <a:prstGeom prst="bentArrow">
            <a:avLst>
              <a:gd name="adj1" fmla="val 0"/>
              <a:gd name="adj2" fmla="val 8275"/>
              <a:gd name="adj3" fmla="val 25000"/>
              <a:gd name="adj4" fmla="val 9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Gearing Down and Up</a:t>
            </a:r>
          </a:p>
        </p:txBody>
      </p:sp>
      <p:sp>
        <p:nvSpPr>
          <p:cNvPr id="1947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6/11/2018</a:t>
            </a:r>
          </a:p>
        </p:txBody>
      </p:sp>
      <p:sp>
        <p:nvSpPr>
          <p:cNvPr id="194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B73B727-3553-9E4C-B833-3C8E2D30D38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8438" name="Line 1030"/>
          <p:cNvSpPr>
            <a:spLocks noChangeShapeType="1"/>
          </p:cNvSpPr>
          <p:nvPr/>
        </p:nvSpPr>
        <p:spPr bwMode="auto">
          <a:xfrm>
            <a:off x="3581400" y="7239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62000" y="2133600"/>
            <a:ext cx="3560763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Text Box 1035"/>
          <p:cNvSpPr txBox="1">
            <a:spLocks noChangeArrowheads="1"/>
          </p:cNvSpPr>
          <p:nvPr/>
        </p:nvSpPr>
        <p:spPr bwMode="auto">
          <a:xfrm>
            <a:off x="4953000" y="3338513"/>
            <a:ext cx="145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/>
              <a:t>Large Driver</a:t>
            </a:r>
            <a:endParaRPr lang="en-US" altLang="en-US" dirty="0"/>
          </a:p>
        </p:txBody>
      </p:sp>
      <p:sp>
        <p:nvSpPr>
          <p:cNvPr id="27" name="Text Box 1036"/>
          <p:cNvSpPr txBox="1">
            <a:spLocks noChangeArrowheads="1"/>
          </p:cNvSpPr>
          <p:nvPr/>
        </p:nvSpPr>
        <p:spPr bwMode="auto">
          <a:xfrm>
            <a:off x="6561138" y="3348038"/>
            <a:ext cx="1946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dirty="0"/>
              <a:t>Small Follower</a:t>
            </a:r>
          </a:p>
        </p:txBody>
      </p:sp>
      <p:sp>
        <p:nvSpPr>
          <p:cNvPr id="29" name="Text Box 1035"/>
          <p:cNvSpPr txBox="1">
            <a:spLocks noChangeArrowheads="1"/>
          </p:cNvSpPr>
          <p:nvPr/>
        </p:nvSpPr>
        <p:spPr bwMode="auto">
          <a:xfrm>
            <a:off x="920750" y="3429000"/>
            <a:ext cx="14414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/>
              <a:t>Small Driver</a:t>
            </a:r>
          </a:p>
        </p:txBody>
      </p:sp>
      <p:sp>
        <p:nvSpPr>
          <p:cNvPr id="30" name="Text Box 1036"/>
          <p:cNvSpPr txBox="1">
            <a:spLocks noChangeArrowheads="1"/>
          </p:cNvSpPr>
          <p:nvPr/>
        </p:nvSpPr>
        <p:spPr bwMode="auto">
          <a:xfrm>
            <a:off x="2286000" y="3443288"/>
            <a:ext cx="1946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dirty="0"/>
              <a:t>Large Follower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24413" y="2133600"/>
            <a:ext cx="3557587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5" name="TextBox 31"/>
          <p:cNvSpPr txBox="1">
            <a:spLocks noChangeArrowheads="1"/>
          </p:cNvSpPr>
          <p:nvPr/>
        </p:nvSpPr>
        <p:spPr bwMode="auto">
          <a:xfrm>
            <a:off x="1219200" y="2286000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/>
              <a:t>Gearing Down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(increases torque, decreases speed)</a:t>
            </a:r>
          </a:p>
        </p:txBody>
      </p:sp>
      <p:sp>
        <p:nvSpPr>
          <p:cNvPr id="19466" name="TextBox 32"/>
          <p:cNvSpPr txBox="1">
            <a:spLocks noChangeArrowheads="1"/>
          </p:cNvSpPr>
          <p:nvPr/>
        </p:nvSpPr>
        <p:spPr bwMode="auto">
          <a:xfrm>
            <a:off x="5410200" y="2305050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/>
              <a:t>Gearing Up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(increases speed, decreases torque)</a:t>
            </a:r>
          </a:p>
        </p:txBody>
      </p:sp>
      <p:pic>
        <p:nvPicPr>
          <p:cNvPr id="19467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223316">
            <a:off x="5852319" y="3002757"/>
            <a:ext cx="1501775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666359">
            <a:off x="1607344" y="3129757"/>
            <a:ext cx="177958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762000" y="441960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/>
              <a:t>Drive</a:t>
            </a:r>
            <a:endParaRPr lang="en-US" sz="1100" dirty="0"/>
          </a:p>
        </p:txBody>
      </p:sp>
      <p:sp>
        <p:nvSpPr>
          <p:cNvPr id="17" name="Right Arrow 16"/>
          <p:cNvSpPr/>
          <p:nvPr/>
        </p:nvSpPr>
        <p:spPr>
          <a:xfrm>
            <a:off x="5486400" y="441960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/>
              <a:t>Drive</a:t>
            </a:r>
            <a:endParaRPr 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2000" y="2133600"/>
            <a:ext cx="3235325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Calculating Gear Ratios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04950"/>
            <a:ext cx="8367713" cy="481013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/>
              <a:t>Gear Ratio = number of teeth in follower: number of teeth in driver</a:t>
            </a:r>
          </a:p>
          <a:p>
            <a:endParaRPr lang="en-US" altLang="en-US"/>
          </a:p>
        </p:txBody>
      </p:sp>
      <p:sp>
        <p:nvSpPr>
          <p:cNvPr id="2049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6/11/2018</a:t>
            </a:r>
          </a:p>
        </p:txBody>
      </p:sp>
      <p:sp>
        <p:nvSpPr>
          <p:cNvPr id="2049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FCCFBD9-256B-A946-AEBF-2FED1D99D69F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20484" name="Picture 1028" descr="2Gea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3794125"/>
            <a:ext cx="259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35"/>
          <p:cNvSpPr txBox="1">
            <a:spLocks noChangeArrowheads="1"/>
          </p:cNvSpPr>
          <p:nvPr/>
        </p:nvSpPr>
        <p:spPr bwMode="auto">
          <a:xfrm>
            <a:off x="5265738" y="3338513"/>
            <a:ext cx="79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/>
              <a:t>Driver</a:t>
            </a:r>
          </a:p>
        </p:txBody>
      </p:sp>
      <p:sp>
        <p:nvSpPr>
          <p:cNvPr id="8" name="Text Box 1036"/>
          <p:cNvSpPr txBox="1">
            <a:spLocks noChangeArrowheads="1"/>
          </p:cNvSpPr>
          <p:nvPr/>
        </p:nvSpPr>
        <p:spPr bwMode="auto">
          <a:xfrm>
            <a:off x="6561138" y="3348038"/>
            <a:ext cx="1946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/>
              <a:t>Follower</a:t>
            </a:r>
          </a:p>
        </p:txBody>
      </p:sp>
      <p:pic>
        <p:nvPicPr>
          <p:cNvPr id="20487" name="Picture 1028" descr="2Gea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5145088" y="3662363"/>
            <a:ext cx="259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35"/>
          <p:cNvSpPr txBox="1">
            <a:spLocks noChangeArrowheads="1"/>
          </p:cNvSpPr>
          <p:nvPr/>
        </p:nvSpPr>
        <p:spPr bwMode="auto">
          <a:xfrm>
            <a:off x="1165225" y="3433763"/>
            <a:ext cx="79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/>
              <a:t>Driver</a:t>
            </a:r>
          </a:p>
        </p:txBody>
      </p:sp>
      <p:sp>
        <p:nvSpPr>
          <p:cNvPr id="11" name="Text Box 1036"/>
          <p:cNvSpPr txBox="1">
            <a:spLocks noChangeArrowheads="1"/>
          </p:cNvSpPr>
          <p:nvPr/>
        </p:nvSpPr>
        <p:spPr bwMode="auto">
          <a:xfrm>
            <a:off x="2460625" y="3443288"/>
            <a:ext cx="1946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/>
              <a:t>Follower</a:t>
            </a:r>
          </a:p>
        </p:txBody>
      </p:sp>
      <p:sp>
        <p:nvSpPr>
          <p:cNvPr id="20490" name="TextBox 1"/>
          <p:cNvSpPr txBox="1">
            <a:spLocks noChangeArrowheads="1"/>
          </p:cNvSpPr>
          <p:nvPr/>
        </p:nvSpPr>
        <p:spPr bwMode="auto">
          <a:xfrm>
            <a:off x="5903913" y="5497513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24/40 = 3:5</a:t>
            </a:r>
          </a:p>
        </p:txBody>
      </p:sp>
      <p:sp>
        <p:nvSpPr>
          <p:cNvPr id="20491" name="TextBox 12"/>
          <p:cNvSpPr txBox="1">
            <a:spLocks noChangeArrowheads="1"/>
          </p:cNvSpPr>
          <p:nvPr/>
        </p:nvSpPr>
        <p:spPr bwMode="auto">
          <a:xfrm>
            <a:off x="1577975" y="5480050"/>
            <a:ext cx="1371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40/24 = 5:3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24413" y="2133600"/>
            <a:ext cx="3233737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93" name="TextBox 18"/>
          <p:cNvSpPr txBox="1">
            <a:spLocks noChangeArrowheads="1"/>
          </p:cNvSpPr>
          <p:nvPr/>
        </p:nvSpPr>
        <p:spPr bwMode="auto">
          <a:xfrm>
            <a:off x="1066800" y="2286000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Gearing Down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(increases torque, decreases speed)</a:t>
            </a:r>
          </a:p>
        </p:txBody>
      </p:sp>
      <p:sp>
        <p:nvSpPr>
          <p:cNvPr id="20494" name="TextBox 19"/>
          <p:cNvSpPr txBox="1">
            <a:spLocks noChangeArrowheads="1"/>
          </p:cNvSpPr>
          <p:nvPr/>
        </p:nvSpPr>
        <p:spPr bwMode="auto">
          <a:xfrm>
            <a:off x="5265738" y="2305050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Gearing Up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(increases speed, decreases torque)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3081338"/>
            <a:ext cx="4017963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Change the Direction of Motion</a:t>
            </a:r>
          </a:p>
        </p:txBody>
      </p:sp>
      <p:sp>
        <p:nvSpPr>
          <p:cNvPr id="2151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6/11/2018</a:t>
            </a:r>
          </a:p>
        </p:txBody>
      </p:sp>
      <p:sp>
        <p:nvSpPr>
          <p:cNvPr id="215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D70CEDC-FBF1-5E49-8058-AE94ED5734A7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2150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563" y="1623312"/>
            <a:ext cx="3048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1524000"/>
            <a:ext cx="3251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3357563" y="1524000"/>
            <a:ext cx="25860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You can use gears to change the direction of motion.</a:t>
            </a:r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309563" y="5341938"/>
            <a:ext cx="86058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Credits:  All the animated images are from: </a:t>
            </a:r>
            <a:r>
              <a:rPr lang="en-US" altLang="en-US">
                <a:hlinkClick r:id="rId5"/>
              </a:rPr>
              <a:t>http://technicopedia.com/fundamentals.html</a:t>
            </a:r>
            <a:r>
              <a:rPr lang="en-US" altLang="en-US"/>
              <a:t>. To view them correctly, you will need to use “Slideshow Mode” on PowerPoint.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" id="{A8B508FD-F3C4-5D44-8770-8C90D5140433}" vid="{A7A04415-40D5-384B-8E25-2C693FE8AC67}"/>
    </a:ext>
  </a:extLst>
</a:theme>
</file>

<file path=ppt/theme/theme10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3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6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_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9.xml><?xml version="1.0" encoding="utf-8"?>
<a:theme xmlns:a="http://schemas.openxmlformats.org/drawingml/2006/main" name="2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intermediate</Template>
  <TotalTime>17</TotalTime>
  <Words>715</Words>
  <Application>Microsoft Office PowerPoint</Application>
  <PresentationFormat>On-screen Show (4:3)</PresentationFormat>
  <Paragraphs>130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15</vt:i4>
      </vt:variant>
    </vt:vector>
  </HeadingPairs>
  <TitlesOfParts>
    <vt:vector size="34" baseType="lpstr">
      <vt:lpstr>ＭＳ Ｐゴシック</vt:lpstr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intermediate</vt:lpstr>
      <vt:lpstr>robotdesign</vt:lpstr>
      <vt:lpstr>beginner</vt:lpstr>
      <vt:lpstr>Custom Design</vt:lpstr>
      <vt:lpstr>1_robotdesign</vt:lpstr>
      <vt:lpstr>1_beginner</vt:lpstr>
      <vt:lpstr>1_Custom Design</vt:lpstr>
      <vt:lpstr>2_robotdesign</vt:lpstr>
      <vt:lpstr>2_beginner</vt:lpstr>
      <vt:lpstr>2_Custom Design</vt:lpstr>
      <vt:lpstr>Dividend</vt:lpstr>
      <vt:lpstr>ROBOT DESIGN LESSON</vt:lpstr>
      <vt:lpstr>Objectives</vt:lpstr>
      <vt:lpstr>What Is a Gear?</vt:lpstr>
      <vt:lpstr>COMMON LEGO GEARS</vt:lpstr>
      <vt:lpstr>Naming LEGO GEARS</vt:lpstr>
      <vt:lpstr>Drivers, Followers &amp; Idlers</vt:lpstr>
      <vt:lpstr>Gearing Down and Up</vt:lpstr>
      <vt:lpstr>Calculating Gear Ratios</vt:lpstr>
      <vt:lpstr>Change the Direction of Motion</vt:lpstr>
      <vt:lpstr>PROBLEMS with LEGO gears</vt:lpstr>
      <vt:lpstr>Gear boxes Can be helpful</vt:lpstr>
      <vt:lpstr>RACK GEARS For Vertical &amp; Horizontal Movement</vt:lpstr>
      <vt:lpstr>USEFUL ONLINE GEAR TOOL</vt:lpstr>
      <vt:lpstr>OTHER Useful resources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DESIGN LESSON</dc:title>
  <dc:creator>Microsoft Office User</dc:creator>
  <cp:lastModifiedBy>Sanjay Seshan</cp:lastModifiedBy>
  <cp:revision>11</cp:revision>
  <cp:lastPrinted>2016-07-19T03:13:05Z</cp:lastPrinted>
  <dcterms:created xsi:type="dcterms:W3CDTF">2016-07-19T03:02:19Z</dcterms:created>
  <dcterms:modified xsi:type="dcterms:W3CDTF">2018-06-11T14:00:24Z</dcterms:modified>
</cp:coreProperties>
</file>