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8200" y="563760"/>
            <a:ext cx="8239680" cy="568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3936600"/>
            <a:ext cx="7989480" cy="1032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title style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Last Edit: </a:t>
            </a:r>
            <a:fld id="{BF779D65-75AA-446B-AF8F-0DAA6CD141F1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429FF63-B6ED-4EFC-89AD-85050CA4C93F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8" name="Picture 7"/>
          <p:cNvPicPr/>
          <p:nvPr/>
        </p:nvPicPr>
        <p:blipFill>
          <a:blip r:embed="rId14"/>
          <a:stretch/>
        </p:blipFill>
        <p:spPr>
          <a:xfrm>
            <a:off x="335160" y="563760"/>
            <a:ext cx="8488440" cy="2915280"/>
          </a:xfrm>
          <a:prstGeom prst="rect">
            <a:avLst/>
          </a:prstGeom>
          <a:ln>
            <a:noFill/>
          </a:ln>
        </p:spPr>
      </p:pic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3D3D3D"/>
                </a:solidFill>
                <a:latin typeface="Gill Sans MT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448200" y="599760"/>
            <a:ext cx="8238240" cy="817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/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Edit Master text styles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Second level</a:t>
            </a:r>
          </a:p>
          <a:p>
            <a:pPr marL="900000" lvl="2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Third level</a:t>
            </a:r>
          </a:p>
          <a:p>
            <a:pPr marL="1242000" lvl="3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Fourth level</a:t>
            </a:r>
          </a:p>
          <a:p>
            <a:pPr marL="1602000" lvl="4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Fifth level</a:t>
            </a:r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Last Edit: </a:t>
            </a:r>
            <a:fld id="{C7AD8059-7ED8-455D-AE86-0885EB8D42CD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10DB302-BC69-4640-BC9E-8873047FE1AD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t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lltutorials.com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t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81040" y="3936600"/>
            <a:ext cx="7989480" cy="1032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Desenvolvendo a identidade da equipe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81040" y="5160960"/>
            <a:ext cx="7989480" cy="59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PRETTY SMART POWER GIRLS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Traduzido por equipe sunrise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Gritos de garra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Ter uma canção, grito de garra ou sinal pode ajudar a definir a equipe</a:t>
            </a: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Você pode adicionar na sua identidade um grito único, que aumenta a presença da equipe</a:t>
            </a: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Quem sabe até passos de dança!</a:t>
            </a:r>
          </a:p>
        </p:txBody>
      </p:sp>
      <p:sp>
        <p:nvSpPr>
          <p:cNvPr id="156" name="TextShape 3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ADD746DC-99EF-4292-98C6-228D206DDDE8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41F6D6A-1D67-446E-9A9F-84B7A68B00AF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10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Bandeiras, banners e mascotes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48200" y="1505520"/>
            <a:ext cx="4726800" cy="4352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Bandeiras são uma boa maneira de mostrar daonde vieram (País, estado, cidade, escola)</a:t>
            </a: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Banners</a:t>
            </a: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Mascotes</a:t>
            </a:r>
          </a:p>
        </p:txBody>
      </p:sp>
      <p:sp>
        <p:nvSpPr>
          <p:cNvPr id="161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C5BB83B8-78DD-4AF4-A2A8-4FE5A92209D3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DC1D9FA-0610-44C3-AC8C-1750CBB4DF22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11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164" name="Afbeelding 11"/>
          <p:cNvPicPr/>
          <p:nvPr/>
        </p:nvPicPr>
        <p:blipFill>
          <a:blip r:embed="rId2"/>
          <a:stretch/>
        </p:blipFill>
        <p:spPr>
          <a:xfrm>
            <a:off x="5040360" y="1813320"/>
            <a:ext cx="3530160" cy="2653920"/>
          </a:xfrm>
          <a:prstGeom prst="rect">
            <a:avLst/>
          </a:prstGeom>
          <a:ln>
            <a:noFill/>
          </a:ln>
        </p:spPr>
      </p:pic>
      <p:sp>
        <p:nvSpPr>
          <p:cNvPr id="165" name="CustomShape 6"/>
          <p:cNvSpPr/>
          <p:nvPr/>
        </p:nvSpPr>
        <p:spPr>
          <a:xfrm>
            <a:off x="5825520" y="4467600"/>
            <a:ext cx="209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latin typeface="Gill Sans MT"/>
              </a:rPr>
              <a:t>Photo: Dutch Delta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Afbeelding 9"/>
          <p:cNvPicPr/>
          <p:nvPr/>
        </p:nvPicPr>
        <p:blipFill>
          <a:blip r:embed="rId2"/>
          <a:stretch/>
        </p:blipFill>
        <p:spPr>
          <a:xfrm>
            <a:off x="5245200" y="2221560"/>
            <a:ext cx="3898440" cy="2920680"/>
          </a:xfrm>
          <a:prstGeom prst="rect">
            <a:avLst/>
          </a:prstGeom>
          <a:ln>
            <a:noFill/>
          </a:ln>
        </p:spPr>
      </p:pic>
      <p:sp>
        <p:nvSpPr>
          <p:cNvPr id="167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Mídias sociais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48200" y="1505520"/>
            <a:ext cx="5003280" cy="4352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É também bastante importante estabelecer a identidade online!</a:t>
            </a: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Facebook, website, instagram, twitter, youtube,…</a:t>
            </a: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Fale sobre sua equipe, sonhos, metas, os integrantes, seu projeto e outras coisas incríveis!</a:t>
            </a: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Use estas mídias sociais para compartilhar e inspirar!</a:t>
            </a: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en-US" sz="24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FB183114-5198-400F-82D9-81C4FBD12244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70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71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F4A0606-9A67-4454-86FA-72459701A0D6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12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dica: seja autêntico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48200" y="1505520"/>
            <a:ext cx="82220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1" strike="noStrike" spc="-1">
                <a:solidFill>
                  <a:srgbClr val="3D3D3D"/>
                </a:solidFill>
                <a:latin typeface="Gill Sans MT"/>
              </a:rPr>
              <a:t>Não importa que identidade você tenha, seja autêntico, verdadeiro de quem você é como equipe</a:t>
            </a:r>
            <a:endParaRPr lang="en-US" sz="2400" b="0" strike="noStrike" spc="-1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Por exemplo, se vocês são todos tímidos, não criem uma imagem de que vocês são extrovertidos ou festeiros. Ou, se vocês são muito animados, não tentem dar o </a:t>
            </a:r>
            <a:r>
              <a:rPr lang="en-US" sz="2000" b="0" i="1" strike="noStrike" spc="-1">
                <a:solidFill>
                  <a:srgbClr val="3D3D3D"/>
                </a:solidFill>
                <a:latin typeface="Gill Sans MT"/>
              </a:rPr>
              <a:t>look </a:t>
            </a: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de profissionais. Façam o que faz vocês felizes!</a:t>
            </a: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1" strike="noStrike" spc="-1">
                <a:solidFill>
                  <a:srgbClr val="3D3D3D"/>
                </a:solidFill>
                <a:latin typeface="Gill Sans MT"/>
              </a:rPr>
              <a:t>Não copie a identidade de outras equipes somente porque parece que dá certo</a:t>
            </a:r>
            <a:endParaRPr lang="en-US" sz="2400" b="0" strike="noStrike" spc="-1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É provável que não funcione para vocês!</a:t>
            </a: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en-US" sz="24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9E2DBCDA-F5ED-4AD4-86EC-1859DE268573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743080F-0C2E-422B-B469-866C9599552B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13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CRéDIToS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Essa lição foi escrita por Pretty Smart Power Girls (https://www.facebook.com/prettysmartfll/)</a:t>
            </a: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Mais lições disponíveis em </a:t>
            </a:r>
            <a:r>
              <a:rPr lang="en-US" sz="2800" b="0" u="sng" strike="noStrike" spc="-1">
                <a:solidFill>
                  <a:srgbClr val="828282"/>
                </a:solidFill>
                <a:uFillTx/>
                <a:latin typeface="Gill Sans MT"/>
                <a:hlinkClick r:id="rId2"/>
              </a:rPr>
              <a:t>www.flltutorials.com</a:t>
            </a: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000000"/>
                </a:solidFill>
                <a:latin typeface="Gill Sans MT"/>
              </a:rPr>
              <a:t>Traduzido por Equipe Sunrise, de Santa Catarina, Brasil</a:t>
            </a: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0E109266-C2BA-45A4-84DB-3E49BBB472AD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80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81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22E53F9-B97E-4A23-A6BF-11C9234655F9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14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572400" y="5047200"/>
            <a:ext cx="79894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u="sng" strike="noStrike" spc="-1">
                <a:solidFill>
                  <a:srgbClr val="828282"/>
                </a:solidFill>
                <a:uFillTx/>
                <a:latin typeface="Gill Sans MT"/>
                <a:hlinkClick r:id="rId3"/>
              </a:rPr>
              <a:t>Creative Commons Attribution-NonCommercial-ShareAlike 4.0 International License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183" name="Picture 10"/>
          <p:cNvPicPr/>
          <p:nvPr/>
        </p:nvPicPr>
        <p:blipFill>
          <a:blip r:embed="rId4"/>
          <a:stretch/>
        </p:blipFill>
        <p:spPr>
          <a:xfrm>
            <a:off x="3486600" y="4035960"/>
            <a:ext cx="2552400" cy="88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Conheça a equipe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48200" y="1505520"/>
            <a:ext cx="4002840" cy="435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Pretty Smart Power Girls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é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uma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equipe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de amigos de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Noordhorn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, Groningen,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Holanda</a:t>
            </a: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Girl Power!</a:t>
            </a: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Quarto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ano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de FIRST LEGO League </a:t>
            </a: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2018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BeNeLux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Champions (Hydro Dynamics)</a:t>
            </a: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FIRST World Festival Detroit, MI 2018</a:t>
            </a: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F9E685BB-5262-4331-83E3-6BCCE0B8B8AA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97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13A14FD-24D0-4360-9B67-BA38AAF915CB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2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98" name="Tijdelijke aanduiding voor inhoud 12"/>
          <p:cNvPicPr/>
          <p:nvPr/>
        </p:nvPicPr>
        <p:blipFill>
          <a:blip r:embed="rId2"/>
          <a:stretch/>
        </p:blipFill>
        <p:spPr>
          <a:xfrm>
            <a:off x="4672800" y="2217240"/>
            <a:ext cx="3906360" cy="292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81040" y="8640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Por que desenvolver a identidade da equipe?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48200" y="1505520"/>
            <a:ext cx="8207280" cy="322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06000" indent="-30564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b="1" strike="noStrike" spc="-1" dirty="0" err="1">
                <a:solidFill>
                  <a:srgbClr val="FF0000"/>
                </a:solidFill>
                <a:latin typeface="Gill Sans MT"/>
              </a:rPr>
              <a:t>Ajuda</a:t>
            </a:r>
            <a:r>
              <a:rPr lang="en-US" b="1" strike="noStrike" spc="-1" dirty="0">
                <a:solidFill>
                  <a:srgbClr val="FF0000"/>
                </a:solidFill>
                <a:latin typeface="Gill Sans MT"/>
              </a:rPr>
              <a:t> a </a:t>
            </a:r>
            <a:r>
              <a:rPr lang="en-US" b="1" strike="noStrike" spc="-1" dirty="0" err="1">
                <a:solidFill>
                  <a:srgbClr val="FF0000"/>
                </a:solidFill>
                <a:latin typeface="Gill Sans MT"/>
              </a:rPr>
              <a:t>construir</a:t>
            </a:r>
            <a:r>
              <a:rPr lang="en-US" b="1" strike="noStrike" spc="-1" dirty="0">
                <a:solidFill>
                  <a:srgbClr val="FF0000"/>
                </a:solidFill>
                <a:latin typeface="Gill Sans MT"/>
              </a:rPr>
              <a:t> a </a:t>
            </a:r>
            <a:r>
              <a:rPr lang="en-US" b="1" strike="noStrike" spc="-1" dirty="0" err="1">
                <a:solidFill>
                  <a:srgbClr val="FF0000"/>
                </a:solidFill>
                <a:latin typeface="Gill Sans MT"/>
              </a:rPr>
              <a:t>equipe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: 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Encontrar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identidade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da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equipe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também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fortifica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equipe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ao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apelar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uma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característica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comum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todos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os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integrantes</a:t>
            </a:r>
            <a:endParaRPr lang="en-US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b="1" strike="noStrike" spc="-1" dirty="0" err="1">
                <a:solidFill>
                  <a:srgbClr val="FF0000"/>
                </a:solidFill>
                <a:latin typeface="Gill Sans MT"/>
              </a:rPr>
              <a:t>Ajuda</a:t>
            </a:r>
            <a:r>
              <a:rPr lang="en-US" b="1" strike="noStrike" spc="-1" dirty="0">
                <a:solidFill>
                  <a:srgbClr val="FF0000"/>
                </a:solidFill>
                <a:latin typeface="Gill Sans MT"/>
              </a:rPr>
              <a:t> no </a:t>
            </a:r>
            <a:r>
              <a:rPr lang="en-US" b="1" strike="noStrike" spc="-1" dirty="0" err="1">
                <a:solidFill>
                  <a:srgbClr val="FF0000"/>
                </a:solidFill>
                <a:latin typeface="Gill Sans MT"/>
              </a:rPr>
              <a:t>reconhecimento</a:t>
            </a:r>
            <a:r>
              <a:rPr lang="en-US" b="1" strike="noStrike" spc="-1" dirty="0">
                <a:solidFill>
                  <a:srgbClr val="FF0000"/>
                </a:solidFill>
                <a:latin typeface="Gill Sans MT"/>
              </a:rPr>
              <a:t> da </a:t>
            </a:r>
            <a:r>
              <a:rPr lang="en-US" b="1" strike="noStrike" spc="-1" dirty="0" err="1">
                <a:solidFill>
                  <a:srgbClr val="FF0000"/>
                </a:solidFill>
                <a:latin typeface="Gill Sans MT"/>
              </a:rPr>
              <a:t>equipe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: Ter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uma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identidade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bem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definida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facilita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reconhecimento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outras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equipes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voluntários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, para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lembrarem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vocês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outras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temporadas</a:t>
            </a:r>
            <a:endParaRPr lang="en-US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b="1" strike="noStrike" spc="-1" dirty="0" err="1">
                <a:solidFill>
                  <a:srgbClr val="FF0000"/>
                </a:solidFill>
                <a:latin typeface="Gill Sans MT"/>
              </a:rPr>
              <a:t>Ajuda</a:t>
            </a:r>
            <a:r>
              <a:rPr lang="en-US" b="1" strike="noStrike" spc="-1" dirty="0">
                <a:solidFill>
                  <a:srgbClr val="FF0000"/>
                </a:solidFill>
                <a:latin typeface="Gill Sans MT"/>
              </a:rPr>
              <a:t> a </a:t>
            </a:r>
            <a:r>
              <a:rPr lang="en-US" b="1" strike="noStrike" spc="-1" dirty="0" err="1">
                <a:solidFill>
                  <a:srgbClr val="FF0000"/>
                </a:solidFill>
                <a:latin typeface="Gill Sans MT"/>
              </a:rPr>
              <a:t>causar</a:t>
            </a:r>
            <a:r>
              <a:rPr lang="en-US" b="1" strike="noStrike" spc="-1" dirty="0">
                <a:solidFill>
                  <a:srgbClr val="FF0000"/>
                </a:solidFill>
                <a:latin typeface="Gill Sans MT"/>
              </a:rPr>
              <a:t> </a:t>
            </a:r>
            <a:r>
              <a:rPr lang="en-US" b="1" strike="noStrike" spc="-1" dirty="0" err="1">
                <a:solidFill>
                  <a:srgbClr val="FF0000"/>
                </a:solidFill>
                <a:latin typeface="Gill Sans MT"/>
              </a:rPr>
              <a:t>uma</a:t>
            </a:r>
            <a:r>
              <a:rPr lang="en-US" b="1" strike="noStrike" spc="-1" dirty="0">
                <a:solidFill>
                  <a:srgbClr val="FF0000"/>
                </a:solidFill>
                <a:latin typeface="Gill Sans MT"/>
              </a:rPr>
              <a:t> </a:t>
            </a:r>
            <a:r>
              <a:rPr lang="en-US" b="1" strike="noStrike" spc="-1" dirty="0" err="1">
                <a:solidFill>
                  <a:srgbClr val="FF0000"/>
                </a:solidFill>
                <a:latin typeface="Gill Sans MT"/>
              </a:rPr>
              <a:t>impressão</a:t>
            </a:r>
            <a:r>
              <a:rPr lang="en-US" b="1" strike="noStrike" spc="-1" dirty="0">
                <a:solidFill>
                  <a:srgbClr val="FF0000"/>
                </a:solidFill>
                <a:latin typeface="Gill Sans MT"/>
              </a:rPr>
              <a:t> </a:t>
            </a:r>
            <a:r>
              <a:rPr lang="en-US" b="1" strike="noStrike" spc="-1" dirty="0" err="1">
                <a:solidFill>
                  <a:srgbClr val="FF0000"/>
                </a:solidFill>
                <a:latin typeface="Gill Sans MT"/>
              </a:rPr>
              <a:t>nos</a:t>
            </a:r>
            <a:r>
              <a:rPr lang="en-US" b="1" strike="noStrike" spc="-1" dirty="0">
                <a:solidFill>
                  <a:srgbClr val="FF0000"/>
                </a:solidFill>
                <a:latin typeface="Gill Sans MT"/>
              </a:rPr>
              <a:t> </a:t>
            </a:r>
            <a:r>
              <a:rPr lang="en-US" b="1" strike="noStrike" spc="-1" dirty="0" err="1">
                <a:solidFill>
                  <a:srgbClr val="FF0000"/>
                </a:solidFill>
                <a:latin typeface="Gill Sans MT"/>
              </a:rPr>
              <a:t>juízes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: FLL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é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um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esporte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arbitrado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.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Juízes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vão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reconhecer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apreciar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seus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esforços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por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encontrar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uma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identidade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da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equipe</a:t>
            </a:r>
            <a:endParaRPr lang="en-US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b="1" strike="noStrike" spc="-1" dirty="0" err="1">
                <a:solidFill>
                  <a:srgbClr val="FF0000"/>
                </a:solidFill>
                <a:latin typeface="Gill Sans MT"/>
              </a:rPr>
              <a:t>É</a:t>
            </a:r>
            <a:r>
              <a:rPr lang="en-US" b="1" strike="noStrike" spc="-1" dirty="0">
                <a:solidFill>
                  <a:srgbClr val="FF0000"/>
                </a:solidFill>
                <a:latin typeface="Gill Sans MT"/>
              </a:rPr>
              <a:t> </a:t>
            </a:r>
            <a:r>
              <a:rPr lang="en-US" b="1" strike="noStrike" spc="-1" dirty="0" err="1">
                <a:solidFill>
                  <a:srgbClr val="FF0000"/>
                </a:solidFill>
                <a:latin typeface="Gill Sans MT"/>
              </a:rPr>
              <a:t>divertido</a:t>
            </a:r>
            <a:r>
              <a:rPr lang="en-US" b="1" strike="noStrike" spc="-1" dirty="0">
                <a:solidFill>
                  <a:srgbClr val="FF0000"/>
                </a:solidFill>
                <a:latin typeface="Gill Sans MT"/>
              </a:rPr>
              <a:t>: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Não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precisa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explicação</a:t>
            </a:r>
            <a:endParaRPr lang="en-US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ediçãot: </a:t>
            </a:r>
            <a:fld id="{2526DEB6-6D6E-45ED-A89E-43946B5644E5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1FB3420-F295-458A-AAAE-ED871F11AA6B}" type="slidenum">
              <a:rPr lang="pt-BR" sz="1800" b="0" strike="noStrike" spc="-1">
                <a:solidFill>
                  <a:srgbClr val="2F5AAC"/>
                </a:solidFill>
                <a:latin typeface="Gill Sans MT"/>
              </a:rPr>
              <a:t>3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04" name="Picture 5"/>
          <p:cNvPicPr/>
          <p:nvPr/>
        </p:nvPicPr>
        <p:blipFill>
          <a:blip r:embed="rId2"/>
          <a:stretch/>
        </p:blipFill>
        <p:spPr>
          <a:xfrm>
            <a:off x="2007360" y="4843080"/>
            <a:ext cx="5088600" cy="1439640"/>
          </a:xfrm>
          <a:prstGeom prst="rect">
            <a:avLst/>
          </a:prstGeom>
          <a:ln>
            <a:noFill/>
          </a:ln>
        </p:spPr>
      </p:pic>
      <p:sp>
        <p:nvSpPr>
          <p:cNvPr id="105" name="CustomShape 6"/>
          <p:cNvSpPr/>
          <p:nvPr/>
        </p:nvSpPr>
        <p:spPr>
          <a:xfrm>
            <a:off x="2007360" y="5374080"/>
            <a:ext cx="5134320" cy="51228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Conheça sua equipe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48200" y="1505520"/>
            <a:ext cx="822312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A identidade da equipe pode ser planejada. Outras são colocadas ao longo do tempo</a:t>
            </a: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A melhor forma de encontrar uma identidade que se encaixa na equipe é praticar mecânicas de </a:t>
            </a:r>
            <a:r>
              <a:rPr lang="en-US" sz="3600" b="0" i="1" strike="noStrike" spc="-1">
                <a:solidFill>
                  <a:srgbClr val="3D3D3D"/>
                </a:solidFill>
                <a:latin typeface="Gill Sans MT"/>
              </a:rPr>
              <a:t>Core Values</a:t>
            </a:r>
            <a:endParaRPr lang="en-US" sz="3600" b="0" strike="noStrike" spc="-1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Você pode encontrar diversas ideias em</a:t>
            </a:r>
            <a:r>
              <a:rPr lang="en-US" sz="3600" b="0" u="sng" strike="noStrike" spc="-1">
                <a:solidFill>
                  <a:srgbClr val="828282"/>
                </a:solidFill>
                <a:uFillTx/>
                <a:latin typeface="Gill Sans MT"/>
                <a:hlinkClick r:id="rId2"/>
              </a:rPr>
              <a:t>FLLtutorials.com</a:t>
            </a:r>
            <a:endParaRPr lang="en-US" sz="36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3A31788B-62E9-4713-BA08-ECB27063C090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581040" y="6387840"/>
            <a:ext cx="36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10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0247E01-11D1-41C3-959F-69562B9DF022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4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81040" y="84348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Identidade para mais de uma temporada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1EF08E28-251D-4436-9467-863F6FEA57D0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14" name="TextShape 4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86EFDF1-23DD-4BF4-A020-82B1E4441EFF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5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581040" y="1737360"/>
            <a:ext cx="3593160" cy="106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pt-BR" sz="2400" b="1" strike="noStrike" spc="-1">
                <a:solidFill>
                  <a:srgbClr val="3D3D3D"/>
                </a:solidFill>
                <a:latin typeface="Gill Sans MT"/>
              </a:rPr>
              <a:t>Uma vez: </a:t>
            </a:r>
            <a:r>
              <a:rPr lang="pt-BR" sz="2400" b="0" strike="noStrike" spc="-1">
                <a:solidFill>
                  <a:srgbClr val="3D3D3D"/>
                </a:solidFill>
                <a:latin typeface="Gill Sans MT"/>
              </a:rPr>
              <a:t>Construa uma identidade para uma temporada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581040" y="2994120"/>
            <a:ext cx="3899160" cy="293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400" b="0" strike="noStrike" spc="-1">
                <a:solidFill>
                  <a:srgbClr val="3D3D3D"/>
                </a:solidFill>
                <a:latin typeface="Gill Sans MT"/>
              </a:rPr>
              <a:t>Talvez suas equipe compita uma vez na FLL</a:t>
            </a:r>
            <a:endParaRPr lang="pt-BR" sz="2400" b="0" strike="noStrike" spc="-1">
              <a:latin typeface="Arial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400" b="0" strike="noStrike" spc="-1">
                <a:solidFill>
                  <a:srgbClr val="3D3D3D"/>
                </a:solidFill>
                <a:latin typeface="Gill Sans MT"/>
              </a:rPr>
              <a:t>Você quer enfatizar o tema da temporada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4663440" y="1737360"/>
            <a:ext cx="3668760" cy="106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pt-BR" sz="2400" b="1" strike="noStrike" spc="-1">
                <a:solidFill>
                  <a:srgbClr val="3D3D3D"/>
                </a:solidFill>
                <a:latin typeface="Gill Sans MT"/>
              </a:rPr>
              <a:t>Prolongado</a:t>
            </a:r>
            <a:r>
              <a:rPr lang="pt-BR" sz="2400" b="0" strike="noStrike" spc="-1">
                <a:solidFill>
                  <a:srgbClr val="3D3D3D"/>
                </a:solidFill>
                <a:latin typeface="Gill Sans MT"/>
              </a:rPr>
              <a:t>: Construa uma identidade para várias temporadas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8" name="CustomShape 8"/>
          <p:cNvSpPr/>
          <p:nvPr/>
        </p:nvSpPr>
        <p:spPr>
          <a:xfrm>
            <a:off x="4663440" y="2994120"/>
            <a:ext cx="3907440" cy="293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400" b="0" strike="noStrike" spc="-1">
                <a:solidFill>
                  <a:srgbClr val="3D3D3D"/>
                </a:solidFill>
                <a:latin typeface="Gill Sans MT"/>
              </a:rPr>
              <a:t>Você busca participar de várias temporadas e continuar sendo reconhecível</a:t>
            </a:r>
            <a:endParaRPr lang="pt-BR" sz="2400" b="0" strike="noStrike" spc="-1">
              <a:latin typeface="Arial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400" b="0" strike="noStrike" spc="-1">
                <a:solidFill>
                  <a:srgbClr val="3D3D3D"/>
                </a:solidFill>
                <a:latin typeface="Gill Sans MT"/>
              </a:rPr>
              <a:t>Você quer enfatizar a identidade da equipe ou personalidade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Escolhendo o nome da equipe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48200" y="1505520"/>
            <a:ext cx="5962320" cy="4881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b="1" strike="noStrike" spc="-1" dirty="0" err="1">
                <a:solidFill>
                  <a:srgbClr val="FF0000"/>
                </a:solidFill>
                <a:latin typeface="Gill Sans MT"/>
              </a:rPr>
              <a:t>Baseado</a:t>
            </a:r>
            <a:r>
              <a:rPr lang="en-US" b="1" strike="noStrike" spc="-1" dirty="0">
                <a:solidFill>
                  <a:srgbClr val="FF0000"/>
                </a:solidFill>
                <a:latin typeface="Gill Sans MT"/>
              </a:rPr>
              <a:t> </a:t>
            </a:r>
            <a:r>
              <a:rPr lang="en-US" b="1" strike="noStrike" spc="-1" dirty="0" err="1">
                <a:solidFill>
                  <a:srgbClr val="FF0000"/>
                </a:solidFill>
                <a:latin typeface="Gill Sans MT"/>
              </a:rPr>
              <a:t>na</a:t>
            </a:r>
            <a:r>
              <a:rPr lang="en-US" b="1" strike="noStrike" spc="-1" dirty="0">
                <a:solidFill>
                  <a:srgbClr val="FF0000"/>
                </a:solidFill>
                <a:latin typeface="Gill Sans MT"/>
              </a:rPr>
              <a:t> </a:t>
            </a:r>
            <a:r>
              <a:rPr lang="en-US" b="1" strike="noStrike" spc="-1" dirty="0" err="1">
                <a:solidFill>
                  <a:srgbClr val="FF0000"/>
                </a:solidFill>
                <a:latin typeface="Gill Sans MT"/>
              </a:rPr>
              <a:t>temporada</a:t>
            </a:r>
            <a:r>
              <a:rPr lang="en-US" b="1" strike="noStrike" spc="-1" dirty="0">
                <a:solidFill>
                  <a:srgbClr val="FF0000"/>
                </a:solidFill>
                <a:latin typeface="Gill Sans MT"/>
              </a:rPr>
              <a:t>:</a:t>
            </a:r>
            <a:r>
              <a:rPr lang="en-US" b="0" strike="noStrike" spc="-1" dirty="0">
                <a:solidFill>
                  <a:srgbClr val="FF0000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Baseie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nome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da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equipe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no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tema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da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temporada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. Para a </a:t>
            </a:r>
            <a:r>
              <a:rPr lang="en-US" b="0" i="1" strike="noStrike" spc="-1" dirty="0">
                <a:solidFill>
                  <a:srgbClr val="3D3D3D"/>
                </a:solidFill>
                <a:latin typeface="Gill Sans MT"/>
              </a:rPr>
              <a:t>Hydro Dynamics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várias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equipes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tinham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‘</a:t>
            </a:r>
            <a:r>
              <a:rPr lang="en-US" b="0" i="1" strike="noStrike" spc="-1" dirty="0">
                <a:solidFill>
                  <a:srgbClr val="3D3D3D"/>
                </a:solidFill>
                <a:latin typeface="Gill Sans MT"/>
              </a:rPr>
              <a:t>hydro’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, ‘</a:t>
            </a:r>
            <a:r>
              <a:rPr lang="en-US" b="0" i="1" strike="noStrike" spc="-1" dirty="0">
                <a:solidFill>
                  <a:srgbClr val="3D3D3D"/>
                </a:solidFill>
                <a:latin typeface="Gill Sans MT"/>
              </a:rPr>
              <a:t>aqua’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ou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‘</a:t>
            </a:r>
            <a:r>
              <a:rPr lang="en-US" b="0" i="1" strike="noStrike" spc="-1" dirty="0">
                <a:solidFill>
                  <a:srgbClr val="3D3D3D"/>
                </a:solidFill>
                <a:latin typeface="Gill Sans MT"/>
              </a:rPr>
              <a:t>water’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seus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nomes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</a:p>
          <a:p>
            <a:pPr marL="630000" lvl="1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0" i="1" strike="noStrike" spc="-1" dirty="0" err="1">
                <a:solidFill>
                  <a:srgbClr val="3D3D3D"/>
                </a:solidFill>
                <a:latin typeface="Gill Sans MT"/>
              </a:rPr>
              <a:t>Exemploss</a:t>
            </a:r>
            <a:r>
              <a:rPr lang="en-US" sz="1400" b="0" i="1" strike="noStrike" spc="-1" dirty="0">
                <a:solidFill>
                  <a:srgbClr val="3D3D3D"/>
                </a:solidFill>
                <a:latin typeface="Gill Sans MT"/>
              </a:rPr>
              <a:t>: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Hydrabots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, Water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BuffaLEGOs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,  Aqua Challengers, The Hydro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Haulks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. </a:t>
            </a:r>
            <a:r>
              <a:rPr lang="en-US" sz="1400" b="0" strike="noStrike" spc="-1" dirty="0" err="1">
                <a:solidFill>
                  <a:srgbClr val="00B050"/>
                </a:solidFill>
                <a:latin typeface="Gill Sans MT"/>
              </a:rPr>
              <a:t>Prós</a:t>
            </a:r>
            <a:r>
              <a:rPr lang="en-US" sz="1400" b="0" strike="noStrike" spc="-1" dirty="0">
                <a:solidFill>
                  <a:srgbClr val="00B050"/>
                </a:solidFill>
                <a:latin typeface="Gill Sans MT"/>
              </a:rPr>
              <a:t>: Se </a:t>
            </a:r>
            <a:r>
              <a:rPr lang="en-US" sz="1400" b="0" strike="noStrike" spc="-1" dirty="0" err="1">
                <a:solidFill>
                  <a:srgbClr val="00B050"/>
                </a:solidFill>
                <a:latin typeface="Gill Sans MT"/>
              </a:rPr>
              <a:t>encaixa</a:t>
            </a:r>
            <a:r>
              <a:rPr lang="en-US" sz="1400" b="0" strike="noStrike" spc="-1" dirty="0">
                <a:solidFill>
                  <a:srgbClr val="00B050"/>
                </a:solidFill>
                <a:latin typeface="Gill Sans MT"/>
              </a:rPr>
              <a:t> no </a:t>
            </a:r>
            <a:r>
              <a:rPr lang="en-US" sz="1400" b="0" strike="noStrike" spc="-1" dirty="0" err="1">
                <a:solidFill>
                  <a:srgbClr val="00B050"/>
                </a:solidFill>
                <a:latin typeface="Gill Sans MT"/>
              </a:rPr>
              <a:t>tema</a:t>
            </a:r>
            <a:r>
              <a:rPr lang="en-US" sz="1400" b="0" strike="noStrike" spc="-1" dirty="0">
                <a:solidFill>
                  <a:srgbClr val="00B050"/>
                </a:solidFill>
                <a:latin typeface="Gill Sans MT"/>
              </a:rPr>
              <a:t> 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</a:rPr>
              <a:t>Cons: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</a:rPr>
              <a:t>Uso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</a:rPr>
              <a:t>único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b="1" strike="noStrike" spc="-1" dirty="0" err="1">
                <a:solidFill>
                  <a:srgbClr val="FF0000"/>
                </a:solidFill>
                <a:latin typeface="Gill Sans MT"/>
              </a:rPr>
              <a:t>Baseado</a:t>
            </a:r>
            <a:r>
              <a:rPr lang="en-US" b="1" strike="noStrike" spc="-1" dirty="0">
                <a:solidFill>
                  <a:srgbClr val="FF0000"/>
                </a:solidFill>
                <a:latin typeface="Gill Sans MT"/>
              </a:rPr>
              <a:t> no local </a:t>
            </a:r>
            <a:r>
              <a:rPr lang="en-US" b="1" strike="noStrike" spc="-1" dirty="0" err="1">
                <a:solidFill>
                  <a:srgbClr val="FF0000"/>
                </a:solidFill>
                <a:latin typeface="Gill Sans MT"/>
              </a:rPr>
              <a:t>ou</a:t>
            </a:r>
            <a:r>
              <a:rPr lang="en-US" b="1" strike="noStrike" spc="-1" dirty="0">
                <a:solidFill>
                  <a:srgbClr val="FF0000"/>
                </a:solidFill>
                <a:latin typeface="Gill Sans MT"/>
              </a:rPr>
              <a:t> </a:t>
            </a:r>
            <a:r>
              <a:rPr lang="en-US" b="1" strike="noStrike" spc="-1" dirty="0" err="1">
                <a:solidFill>
                  <a:srgbClr val="FF0000"/>
                </a:solidFill>
                <a:latin typeface="Gill Sans MT"/>
              </a:rPr>
              <a:t>organização</a:t>
            </a:r>
            <a:r>
              <a:rPr lang="en-US" b="1" strike="noStrike" spc="-1" dirty="0">
                <a:solidFill>
                  <a:srgbClr val="3D3D3D"/>
                </a:solidFill>
                <a:latin typeface="Gill Sans MT"/>
              </a:rPr>
              <a:t>: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Baseeie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nome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da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equipe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sua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cidade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ou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escola</a:t>
            </a:r>
            <a:endParaRPr lang="en-US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Exemplos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: Princeton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Unimators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, Pennsylvania's Finest Robotics,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Cadmes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Creators,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</a:rPr>
              <a:t>Frencken’s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Future. </a:t>
            </a:r>
            <a:r>
              <a:rPr lang="en-US" sz="1400" b="0" strike="noStrike" spc="-1" dirty="0">
                <a:solidFill>
                  <a:srgbClr val="00B050"/>
                </a:solidFill>
                <a:latin typeface="Gill Sans MT"/>
              </a:rPr>
              <a:t>Pros: </a:t>
            </a:r>
            <a:r>
              <a:rPr lang="en-US" sz="1400" b="0" strike="noStrike" spc="-1" dirty="0" err="1">
                <a:solidFill>
                  <a:srgbClr val="00B050"/>
                </a:solidFill>
                <a:latin typeface="Gill Sans MT"/>
              </a:rPr>
              <a:t>Fácil</a:t>
            </a:r>
            <a:r>
              <a:rPr lang="en-US" sz="1400" b="0" strike="noStrike" spc="-1" dirty="0">
                <a:solidFill>
                  <a:srgbClr val="00B050"/>
                </a:solidFill>
                <a:latin typeface="Gill Sans MT"/>
              </a:rPr>
              <a:t> de </a:t>
            </a:r>
            <a:r>
              <a:rPr lang="en-US" sz="1400" b="0" strike="noStrike" spc="-1" dirty="0" err="1">
                <a:solidFill>
                  <a:srgbClr val="00B050"/>
                </a:solidFill>
                <a:latin typeface="Gill Sans MT"/>
              </a:rPr>
              <a:t>identificar</a:t>
            </a:r>
            <a:r>
              <a:rPr lang="en-US" sz="1400" b="0" strike="noStrike" spc="-1" dirty="0">
                <a:solidFill>
                  <a:srgbClr val="00B050"/>
                </a:solidFill>
                <a:latin typeface="Gill Sans MT"/>
              </a:rPr>
              <a:t>, </a:t>
            </a:r>
            <a:r>
              <a:rPr lang="en-US" sz="1400" b="0" strike="noStrike" spc="-1" dirty="0" err="1">
                <a:solidFill>
                  <a:srgbClr val="00B050"/>
                </a:solidFill>
                <a:latin typeface="Gill Sans MT"/>
              </a:rPr>
              <a:t>reutilizável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</a:rPr>
              <a:t>Cons: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</a:rPr>
              <a:t>Mais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</a:rPr>
              <a:t>difícil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</a:rPr>
              <a:t> de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</a:rPr>
              <a:t>lembrar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b="1" strike="noStrike" spc="-1" dirty="0">
                <a:solidFill>
                  <a:srgbClr val="FF0000"/>
                </a:solidFill>
                <a:latin typeface="Gill Sans MT"/>
              </a:rPr>
              <a:t>Nome </a:t>
            </a:r>
            <a:r>
              <a:rPr lang="en-US" b="1" strike="noStrike" spc="-1" dirty="0" err="1">
                <a:solidFill>
                  <a:srgbClr val="FF0000"/>
                </a:solidFill>
                <a:latin typeface="Gill Sans MT"/>
              </a:rPr>
              <a:t>criativo</a:t>
            </a:r>
            <a:r>
              <a:rPr lang="en-US" b="1" strike="noStrike" spc="-1" dirty="0">
                <a:solidFill>
                  <a:srgbClr val="FF0000"/>
                </a:solidFill>
                <a:latin typeface="Gill Sans MT"/>
              </a:rPr>
              <a:t>: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Crie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seu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próprio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nome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!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Pode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ser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qualquer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coisa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que a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equipe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goste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pode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ser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descritivo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ou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fantasioso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.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Seja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criativo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!</a:t>
            </a:r>
          </a:p>
          <a:p>
            <a:pPr marL="630000" lvl="1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 dirty="0">
                <a:solidFill>
                  <a:srgbClr val="00B050"/>
                </a:solidFill>
                <a:latin typeface="Gill Sans MT"/>
              </a:rPr>
              <a:t>Pros: </a:t>
            </a:r>
            <a:r>
              <a:rPr lang="en-US" sz="1400" b="0" strike="noStrike" spc="-1" dirty="0" err="1">
                <a:solidFill>
                  <a:srgbClr val="00B050"/>
                </a:solidFill>
                <a:latin typeface="Gill Sans MT"/>
              </a:rPr>
              <a:t>Reutilizável</a:t>
            </a:r>
            <a:r>
              <a:rPr lang="en-US" sz="1400" b="0" strike="noStrike" spc="-1" dirty="0">
                <a:solidFill>
                  <a:srgbClr val="00B050"/>
                </a:solidFill>
                <a:latin typeface="Gill Sans MT"/>
              </a:rPr>
              <a:t>, </a:t>
            </a:r>
            <a:r>
              <a:rPr lang="en-US" sz="1400" b="0" strike="noStrike" spc="-1" dirty="0" err="1">
                <a:solidFill>
                  <a:srgbClr val="00B050"/>
                </a:solidFill>
                <a:latin typeface="Gill Sans MT"/>
              </a:rPr>
              <a:t>fácil</a:t>
            </a:r>
            <a:r>
              <a:rPr lang="en-US" sz="1400" b="0" strike="noStrike" spc="-1" dirty="0">
                <a:solidFill>
                  <a:srgbClr val="00B050"/>
                </a:solidFill>
                <a:latin typeface="Gill Sans MT"/>
              </a:rPr>
              <a:t> de </a:t>
            </a:r>
            <a:r>
              <a:rPr lang="en-US" sz="1400" b="0" strike="noStrike" spc="-1" dirty="0" err="1">
                <a:solidFill>
                  <a:srgbClr val="00B050"/>
                </a:solidFill>
                <a:latin typeface="Gill Sans MT"/>
              </a:rPr>
              <a:t>identificar</a:t>
            </a:r>
            <a:r>
              <a:rPr lang="en-US" sz="1400" b="0" strike="noStrike" spc="-1" dirty="0">
                <a:solidFill>
                  <a:srgbClr val="00B050"/>
                </a:solidFill>
                <a:latin typeface="Gill Sans MT"/>
              </a:rPr>
              <a:t> e </a:t>
            </a:r>
            <a:r>
              <a:rPr lang="en-US" sz="1400" b="0" strike="noStrike" spc="-1" dirty="0" err="1">
                <a:solidFill>
                  <a:srgbClr val="00B050"/>
                </a:solidFill>
                <a:latin typeface="Gill Sans MT"/>
              </a:rPr>
              <a:t>lembrar</a:t>
            </a:r>
            <a:r>
              <a:rPr lang="en-US" sz="1400" b="0" strike="noStrike" spc="-1" dirty="0">
                <a:solidFill>
                  <a:srgbClr val="00B050"/>
                </a:solidFill>
                <a:latin typeface="Gill Sans MT"/>
              </a:rPr>
              <a:t>, </a:t>
            </a:r>
            <a:r>
              <a:rPr lang="en-US" sz="1400" b="0" strike="noStrike" spc="-1" dirty="0" err="1">
                <a:solidFill>
                  <a:srgbClr val="00B050"/>
                </a:solidFill>
                <a:latin typeface="Gill Sans MT"/>
              </a:rPr>
              <a:t>criativo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</a:rPr>
              <a:t>Cons: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</a:rPr>
              <a:t>Talvez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</a:rPr>
              <a:t>suas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</a:rPr>
              <a:t>escola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</a:rPr>
              <a:t>ou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</a:rPr>
              <a:t>patrocínio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</a:rPr>
              <a:t>queira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</a:rPr>
              <a:t>ser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</a:rPr>
              <a:t>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</a:rPr>
              <a:t>incluído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813E4F5F-F4CD-4099-9F69-14A18D1D1285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22" name="TextShape 4"/>
          <p:cNvSpPr txBox="1"/>
          <p:nvPr/>
        </p:nvSpPr>
        <p:spPr>
          <a:xfrm>
            <a:off x="581040" y="6387840"/>
            <a:ext cx="36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23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0DC4D33-00C0-4E1C-9520-3489C81BA589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6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124" name="Picture 7"/>
          <p:cNvPicPr/>
          <p:nvPr/>
        </p:nvPicPr>
        <p:blipFill>
          <a:blip r:embed="rId2"/>
          <a:stretch/>
        </p:blipFill>
        <p:spPr>
          <a:xfrm>
            <a:off x="7624440" y="1505520"/>
            <a:ext cx="1317600" cy="1317600"/>
          </a:xfrm>
          <a:prstGeom prst="rect">
            <a:avLst/>
          </a:prstGeom>
          <a:ln>
            <a:noFill/>
          </a:ln>
        </p:spPr>
      </p:pic>
      <p:pic>
        <p:nvPicPr>
          <p:cNvPr id="125" name="Picture 8"/>
          <p:cNvPicPr/>
          <p:nvPr/>
        </p:nvPicPr>
        <p:blipFill>
          <a:blip r:embed="rId3"/>
          <a:stretch/>
        </p:blipFill>
        <p:spPr>
          <a:xfrm>
            <a:off x="6810840" y="2119680"/>
            <a:ext cx="1374840" cy="1374840"/>
          </a:xfrm>
          <a:prstGeom prst="rect">
            <a:avLst/>
          </a:prstGeom>
          <a:ln>
            <a:noFill/>
          </a:ln>
        </p:spPr>
      </p:pic>
      <p:pic>
        <p:nvPicPr>
          <p:cNvPr id="126" name="Picture 10"/>
          <p:cNvPicPr/>
          <p:nvPr/>
        </p:nvPicPr>
        <p:blipFill>
          <a:blip r:embed="rId4"/>
          <a:stretch/>
        </p:blipFill>
        <p:spPr>
          <a:xfrm>
            <a:off x="6858360" y="3813120"/>
            <a:ext cx="2210040" cy="505080"/>
          </a:xfrm>
          <a:prstGeom prst="rect">
            <a:avLst/>
          </a:prstGeom>
          <a:ln>
            <a:noFill/>
          </a:ln>
        </p:spPr>
      </p:pic>
      <p:pic>
        <p:nvPicPr>
          <p:cNvPr id="127" name="Afbeelding 7"/>
          <p:cNvPicPr/>
          <p:nvPr/>
        </p:nvPicPr>
        <p:blipFill>
          <a:blip r:embed="rId5"/>
          <a:stretch/>
        </p:blipFill>
        <p:spPr>
          <a:xfrm>
            <a:off x="7023600" y="4802040"/>
            <a:ext cx="1338120" cy="117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Criando o nosso nome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48200" y="1505520"/>
            <a:ext cx="6575400" cy="435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Queríamos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um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nome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que fosse “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sonoro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”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internacionalmente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então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escolhemos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um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nome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inglês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mesmo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sendo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da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Holanda</a:t>
            </a:r>
            <a:endParaRPr lang="en-US" sz="16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Somos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todas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garotas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então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”</a:t>
            </a:r>
            <a:r>
              <a:rPr lang="en-US" sz="1600" b="0" strike="noStrike" spc="-1" dirty="0">
                <a:solidFill>
                  <a:srgbClr val="FF0000"/>
                </a:solidFill>
                <a:latin typeface="Gill Sans MT"/>
              </a:rPr>
              <a:t>Girls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”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precisava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estar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no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nome</a:t>
            </a:r>
            <a:endParaRPr lang="en-US" sz="16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Brincamos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do “</a:t>
            </a:r>
            <a:r>
              <a:rPr lang="en-US" sz="1600" b="0" strike="noStrike" spc="-1" dirty="0">
                <a:solidFill>
                  <a:srgbClr val="FF0000"/>
                </a:solidFill>
                <a:latin typeface="Gill Sans MT"/>
              </a:rPr>
              <a:t>pretty”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sendo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característica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garotas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.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Somos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tão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>
                <a:solidFill>
                  <a:srgbClr val="FF0000"/>
                </a:solidFill>
                <a:latin typeface="Gill Sans MT"/>
              </a:rPr>
              <a:t>smart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quanto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garotos</a:t>
            </a:r>
            <a:endParaRPr lang="en-US" sz="16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Então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criamos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Pretty Smart Girls.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Nosso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técnico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explicou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que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inglês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Pretty Smart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pode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significar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diferentes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coisas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é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um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trocadilho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. Pretty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é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bonito, e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também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bastante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. E Smart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é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esperto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, e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também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algo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com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estilo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. A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combinação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de “pretty smart”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pode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significar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várias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coisas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!</a:t>
            </a: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 dirty="0">
                <a:solidFill>
                  <a:srgbClr val="FF0000"/>
                </a:solidFill>
                <a:latin typeface="Gill Sans MT"/>
              </a:rPr>
              <a:t>POWER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é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um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acrônimo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para o que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fazemos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alemão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inglês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: </a:t>
            </a:r>
            <a:r>
              <a:rPr lang="en-US" sz="1600" b="0" strike="noStrike" spc="-1" dirty="0">
                <a:solidFill>
                  <a:srgbClr val="FF0000"/>
                </a:solidFill>
                <a:latin typeface="Gill Sans MT"/>
              </a:rPr>
              <a:t>P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rogramming, </a:t>
            </a:r>
            <a:r>
              <a:rPr lang="en-US" sz="1600" b="0" strike="noStrike" spc="-1" dirty="0" err="1">
                <a:solidFill>
                  <a:srgbClr val="FF0000"/>
                </a:solidFill>
                <a:latin typeface="Gill Sans MT"/>
              </a:rPr>
              <a:t>O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nderzoek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(research), </a:t>
            </a:r>
            <a:r>
              <a:rPr lang="en-US" sz="1600" b="0" strike="noStrike" spc="-1" dirty="0" err="1">
                <a:solidFill>
                  <a:srgbClr val="FF0000"/>
                </a:solidFill>
                <a:latin typeface="Gill Sans MT"/>
              </a:rPr>
              <a:t>W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etenschap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(science), </a:t>
            </a:r>
            <a:r>
              <a:rPr lang="en-US" sz="1600" b="0" strike="noStrike" spc="-1" dirty="0">
                <a:solidFill>
                  <a:srgbClr val="FF0000"/>
                </a:solidFill>
                <a:latin typeface="Gill Sans MT"/>
              </a:rPr>
              <a:t>E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xperimenting, </a:t>
            </a:r>
            <a:r>
              <a:rPr lang="en-US" sz="1600" b="0" strike="noStrike" spc="-1" dirty="0">
                <a:solidFill>
                  <a:srgbClr val="FF0000"/>
                </a:solidFill>
                <a:latin typeface="Gill Sans MT"/>
              </a:rPr>
              <a:t>R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obotics.</a:t>
            </a: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Tudo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combinado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faz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nós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1600" b="1" i="1" strike="noStrike" spc="-1" dirty="0">
                <a:solidFill>
                  <a:srgbClr val="FF0000"/>
                </a:solidFill>
                <a:latin typeface="Gill Sans MT"/>
              </a:rPr>
              <a:t>Pretty Smart POWER Girls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.</a:t>
            </a:r>
          </a:p>
        </p:txBody>
      </p:sp>
      <p:sp>
        <p:nvSpPr>
          <p:cNvPr id="130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678A7285-267E-44EF-BBD2-7DA124C52C45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581040" y="6387840"/>
            <a:ext cx="36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32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68BC0D5-5205-4A86-AA05-547015625061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7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133" name="Afbeelding 7"/>
          <p:cNvPicPr/>
          <p:nvPr/>
        </p:nvPicPr>
        <p:blipFill>
          <a:blip r:embed="rId2"/>
          <a:stretch/>
        </p:blipFill>
        <p:spPr>
          <a:xfrm>
            <a:off x="7023960" y="2712960"/>
            <a:ext cx="1884960" cy="1657800"/>
          </a:xfrm>
          <a:prstGeom prst="rect">
            <a:avLst/>
          </a:prstGeom>
          <a:ln>
            <a:noFill/>
          </a:ln>
        </p:spPr>
      </p:pic>
      <p:sp>
        <p:nvSpPr>
          <p:cNvPr id="134" name="CustomShape 6"/>
          <p:cNvSpPr/>
          <p:nvPr/>
        </p:nvSpPr>
        <p:spPr>
          <a:xfrm>
            <a:off x="1020240" y="5751720"/>
            <a:ext cx="711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Qualquer nome que escolham, saibam qual é o significado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Criando o logo da equipe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48200" y="1505520"/>
            <a:ext cx="5319360" cy="435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Toda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equipe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precisa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nome</a:t>
            </a: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Uma logo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é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opcional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, mas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divertido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!</a:t>
            </a: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Temos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uma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logo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colorida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, que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representa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nossa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diversão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diversidade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paixão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pela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ciência</a:t>
            </a: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As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palavras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na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logo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tem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um</a:t>
            </a:r>
            <a:r>
              <a:rPr lang="en-US" sz="2000" b="0" i="1" strike="noStrike" spc="-1" dirty="0">
                <a:solidFill>
                  <a:srgbClr val="3D3D3D"/>
                </a:solidFill>
                <a:latin typeface="Gill Sans MT"/>
              </a:rPr>
              <a:t> typeface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que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explica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significado</a:t>
            </a: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Temos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logos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diferentes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os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meios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digitais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camisas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. Mas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continuam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sendo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fáceis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identificar</a:t>
            </a: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5CBD5F34-E8AD-4050-8104-0CE572DEC684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38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F3038B2-56A0-4B3D-B239-FF662A259A78}" type="slidenum">
              <a:rPr lang="pt-BR" sz="1800" b="0" strike="noStrike" spc="-1">
                <a:solidFill>
                  <a:srgbClr val="2F5AAC"/>
                </a:solidFill>
                <a:latin typeface="Gill Sans MT"/>
              </a:rPr>
              <a:t>8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40" name="Afbeelding 7"/>
          <p:cNvPicPr/>
          <p:nvPr/>
        </p:nvPicPr>
        <p:blipFill>
          <a:blip r:embed="rId2"/>
          <a:stretch/>
        </p:blipFill>
        <p:spPr>
          <a:xfrm>
            <a:off x="6377760" y="1733400"/>
            <a:ext cx="1807560" cy="1589760"/>
          </a:xfrm>
          <a:prstGeom prst="rect">
            <a:avLst/>
          </a:prstGeom>
          <a:ln>
            <a:noFill/>
          </a:ln>
        </p:spPr>
      </p:pic>
      <p:pic>
        <p:nvPicPr>
          <p:cNvPr id="141" name="Afbeelding 9"/>
          <p:cNvPicPr/>
          <p:nvPr/>
        </p:nvPicPr>
        <p:blipFill>
          <a:blip r:embed="rId3"/>
          <a:stretch/>
        </p:blipFill>
        <p:spPr>
          <a:xfrm>
            <a:off x="6147720" y="3857040"/>
            <a:ext cx="2199240" cy="219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81040" y="7920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Camisas e chapéus ajudam na identidade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48200" y="1505520"/>
            <a:ext cx="549828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Nossas camisas variam a cada temporada. Começamos simples, mas conforme ganhamos experiência, colocamos mais tempo na nossa aparência</a:t>
            </a: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Sempre usamos algum chapéu, é tão mais divertido!</a:t>
            </a: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Esse ano adicionamos sweaters e jaquetas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6C4468CB-3D0B-4E8E-85FF-FE572AED60AA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45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46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0003748-415B-4005-A92D-106C3D1627B7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9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147" name="Afbeelding 9"/>
          <p:cNvPicPr/>
          <p:nvPr/>
        </p:nvPicPr>
        <p:blipFill>
          <a:blip r:embed="rId2"/>
          <a:stretch/>
        </p:blipFill>
        <p:spPr>
          <a:xfrm>
            <a:off x="673200" y="3731760"/>
            <a:ext cx="2310480" cy="1732680"/>
          </a:xfrm>
          <a:prstGeom prst="rect">
            <a:avLst/>
          </a:prstGeom>
          <a:ln>
            <a:noFill/>
          </a:ln>
        </p:spPr>
      </p:pic>
      <p:sp>
        <p:nvSpPr>
          <p:cNvPr id="148" name="CustomShape 6"/>
          <p:cNvSpPr/>
          <p:nvPr/>
        </p:nvSpPr>
        <p:spPr>
          <a:xfrm>
            <a:off x="1065600" y="5497200"/>
            <a:ext cx="16092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Gill Sans MT"/>
              </a:rPr>
              <a:t>Chapéus de Natal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49" name="CustomShape 7"/>
          <p:cNvSpPr/>
          <p:nvPr/>
        </p:nvSpPr>
        <p:spPr>
          <a:xfrm>
            <a:off x="3672000" y="5601240"/>
            <a:ext cx="16182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Gill Sans MT"/>
              </a:rPr>
              <a:t>Chapéus alemães</a:t>
            </a:r>
            <a:endParaRPr lang="pt-BR" sz="1400" b="0" strike="noStrike" spc="-1">
              <a:latin typeface="Arial"/>
            </a:endParaRPr>
          </a:p>
        </p:txBody>
      </p:sp>
      <p:pic>
        <p:nvPicPr>
          <p:cNvPr id="150" name="Afbeelding 15"/>
          <p:cNvPicPr/>
          <p:nvPr/>
        </p:nvPicPr>
        <p:blipFill>
          <a:blip r:embed="rId3"/>
          <a:stretch/>
        </p:blipFill>
        <p:spPr>
          <a:xfrm rot="10800000">
            <a:off x="6208920" y="1701000"/>
            <a:ext cx="2361960" cy="1771560"/>
          </a:xfrm>
          <a:prstGeom prst="rect">
            <a:avLst/>
          </a:prstGeom>
          <a:ln>
            <a:noFill/>
          </a:ln>
        </p:spPr>
      </p:pic>
      <p:sp>
        <p:nvSpPr>
          <p:cNvPr id="151" name="CustomShape 8"/>
          <p:cNvSpPr/>
          <p:nvPr/>
        </p:nvSpPr>
        <p:spPr>
          <a:xfrm>
            <a:off x="6340320" y="3553920"/>
            <a:ext cx="23468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Gill Sans MT"/>
              </a:rPr>
              <a:t>Our robot and shirts match!</a:t>
            </a:r>
            <a:endParaRPr lang="pt-BR" sz="1400" b="0" strike="noStrike" spc="-1">
              <a:latin typeface="Arial"/>
            </a:endParaRPr>
          </a:p>
        </p:txBody>
      </p:sp>
      <p:pic>
        <p:nvPicPr>
          <p:cNvPr id="152" name="Afbeelding 18"/>
          <p:cNvPicPr/>
          <p:nvPr/>
        </p:nvPicPr>
        <p:blipFill>
          <a:blip r:embed="rId4"/>
          <a:stretch/>
        </p:blipFill>
        <p:spPr>
          <a:xfrm rot="16200000">
            <a:off x="6315120" y="4313160"/>
            <a:ext cx="2050920" cy="1570680"/>
          </a:xfrm>
          <a:prstGeom prst="rect">
            <a:avLst/>
          </a:prstGeom>
          <a:ln>
            <a:noFill/>
          </a:ln>
        </p:spPr>
      </p:pic>
      <p:pic>
        <p:nvPicPr>
          <p:cNvPr id="153" name="Afbeelding 20"/>
          <p:cNvPicPr/>
          <p:nvPr/>
        </p:nvPicPr>
        <p:blipFill>
          <a:blip r:embed="rId5"/>
          <a:stretch/>
        </p:blipFill>
        <p:spPr>
          <a:xfrm>
            <a:off x="3247920" y="3726000"/>
            <a:ext cx="2472120" cy="185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5082</TotalTime>
  <Words>1056</Words>
  <Application>Microsoft Macintosh PowerPoint</Application>
  <PresentationFormat>On-screen Show (4:3)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DejaVu Sans</vt:lpstr>
      <vt:lpstr>Gill Sans MT</vt:lpstr>
      <vt:lpstr>Symbol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Sanjay Seshan</dc:creator>
  <dc:description/>
  <cp:lastModifiedBy>Sanjay Seshan</cp:lastModifiedBy>
  <cp:revision>39</cp:revision>
  <dcterms:created xsi:type="dcterms:W3CDTF">2018-06-09T21:02:33Z</dcterms:created>
  <dcterms:modified xsi:type="dcterms:W3CDTF">2018-10-01T13:07:40Z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16.0015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