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Clique para mover o slide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C4C0B1F-73BA-494D-B435-6F2315999E70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2000" b="0" strike="noStrike" spc="-1">
                <a:latin typeface="Arial"/>
              </a:rPr>
              <a:t>Have examples for each?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>
                <a:latin typeface="Arial"/>
              </a:rPr>
              <a:t>Animate that teamwork is judged by teamwork activity, other parts are judged using poster/presentation</a:t>
            </a:r>
          </a:p>
        </p:txBody>
      </p:sp>
      <p:sp>
        <p:nvSpPr>
          <p:cNvPr id="1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7BC52A4-E0C5-4FB2-B18D-40A771B23E9B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8200" y="563760"/>
            <a:ext cx="8239680" cy="5681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3936600"/>
            <a:ext cx="7989480" cy="1032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title style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Last Edit: </a:t>
            </a:r>
            <a:fld id="{15E40FF6-AF59-4D3B-BAC7-A6116EDFD9EE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E0B487A-C7D4-4559-A751-D08CDA480360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‹#›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8" name="Picture 7"/>
          <p:cNvPicPr/>
          <p:nvPr/>
        </p:nvPicPr>
        <p:blipFill>
          <a:blip r:embed="rId14"/>
          <a:stretch/>
        </p:blipFill>
        <p:spPr>
          <a:xfrm>
            <a:off x="335160" y="563760"/>
            <a:ext cx="8488440" cy="2915280"/>
          </a:xfrm>
          <a:prstGeom prst="rect">
            <a:avLst/>
          </a:prstGeom>
          <a:ln>
            <a:noFill/>
          </a:ln>
        </p:spPr>
      </p:pic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3D3D3D"/>
                </a:solidFill>
                <a:latin typeface="Gill Sans MT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D3D3D"/>
                </a:solidFill>
                <a:latin typeface="Gill Sans MT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D3D3D"/>
                </a:solidFill>
                <a:latin typeface="Gill Sans MT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448200" y="599760"/>
            <a:ext cx="8238240" cy="817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/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Edit Master text styles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Second level</a:t>
            </a:r>
          </a:p>
          <a:p>
            <a:pPr marL="900000" lvl="2" indent="-269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Third level</a:t>
            </a:r>
          </a:p>
          <a:p>
            <a:pPr marL="1242000" lvl="3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Fourth level</a:t>
            </a:r>
          </a:p>
          <a:p>
            <a:pPr marL="1602000" lvl="4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Fifth level</a:t>
            </a:r>
          </a:p>
        </p:txBody>
      </p:sp>
      <p:sp>
        <p:nvSpPr>
          <p:cNvPr id="52" name="PlaceHolder 7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Last Edit: </a:t>
            </a:r>
            <a:fld id="{431FA8BC-6315-4386-BD16-0EFEF10FF59D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FA738D9-2DB6-4397-8E22-6509281EA5C9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‹#›</a:t>
            </a:fld>
            <a:endParaRPr lang="pt-BR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t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81040" y="3936600"/>
            <a:ext cx="7989480" cy="1032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Introdução aos </a:t>
            </a:r>
            <a:r>
              <a:rPr lang="en-US" sz="3600" b="0" i="1" strike="noStrike" cap="all" spc="-1">
                <a:solidFill>
                  <a:srgbClr val="FFFFFF"/>
                </a:solidFill>
                <a:latin typeface="Gill Sans MT"/>
              </a:rPr>
              <a:t>core values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81040" y="5160960"/>
            <a:ext cx="7989480" cy="59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Vicky Zhai, FTC 9873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Traduzido por equipe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48000" y="84348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Mais importante: embrace os core values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48200" y="1505520"/>
            <a:ext cx="388188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Core Values não é somente algo que você faz </a:t>
            </a: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É uma forma, um </a:t>
            </a:r>
            <a:r>
              <a:rPr lang="en-US" sz="2800" b="0" i="1" strike="noStrike" spc="-1">
                <a:solidFill>
                  <a:srgbClr val="3D3D3D"/>
                </a:solidFill>
                <a:latin typeface="Gill Sans MT"/>
              </a:rPr>
              <a:t>método </a:t>
            </a: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de fazer coisas que construam caráter e nos guia por toda a experiência!</a:t>
            </a:r>
          </a:p>
        </p:txBody>
      </p:sp>
      <p:sp>
        <p:nvSpPr>
          <p:cNvPr id="150" name="TextShape 3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2B6188DE-42C6-433B-95A0-1AA7B3425B0C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5BDD2AF-BD90-4A09-8D40-037303D43373}" type="slidenum">
              <a:rPr lang="pt-BR" sz="1800" b="0" strike="noStrike" spc="-1">
                <a:solidFill>
                  <a:srgbClr val="2F5AAC"/>
                </a:solidFill>
                <a:latin typeface="Gill Sans MT"/>
              </a:rPr>
              <a:t>10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53" name="Picture 5"/>
          <p:cNvPicPr/>
          <p:nvPr/>
        </p:nvPicPr>
        <p:blipFill>
          <a:blip r:embed="rId2"/>
          <a:stretch/>
        </p:blipFill>
        <p:spPr>
          <a:xfrm>
            <a:off x="4635720" y="2189160"/>
            <a:ext cx="3981240" cy="298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CRéDIToS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O autor primário dessa lição é Vicky Zhai da FTC 9873. Informação adicional de Christopher Haines e Chris Baker foi incorporada a esta lição</a:t>
            </a: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Mais lições de FIRST LEGO League disponíveis em </a:t>
            </a:r>
            <a:r>
              <a:rPr lang="en-US" sz="2400" b="0" u="sng" strike="noStrike" spc="-1">
                <a:solidFill>
                  <a:srgbClr val="828282"/>
                </a:solidFill>
                <a:uFillTx/>
                <a:latin typeface="Gill Sans MT"/>
                <a:hlinkClick r:id="rId2"/>
              </a:rPr>
              <a:t>www.flltutorials.com</a:t>
            </a:r>
            <a:endParaRPr lang="en-US" sz="2400" b="0" strike="noStrike" spc="-1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000000"/>
                </a:solidFill>
                <a:latin typeface="Gill Sans MT"/>
              </a:rPr>
              <a:t>Traduzido por Equipe Sunrise, de Santa Catarina, Brasil</a:t>
            </a:r>
            <a:endParaRPr lang="en-US" sz="2400" b="0" strike="noStrike" spc="-1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endParaRPr lang="en-US" sz="24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BA758170-65FE-467A-A5BA-11986072712D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57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158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38B431C-5432-4BB8-B0C0-7DFD8193227E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11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576000" y="5475240"/>
            <a:ext cx="79894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u="sng" strike="noStrike" spc="-1">
                <a:solidFill>
                  <a:srgbClr val="828282"/>
                </a:solidFill>
                <a:uFillTx/>
                <a:latin typeface="Gill Sans MT"/>
                <a:hlinkClick r:id="rId3"/>
              </a:rPr>
              <a:t>Creative Commons Attribution-NonCommercial-ShareAlike 4.0 International License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160" name="Picture 10"/>
          <p:cNvPicPr/>
          <p:nvPr/>
        </p:nvPicPr>
        <p:blipFill>
          <a:blip r:embed="rId4"/>
          <a:stretch/>
        </p:blipFill>
        <p:spPr>
          <a:xfrm>
            <a:off x="3490200" y="4464000"/>
            <a:ext cx="2552400" cy="88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Core values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6840" y="4663080"/>
            <a:ext cx="8238240" cy="1160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 algn="ctr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O Desafio do Robô e Projeto são o que as equipes fazem</a:t>
            </a:r>
          </a:p>
          <a:p>
            <a:pPr algn="ctr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r>
              <a:rPr lang="en-US" sz="2800" b="0" strike="noStrike" spc="-1">
                <a:solidFill>
                  <a:srgbClr val="000000"/>
                </a:solidFill>
                <a:latin typeface="Gill Sans MT"/>
              </a:rPr>
              <a:t>Os Core </a:t>
            </a: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Values são </a:t>
            </a:r>
            <a:r>
              <a:rPr lang="en-US" sz="2800" b="0" i="1" strike="noStrike" spc="-1">
                <a:solidFill>
                  <a:srgbClr val="3D3D3D"/>
                </a:solidFill>
                <a:latin typeface="Gill Sans MT"/>
              </a:rPr>
              <a:t>como </a:t>
            </a: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elas fazem.</a:t>
            </a:r>
          </a:p>
        </p:txBody>
      </p:sp>
      <p:sp>
        <p:nvSpPr>
          <p:cNvPr id="101" name="TextShape 3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38A694CF-4832-43FD-AFFF-5902179A2D26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02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103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66A9465-F3A4-4488-AF81-A5C70545E81B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2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104" name="Picture 7"/>
          <p:cNvPicPr/>
          <p:nvPr/>
        </p:nvPicPr>
        <p:blipFill>
          <a:blip r:embed="rId2"/>
          <a:stretch/>
        </p:blipFill>
        <p:spPr>
          <a:xfrm>
            <a:off x="914400" y="1771560"/>
            <a:ext cx="7184160" cy="282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os FIRST Core Values são o guia da equipe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90592D3-FFBD-41A1-9203-D762AA6713F9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3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4464000" y="6392160"/>
            <a:ext cx="3228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D8D0546C-74B7-4A63-9853-8197B2484B18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404640" y="1711440"/>
            <a:ext cx="2243160" cy="31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Os Core Values foram atualizados em 2018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Esses Core Values são consistentes através todos os quato programas da FIRST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F3AC1B-260A-0B48-9949-177764749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633" y="1635087"/>
            <a:ext cx="5901597" cy="47527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Gracious professionalism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697200" y="2578320"/>
            <a:ext cx="4933800" cy="2510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“Aprendam e compitam como loucos, mas tratem uns aos outros com respeito e gentileza” </a:t>
            </a:r>
          </a:p>
          <a:p>
            <a:pPr algn="ctr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r>
              <a:rPr lang="en-US" sz="1400" b="0" strike="noStrike" spc="-1">
                <a:solidFill>
                  <a:srgbClr val="3D3D3D"/>
                </a:solidFill>
                <a:latin typeface="Gill Sans MT"/>
              </a:rPr>
              <a:t>Dr. Woodie Flowers,  FIRST Distinguished Advisor</a:t>
            </a:r>
          </a:p>
        </p:txBody>
      </p:sp>
      <p:sp>
        <p:nvSpPr>
          <p:cNvPr id="113" name="TextShape 3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690CCDA8-6C06-4281-805E-36EF3BDD017D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14" name="TextShape 4"/>
          <p:cNvSpPr txBox="1"/>
          <p:nvPr/>
        </p:nvSpPr>
        <p:spPr>
          <a:xfrm>
            <a:off x="581040" y="6387840"/>
            <a:ext cx="36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115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022F1D9-50A8-4C73-8681-750A953D0947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4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116" name="Picture 7"/>
          <p:cNvPicPr/>
          <p:nvPr/>
        </p:nvPicPr>
        <p:blipFill>
          <a:blip r:embed="rId2"/>
          <a:stretch/>
        </p:blipFill>
        <p:spPr>
          <a:xfrm>
            <a:off x="483120" y="2156040"/>
            <a:ext cx="3114000" cy="320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Coopertition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019760" y="2396160"/>
            <a:ext cx="4623480" cy="2626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r>
              <a:rPr lang="en-US" sz="3600" b="0" strike="noStrike" spc="-1">
                <a:solidFill>
                  <a:srgbClr val="000000"/>
                </a:solidFill>
                <a:latin typeface="Gill Sans MT"/>
              </a:rPr>
              <a:t> </a:t>
            </a:r>
            <a:r>
              <a:rPr lang="en-US" sz="3200" b="0" strike="noStrike" spc="-1">
                <a:solidFill>
                  <a:srgbClr val="000000"/>
                </a:solidFill>
                <a:latin typeface="Gill Sans MT"/>
              </a:rPr>
              <a:t> “Equipes podem e devem ajudar e cooperar entre si, assim como competem”</a:t>
            </a:r>
            <a:endParaRPr lang="en-US" sz="3200" b="0" strike="noStrike" spc="-1">
              <a:solidFill>
                <a:srgbClr val="3D3D3D"/>
              </a:solidFill>
              <a:latin typeface="Gill Sans MT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Dr. Woodie Flowers, FIRST Distinguished Advisor</a:t>
            </a:r>
            <a:endParaRPr lang="en-US" sz="14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E8394549-85AE-4BE1-B427-1563E85F1474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121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37653DE-F3D8-4C50-A4D0-EF84B73088AF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5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122" name="Picture 7"/>
          <p:cNvPicPr/>
          <p:nvPr/>
        </p:nvPicPr>
        <p:blipFill>
          <a:blip r:embed="rId2"/>
          <a:stretch/>
        </p:blipFill>
        <p:spPr>
          <a:xfrm>
            <a:off x="448200" y="2083680"/>
            <a:ext cx="3467520" cy="319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81040" y="7920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TERMoS UsaDos na rubrica de CORE VALUES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179240" y="1613880"/>
            <a:ext cx="4383360" cy="4881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06000" indent="-305640">
              <a:lnSpc>
                <a:spcPct val="100000"/>
              </a:lnSpc>
              <a:spcAft>
                <a:spcPts val="601"/>
              </a:spcAft>
              <a:buClr>
                <a:srgbClr val="9E3611"/>
              </a:buClr>
              <a:buSzPct val="92000"/>
              <a:buFont typeface="Noto Sans Symbols"/>
              <a:buChar char="▪"/>
            </a:pP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Observem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atentamente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as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rubricas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e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entendam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o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significado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de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cada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termo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:</a:t>
            </a: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Aft>
                <a:spcPts val="601"/>
              </a:spcAft>
              <a:buClr>
                <a:srgbClr val="9E3611"/>
              </a:buClr>
              <a:buSzPct val="92000"/>
              <a:buFont typeface="Noto Sans Symbols"/>
              <a:buChar char="▪"/>
            </a:pPr>
            <a:r>
              <a:rPr lang="en-US" sz="1400" b="0" strike="noStrike" spc="-1" dirty="0" err="1">
                <a:solidFill>
                  <a:srgbClr val="FF0000"/>
                </a:solidFill>
                <a:latin typeface="Gill Sans MT"/>
                <a:ea typeface="Rockwell"/>
              </a:rPr>
              <a:t>Descoberta</a:t>
            </a:r>
            <a:r>
              <a:rPr lang="en-US" sz="1400" b="0" strike="noStrike" spc="-1" dirty="0">
                <a:solidFill>
                  <a:srgbClr val="FF0000"/>
                </a:solidFill>
                <a:latin typeface="Gill Sans MT"/>
                <a:ea typeface="Rockwell"/>
              </a:rPr>
              <a:t>: 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Distribuição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de tempo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igualitária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entre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todas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as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partes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da FIRST LEGO League</a:t>
            </a: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9E3611"/>
              </a:buClr>
              <a:buSzPct val="92000"/>
              <a:buFont typeface="Noto Sans Symbols"/>
              <a:buChar char="▪"/>
            </a:pPr>
            <a:r>
              <a:rPr lang="en-US" sz="1400" b="0" strike="noStrike" spc="-1" dirty="0" err="1">
                <a:solidFill>
                  <a:srgbClr val="FF0000"/>
                </a:solidFill>
                <a:latin typeface="Gill Sans MT"/>
                <a:ea typeface="Rockwell"/>
              </a:rPr>
              <a:t>Espírito</a:t>
            </a:r>
            <a:r>
              <a:rPr lang="en-US" sz="1400" b="0" strike="noStrike" spc="-1" dirty="0">
                <a:solidFill>
                  <a:srgbClr val="FF0000"/>
                </a:solidFill>
                <a:latin typeface="Gill Sans MT"/>
                <a:ea typeface="Rockwell"/>
              </a:rPr>
              <a:t> de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Gill Sans MT"/>
                <a:ea typeface="Rockwell"/>
              </a:rPr>
              <a:t>Equipe</a:t>
            </a:r>
            <a:r>
              <a:rPr lang="en-US" sz="1400" b="0" strike="noStrike" spc="-1" dirty="0">
                <a:solidFill>
                  <a:srgbClr val="FF0000"/>
                </a:solidFill>
                <a:latin typeface="Gill Sans MT"/>
                <a:ea typeface="Rockwell"/>
              </a:rPr>
              <a:t>: 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Ter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sua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própria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identidade</a:t>
            </a: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9E3611"/>
              </a:buClr>
              <a:buSzPct val="92000"/>
              <a:buFont typeface="Noto Sans Symbols"/>
              <a:buChar char="▪"/>
            </a:pPr>
            <a:r>
              <a:rPr lang="en-US" sz="1400" b="0" strike="noStrike" spc="-1" dirty="0" err="1">
                <a:solidFill>
                  <a:srgbClr val="FF0000"/>
                </a:solidFill>
                <a:latin typeface="Gill Sans MT"/>
                <a:ea typeface="Rockwell"/>
              </a:rPr>
              <a:t>Integração</a:t>
            </a:r>
            <a:r>
              <a:rPr lang="en-US" sz="1400" b="0" strike="noStrike" spc="-1" dirty="0">
                <a:solidFill>
                  <a:srgbClr val="FF0000"/>
                </a:solidFill>
                <a:latin typeface="Gill Sans MT"/>
                <a:ea typeface="Rockwell"/>
              </a:rPr>
              <a:t>: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Usando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o que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você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aprendeu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fora da FIRST LEGO League</a:t>
            </a: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9E3611"/>
              </a:buClr>
              <a:buSzPct val="92000"/>
              <a:buFont typeface="Noto Sans Symbols"/>
              <a:buChar char="▪"/>
            </a:pPr>
            <a:r>
              <a:rPr lang="en-US" sz="1400" b="0" strike="noStrike" spc="-1" dirty="0" err="1">
                <a:solidFill>
                  <a:srgbClr val="FF0000"/>
                </a:solidFill>
                <a:latin typeface="Gill Sans MT"/>
                <a:ea typeface="Rockwell"/>
              </a:rPr>
              <a:t>Trabalho</a:t>
            </a:r>
            <a:r>
              <a:rPr lang="en-US" sz="1400" b="0" strike="noStrike" spc="-1" dirty="0">
                <a:solidFill>
                  <a:srgbClr val="FF0000"/>
                </a:solidFill>
                <a:latin typeface="Gill Sans MT"/>
                <a:ea typeface="Rockwell"/>
              </a:rPr>
              <a:t>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Gill Sans MT"/>
                <a:ea typeface="Rockwell"/>
              </a:rPr>
              <a:t>em</a:t>
            </a:r>
            <a:r>
              <a:rPr lang="en-US" sz="1400" b="0" strike="noStrike" spc="-1" dirty="0">
                <a:solidFill>
                  <a:srgbClr val="FF0000"/>
                </a:solidFill>
                <a:latin typeface="Gill Sans MT"/>
                <a:ea typeface="Rockwell"/>
              </a:rPr>
              <a:t>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Gill Sans MT"/>
                <a:ea typeface="Rockwell"/>
              </a:rPr>
              <a:t>Equipe</a:t>
            </a:r>
            <a:r>
              <a:rPr lang="en-US" sz="1400" b="0" strike="noStrike" spc="-1" dirty="0">
                <a:solidFill>
                  <a:srgbClr val="FF0000"/>
                </a:solidFill>
                <a:latin typeface="Gill Sans MT"/>
                <a:ea typeface="Rockwell"/>
              </a:rPr>
              <a:t>: 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Ser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capaz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de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trabalhar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em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conjunto com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eficiência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sem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auxílio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do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técnico</a:t>
            </a: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9E3611"/>
              </a:buClr>
              <a:buSzPct val="92000"/>
              <a:buFont typeface="Noto Sans Symbols"/>
              <a:buChar char="▪"/>
            </a:pPr>
            <a:r>
              <a:rPr lang="en-US" sz="1400" b="0" strike="noStrike" spc="-1" dirty="0" err="1">
                <a:solidFill>
                  <a:srgbClr val="FF0000"/>
                </a:solidFill>
                <a:latin typeface="Gill Sans MT"/>
                <a:ea typeface="Rockwell"/>
              </a:rPr>
              <a:t>Inclusão</a:t>
            </a:r>
            <a:r>
              <a:rPr lang="en-US" sz="1400" b="0" strike="noStrike" spc="-1" dirty="0">
                <a:solidFill>
                  <a:srgbClr val="FF0000"/>
                </a:solidFill>
                <a:latin typeface="Gill Sans MT"/>
                <a:ea typeface="Rockwell"/>
              </a:rPr>
              <a:t>: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Tenham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certeza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que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todos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os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membros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da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equipe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estão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incluídos</a:t>
            </a: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9E3611"/>
              </a:buClr>
              <a:buSzPct val="92000"/>
              <a:buFont typeface="Noto Sans Symbols"/>
              <a:buChar char="▪"/>
            </a:pPr>
            <a:r>
              <a:rPr lang="en-US" sz="1400" b="0" strike="noStrike" spc="-1" dirty="0" err="1">
                <a:solidFill>
                  <a:srgbClr val="FF0000"/>
                </a:solidFill>
                <a:latin typeface="Gill Sans MT"/>
                <a:ea typeface="Rockwell"/>
              </a:rPr>
              <a:t>Respeito</a:t>
            </a:r>
            <a:r>
              <a:rPr lang="en-US" sz="1400" b="0" strike="noStrike" spc="-1" dirty="0">
                <a:solidFill>
                  <a:srgbClr val="FF0000"/>
                </a:solidFill>
                <a:latin typeface="Gill Sans MT"/>
                <a:ea typeface="Rockwell"/>
              </a:rPr>
              <a:t>:  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Dar valor para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cada</a:t>
            </a:r>
            <a:r>
              <a:rPr lang="en-US" sz="1400" b="0" strike="noStrike" spc="-1" dirty="0">
                <a:solidFill>
                  <a:srgbClr val="000000"/>
                </a:solidFill>
                <a:latin typeface="Gill Sans MT"/>
                <a:ea typeface="Rockwel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Gill Sans MT"/>
                <a:ea typeface="Rockwell"/>
              </a:rPr>
              <a:t>membro</a:t>
            </a: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9E3611"/>
              </a:buClr>
              <a:buSzPct val="92000"/>
              <a:buFont typeface="Noto Sans Symbols"/>
              <a:buChar char="▪"/>
            </a:pPr>
            <a:r>
              <a:rPr lang="en-US" sz="1400" b="0" strike="noStrike" spc="-1" dirty="0" err="1">
                <a:solidFill>
                  <a:srgbClr val="FF0000"/>
                </a:solidFill>
                <a:latin typeface="Gill Sans MT"/>
                <a:ea typeface="Rockwell"/>
              </a:rPr>
              <a:t>Coopertition</a:t>
            </a:r>
            <a:r>
              <a:rPr lang="en-US" sz="1400" b="0" strike="noStrike" spc="-1" dirty="0">
                <a:solidFill>
                  <a:srgbClr val="FF0000"/>
                </a:solidFill>
                <a:latin typeface="Gill Sans MT"/>
                <a:ea typeface="Rockwell"/>
              </a:rPr>
              <a:t>: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  <a:ea typeface="Rockwell"/>
              </a:rPr>
              <a:t>Ajudar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  <a:ea typeface="Rockwell"/>
              </a:rPr>
              <a:t> outros e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  <a:ea typeface="Rockwell"/>
              </a:rPr>
              <a:t>aceitar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  <a:ea typeface="Rockwell"/>
              </a:rPr>
              <a:t>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  <a:ea typeface="Rockwell"/>
              </a:rPr>
              <a:t>ajuda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  <a:ea typeface="Rockwell"/>
              </a:rPr>
              <a:t> de outros,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  <a:ea typeface="Rockwell"/>
              </a:rPr>
              <a:t>trabalhando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  <a:ea typeface="Rockwell"/>
              </a:rPr>
              <a:t> com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  <a:ea typeface="Rockwell"/>
              </a:rPr>
              <a:t>outras</a:t>
            </a:r>
            <a:r>
              <a:rPr lang="en-US" sz="1400" b="0" strike="noStrike" spc="-1" dirty="0">
                <a:solidFill>
                  <a:srgbClr val="3D3D3D"/>
                </a:solidFill>
                <a:latin typeface="Gill Sans MT"/>
                <a:ea typeface="Rockwell"/>
              </a:rPr>
              <a:t> </a:t>
            </a:r>
            <a:r>
              <a:rPr lang="en-US" sz="1400" b="0" strike="noStrike" spc="-1" dirty="0" err="1">
                <a:solidFill>
                  <a:srgbClr val="3D3D3D"/>
                </a:solidFill>
                <a:latin typeface="Gill Sans MT"/>
                <a:ea typeface="Rockwell"/>
              </a:rPr>
              <a:t>equipes</a:t>
            </a:r>
            <a:endParaRPr lang="en-US" sz="1400" b="0" strike="noStrike" spc="-1" dirty="0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7A70081-4DE9-4132-9B70-4C9CDA337EF6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6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126" name="Picture 6"/>
          <p:cNvPicPr/>
          <p:nvPr/>
        </p:nvPicPr>
        <p:blipFill>
          <a:blip r:embed="rId3"/>
          <a:srcRect t="-653"/>
          <a:stretch/>
        </p:blipFill>
        <p:spPr>
          <a:xfrm>
            <a:off x="581040" y="1613880"/>
            <a:ext cx="3388320" cy="45565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7" name="TextShape 4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62D2AE96-38CD-4B22-AFA1-2F5F4A1BF615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28" name="TextShape 5"/>
          <p:cNvSpPr txBox="1"/>
          <p:nvPr/>
        </p:nvSpPr>
        <p:spPr>
          <a:xfrm>
            <a:off x="581040" y="6387840"/>
            <a:ext cx="36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81040" y="7920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Demonstrar COOPERTITION é importante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EB50E05-2C7E-44D4-9934-3F2B132DBA9E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7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57560" y="1640880"/>
            <a:ext cx="4204800" cy="444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06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Porque é importante?</a:t>
            </a:r>
            <a:endParaRPr lang="pt-BR" sz="1600" b="0" strike="noStrike" spc="-1">
              <a:latin typeface="Arial"/>
            </a:endParaRPr>
          </a:p>
          <a:p>
            <a:pPr marL="763200" lvl="2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Encoraja o aprendizado de seus amigos, competidores e mentores</a:t>
            </a:r>
            <a:endParaRPr lang="pt-BR" sz="1600" b="0" strike="noStrike" spc="-1">
              <a:latin typeface="Arial"/>
            </a:endParaRPr>
          </a:p>
          <a:p>
            <a:pPr marL="763200" lvl="2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É o que torna a FIRST diferente</a:t>
            </a:r>
            <a:endParaRPr lang="pt-BR" sz="1600" b="0" strike="noStrike" spc="-1">
              <a:latin typeface="Arial"/>
            </a:endParaRPr>
          </a:p>
          <a:p>
            <a:pPr marL="306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Maneiras de demonstrar Coopertition:</a:t>
            </a:r>
            <a:endParaRPr lang="pt-BR" sz="1600" b="0" strike="noStrike" spc="-1">
              <a:latin typeface="Arial"/>
            </a:endParaRPr>
          </a:p>
          <a:p>
            <a:pPr marL="763200" lvl="2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Emprestar para uma equipe uma peça que ela precise, mesmo se ajude ela a obter uma pontuação maior</a:t>
            </a:r>
            <a:endParaRPr lang="pt-BR" sz="1600" b="0" strike="noStrike" spc="-1">
              <a:latin typeface="Arial"/>
            </a:endParaRPr>
          </a:p>
          <a:p>
            <a:pPr marL="763200" lvl="2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Convidar equipes para seu local de treino, para compartilhar conhecimento</a:t>
            </a:r>
            <a:endParaRPr lang="pt-BR" sz="1600" b="0" strike="noStrike" spc="-1">
              <a:latin typeface="Arial"/>
            </a:endParaRPr>
          </a:p>
          <a:p>
            <a:pPr marL="763200" lvl="2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Você não tem que resolver o desafio ou desenvolver a solução por eles, você deve inspirá-los!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4464000" y="6392160"/>
            <a:ext cx="3228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9E5A9909-AB60-45E5-A039-7FDCAE882A6A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33" name="TextShape 5"/>
          <p:cNvSpPr txBox="1"/>
          <p:nvPr/>
        </p:nvSpPr>
        <p:spPr>
          <a:xfrm>
            <a:off x="581040" y="6387840"/>
            <a:ext cx="36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pic>
        <p:nvPicPr>
          <p:cNvPr id="134" name="Picture 8"/>
          <p:cNvPicPr/>
          <p:nvPr/>
        </p:nvPicPr>
        <p:blipFill>
          <a:blip r:embed="rId2"/>
          <a:stretch/>
        </p:blipFill>
        <p:spPr>
          <a:xfrm>
            <a:off x="4662720" y="2198520"/>
            <a:ext cx="4094280" cy="3070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81040" y="91548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Por que fazer atividades de extensão?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66840" y="1711080"/>
            <a:ext cx="4023360" cy="43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Fornecer conhecimento para a comunidade  </a:t>
            </a: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Compartilhar sua paixão pela FIRST</a:t>
            </a: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latin typeface="Gill Sans MT"/>
              </a:rPr>
              <a:t>Encoraje outros estudantes e adultos a participarem da FIRST</a:t>
            </a: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  <a:p>
            <a:pPr marL="324000">
              <a:lnSpc>
                <a:spcPct val="100000"/>
              </a:lnSpc>
              <a:spcAft>
                <a:spcPts val="601"/>
              </a:spcAft>
            </a:pP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  <a:p>
            <a:pPr marL="324000">
              <a:lnSpc>
                <a:spcPct val="100000"/>
              </a:lnSpc>
              <a:spcAft>
                <a:spcPts val="601"/>
              </a:spcAft>
            </a:pP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6D74503-49A7-4F11-8EF2-CCDBC3709F2D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38" name="TextShape 4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653D7AC8-59D8-45DF-A7D2-414478B74222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39" name="TextShape 5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pic>
        <p:nvPicPr>
          <p:cNvPr id="140" name="Picture 8"/>
          <p:cNvPicPr/>
          <p:nvPr/>
        </p:nvPicPr>
        <p:blipFill>
          <a:blip r:embed="rId2"/>
          <a:stretch/>
        </p:blipFill>
        <p:spPr>
          <a:xfrm>
            <a:off x="4390560" y="2132640"/>
            <a:ext cx="4242960" cy="31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Avaliação de cORE VALUES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48200" y="1505520"/>
            <a:ext cx="492876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Juízes mostram uma dinâmica de grupo</a:t>
            </a: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A equipe então pode apresentar o pôster de Core Values</a:t>
            </a: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Juízes farão perguntas de acompanhamento sobre o que estava sendo apresentado no pôster, e perguntas adicionais sobre aplicar os Core Values for a da FIRST LEGO League</a:t>
            </a:r>
          </a:p>
        </p:txBody>
      </p:sp>
      <p:sp>
        <p:nvSpPr>
          <p:cNvPr id="143" name="TextShape 3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Última edição: </a:t>
            </a:r>
            <a:fld id="{7FEAC791-05B1-4B1B-BAA0-626A23E4DAE9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A3D166E-1830-4EF1-99B5-4FA283258CE1}" type="slidenum">
              <a:rPr lang="pt-BR" sz="1800" b="0" strike="noStrike" spc="-1">
                <a:solidFill>
                  <a:srgbClr val="2F5AAC"/>
                </a:solidFill>
                <a:latin typeface="Gill Sans MT"/>
              </a:rPr>
              <a:t>9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46" name="Picture 9"/>
          <p:cNvPicPr/>
          <p:nvPr/>
        </p:nvPicPr>
        <p:blipFill>
          <a:blip r:embed="rId2"/>
          <a:stretch/>
        </p:blipFill>
        <p:spPr>
          <a:xfrm>
            <a:off x="5795280" y="4071600"/>
            <a:ext cx="2764440" cy="1836720"/>
          </a:xfrm>
          <a:prstGeom prst="rect">
            <a:avLst/>
          </a:prstGeom>
          <a:ln>
            <a:noFill/>
          </a:ln>
        </p:spPr>
      </p:pic>
      <p:pic>
        <p:nvPicPr>
          <p:cNvPr id="147" name="Picture 10"/>
          <p:cNvPicPr/>
          <p:nvPr/>
        </p:nvPicPr>
        <p:blipFill>
          <a:blip r:embed="rId3"/>
          <a:stretch/>
        </p:blipFill>
        <p:spPr>
          <a:xfrm>
            <a:off x="5795280" y="1686960"/>
            <a:ext cx="2772000" cy="207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4518</TotalTime>
  <Words>559</Words>
  <Application>Microsoft Macintosh PowerPoint</Application>
  <PresentationFormat>On-screen Show (4:3)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DejaVu Sans</vt:lpstr>
      <vt:lpstr>Gill Sans MT</vt:lpstr>
      <vt:lpstr>Noto Sans Symbols</vt:lpstr>
      <vt:lpstr>Rockwell</vt:lpstr>
      <vt:lpstr>Symbol</vt:lpstr>
      <vt:lpstr>Times New Roman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Sanjay Seshan</dc:creator>
  <dc:description/>
  <cp:lastModifiedBy>Sanjay Seshan</cp:lastModifiedBy>
  <cp:revision>45</cp:revision>
  <dcterms:created xsi:type="dcterms:W3CDTF">2018-06-09T21:02:33Z</dcterms:created>
  <dcterms:modified xsi:type="dcterms:W3CDTF">2018-10-01T13:09:02Z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16.0015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