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94650"/>
  </p:normalViewPr>
  <p:slideViewPr>
    <p:cSldViewPr snapToGrid="0" snapToObjects="1">
      <p:cViewPr varScale="1">
        <p:scale>
          <a:sx n="115" d="100"/>
          <a:sy n="115" d="100"/>
        </p:scale>
        <p:origin x="17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9/2/18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F6866A5A-0A55-4D5D-B5E8-F3D8DD37FB3A}" type="datetime1">
              <a:rPr lang="en-US" smtClean="0"/>
              <a:t>9/2/18</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415123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8D0969ED-99E2-408E-BB07-DA94B73CF6BB}" type="datetime1">
              <a:rPr lang="en-US" smtClean="0"/>
              <a:t>9/2/18</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7803AC69-2A33-400C-BCAC-DAF57EE44F08}" type="datetime1">
              <a:rPr lang="en-US" smtClean="0"/>
              <a:t>9/2/18</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9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E0A18BA7-10AF-4A62-96A8-E5FA71B7E53B}" type="datetime1">
              <a:rPr lang="en-US" smtClean="0"/>
              <a:t>9/2/18</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17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9/2/18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B4863E-0B48-4B45-9DDC-EB52C1436871}"/>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80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682FCB5-4B29-4F74-AF6D-1ECE9BAD89ED}" type="datetime1">
              <a:rPr lang="en-US" smtClean="0"/>
              <a:t>9/2/18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1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073CCEA9-CC46-4A5E-9ACC-568CC7D20502}" type="datetime1">
              <a:rPr lang="en-US" smtClean="0"/>
              <a:t>9/2/18</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4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4495FE28-939C-4000-B10A-8CA6ED2FA30A}" type="datetime1">
              <a:rPr lang="en-US" smtClean="0"/>
              <a:t>9/2/18</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94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6203042-3756-43CC-912F-20912042B569}" type="datetime1">
              <a:rPr lang="en-US" smtClean="0"/>
              <a:t>9/2/18</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18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657503B7-C034-4A63-A905-C2AAE1E4006F}" type="datetime1">
              <a:rPr lang="en-US" smtClean="0"/>
              <a:t>9/2/18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8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F4269FD-51AD-40D9-86B1-068AADC977AB}" type="datetime1">
              <a:rPr lang="en-US" smtClean="0"/>
              <a:t>9/2/18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0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DD6E278-302A-499C-9E64-959DDB257AAA}" type="datetime1">
              <a:rPr lang="en-US" smtClean="0"/>
              <a:t>9/2/18</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79486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www.flltutorials.com/" TargetMode="External"/><Relationship Id="rId4"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a:t>bUILDERS</a:t>
            </a:r>
            <a:r>
              <a:rPr lang="en-US" dirty="0"/>
              <a:t> &amp; </a:t>
            </a:r>
            <a:r>
              <a:rPr lang="en-US" dirty="0" err="1"/>
              <a:t>N</a:t>
            </a:r>
            <a:r>
              <a:rPr lang="en-US" cap="none" dirty="0" err="1"/>
              <a:t>e</a:t>
            </a:r>
            <a:r>
              <a:rPr lang="en-US" dirty="0" err="1"/>
              <a:t>Xt</a:t>
            </a:r>
            <a:r>
              <a:rPr lang="en-US" dirty="0"/>
              <a:t> Gen</a:t>
            </a:r>
          </a:p>
          <a:p>
            <a:endParaRPr lang="en-US" dirty="0"/>
          </a:p>
        </p:txBody>
      </p:sp>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1800" dirty="0"/>
              <a:t>This lesson was written by Bayou Builders FLL Team #4043 (</a:t>
            </a:r>
            <a:r>
              <a:rPr lang="en-US" sz="1800" dirty="0">
                <a:hlinkClick r:id="rId3"/>
              </a:rPr>
              <a:t>www.bayoubuilders.org)</a:t>
            </a:r>
            <a:r>
              <a:rPr lang="en-US" sz="1800" dirty="0"/>
              <a:t> and Team 3659 NeXT GEN (</a:t>
            </a:r>
            <a:r>
              <a:rPr lang="en-US" sz="1800" dirty="0" err="1"/>
              <a:t>Facebook:Garrett</a:t>
            </a:r>
            <a:r>
              <a:rPr lang="en-US" sz="1800" dirty="0"/>
              <a:t> County FIRST LEGO League Team 3659). </a:t>
            </a:r>
          </a:p>
          <a:p>
            <a:r>
              <a:rPr lang="en-US" sz="1800" dirty="0"/>
              <a:t>More lessons are available on </a:t>
            </a:r>
            <a:r>
              <a:rPr lang="en-US" sz="1800" dirty="0">
                <a:hlinkClick r:id="rId4"/>
              </a:rPr>
              <a:t>www.ev3lessons.com</a:t>
            </a:r>
            <a:r>
              <a:rPr lang="en-US" sz="1800" dirty="0"/>
              <a:t> and </a:t>
            </a:r>
            <a:r>
              <a:rPr lang="en-US" sz="1800" dirty="0">
                <a:hlinkClick r:id="rId5"/>
              </a:rPr>
              <a:t>www.flltutorials.com</a:t>
            </a:r>
            <a:endParaRPr lang="en-US" sz="1800" dirty="0"/>
          </a:p>
          <a:p>
            <a:endParaRPr lang="en-US" sz="1800" dirty="0"/>
          </a:p>
          <a:p>
            <a:endParaRPr lang="en-US" sz="1800" dirty="0"/>
          </a:p>
          <a:p>
            <a:endParaRPr lang="en-US" sz="18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a:t>Bayou Builders are a 10-person, community-based team in Hammond, Louisiana.</a:t>
            </a:r>
          </a:p>
          <a:p>
            <a:r>
              <a:rPr lang="en-US" sz="1600" dirty="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667397"/>
          </a:xfrm>
          <a:prstGeom prst="rect">
            <a:avLst/>
          </a:prstGeom>
        </p:spPr>
        <p:txBody>
          <a:bodyPr>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NeXT Gen are a middle school team from Garrett County, Maryland with 13 years in FIRST LEGO League (including competing in International Tournaments).</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They have won first place in 2013 Global Innovation Award. They also won Top 20 GIA Semi-Finalist in 2017 for innovative solution,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In addition, they won first Place Innovative Solution at Mountain State Invitational in 2017.</a:t>
            </a:r>
          </a:p>
        </p:txBody>
      </p:sp>
      <p:pic>
        <p:nvPicPr>
          <p:cNvPr id="9" name="Picture 8">
            <a:extLst>
              <a:ext uri="{FF2B5EF4-FFF2-40B4-BE49-F238E27FC236}">
                <a16:creationId xmlns:a16="http://schemas.microsoft.com/office/drawing/2014/main"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D76-53C2-43C6-B67C-042A08CF0B5C}"/>
              </a:ext>
            </a:extLst>
          </p:cNvPr>
          <p:cNvSpPr>
            <a:spLocks noGrp="1"/>
          </p:cNvSpPr>
          <p:nvPr>
            <p:ph type="title"/>
          </p:nvPr>
        </p:nvSpPr>
        <p:spPr/>
        <p:txBody>
          <a:bodyPr/>
          <a:lstStyle/>
          <a:p>
            <a:r>
              <a:rPr lang="en-US" dirty="0"/>
              <a:t>Types of Sources</a:t>
            </a:r>
          </a:p>
        </p:txBody>
      </p:sp>
      <p:sp>
        <p:nvSpPr>
          <p:cNvPr id="3" name="Content Placeholder 2">
            <a:extLst>
              <a:ext uri="{FF2B5EF4-FFF2-40B4-BE49-F238E27FC236}">
                <a16:creationId xmlns:a16="http://schemas.microsoft.com/office/drawing/2014/main" id="{A301F334-A395-47E0-BAEC-1856FE71DB30}"/>
              </a:ext>
            </a:extLst>
          </p:cNvPr>
          <p:cNvSpPr>
            <a:spLocks noGrp="1"/>
          </p:cNvSpPr>
          <p:nvPr>
            <p:ph idx="1"/>
          </p:nvPr>
        </p:nvSpPr>
        <p:spPr>
          <a:xfrm>
            <a:off x="374007" y="1486941"/>
            <a:ext cx="4829025" cy="3884118"/>
          </a:xfrm>
        </p:spPr>
        <p:txBody>
          <a:bodyPr>
            <a:normAutofit fontScale="92500" lnSpcReduction="10000"/>
          </a:bodyPr>
          <a:lstStyle/>
          <a:p>
            <a:pPr>
              <a:lnSpc>
                <a:spcPct val="150000"/>
              </a:lnSpc>
              <a:buFont typeface="Wingdings" panose="05000000000000000000" pitchFamily="2" charset="2"/>
              <a:buChar char="§"/>
            </a:pPr>
            <a:r>
              <a:rPr lang="en-US" sz="2300" dirty="0"/>
              <a:t> Use a variety of sources including websites books, magazines, reports, professionals</a:t>
            </a:r>
          </a:p>
          <a:p>
            <a:pPr>
              <a:lnSpc>
                <a:spcPct val="150000"/>
              </a:lnSpc>
              <a:buFont typeface="Wingdings" panose="05000000000000000000" pitchFamily="2" charset="2"/>
              <a:buChar char="§"/>
            </a:pPr>
            <a:r>
              <a:rPr lang="en-US" sz="2300" dirty="0"/>
              <a:t> Go on fieldtrips</a:t>
            </a:r>
          </a:p>
          <a:p>
            <a:pPr>
              <a:lnSpc>
                <a:spcPct val="150000"/>
              </a:lnSpc>
              <a:buFont typeface="Wingdings" panose="05000000000000000000" pitchFamily="2" charset="2"/>
              <a:buChar char="§"/>
            </a:pPr>
            <a:r>
              <a:rPr lang="en-US" sz="2300" dirty="0"/>
              <a:t> Collect your own survey data</a:t>
            </a:r>
          </a:p>
          <a:p>
            <a:pPr>
              <a:lnSpc>
                <a:spcPct val="150000"/>
              </a:lnSpc>
              <a:buFont typeface="Wingdings" panose="05000000000000000000" pitchFamily="2" charset="2"/>
              <a:buChar char="§"/>
            </a:pPr>
            <a:r>
              <a:rPr lang="en-US" sz="2300" dirty="0"/>
              <a:t> Remember that all sources need to be cited</a:t>
            </a:r>
          </a:p>
          <a:p>
            <a:pPr marL="201168" lvl="1" indent="0">
              <a:buNone/>
            </a:pPr>
            <a:endParaRPr lang="en-US" dirty="0"/>
          </a:p>
        </p:txBody>
      </p:sp>
      <p:sp>
        <p:nvSpPr>
          <p:cNvPr id="4" name="Footer Placeholder 3">
            <a:extLst>
              <a:ext uri="{FF2B5EF4-FFF2-40B4-BE49-F238E27FC236}">
                <a16:creationId xmlns:a16="http://schemas.microsoft.com/office/drawing/2014/main" id="{59BE256C-659E-469C-9487-ACC302B8990B}"/>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56095" y="4827294"/>
            <a:ext cx="4567187" cy="1255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8A03862-BC11-4E71-9E5D-EB2916B2FBE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
        <p:nvSpPr>
          <p:cNvPr id="10" name="Rectangle 9"/>
          <p:cNvSpPr/>
          <p:nvPr/>
        </p:nvSpPr>
        <p:spPr>
          <a:xfrm>
            <a:off x="4426527" y="5278582"/>
            <a:ext cx="4291446"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FFA-798D-4BCC-8215-32E17BAEBBBE}"/>
              </a:ext>
            </a:extLst>
          </p:cNvPr>
          <p:cNvSpPr>
            <a:spLocks noGrp="1"/>
          </p:cNvSpPr>
          <p:nvPr>
            <p:ph type="title"/>
          </p:nvPr>
        </p:nvSpPr>
        <p:spPr/>
        <p:txBody>
          <a:bodyPr/>
          <a:lstStyle/>
          <a:p>
            <a:r>
              <a:rPr lang="en-US" dirty="0"/>
              <a:t>Creating a Bibliography</a:t>
            </a:r>
          </a:p>
        </p:txBody>
      </p:sp>
      <p:sp>
        <p:nvSpPr>
          <p:cNvPr id="3" name="Content Placeholder 2">
            <a:extLst>
              <a:ext uri="{FF2B5EF4-FFF2-40B4-BE49-F238E27FC236}">
                <a16:creationId xmlns:a16="http://schemas.microsoft.com/office/drawing/2014/main" id="{0B2306EA-70D0-485B-BECC-D9A832B9A146}"/>
              </a:ext>
            </a:extLst>
          </p:cNvPr>
          <p:cNvSpPr>
            <a:spLocks noGrp="1"/>
          </p:cNvSpPr>
          <p:nvPr>
            <p:ph idx="1"/>
          </p:nvPr>
        </p:nvSpPr>
        <p:spPr>
          <a:xfrm>
            <a:off x="419611" y="1597767"/>
            <a:ext cx="7989752" cy="4242895"/>
          </a:xfrm>
        </p:spPr>
        <p:txBody>
          <a:bodyPr>
            <a:normAutofit fontScale="47500" lnSpcReduction="20000"/>
          </a:bodyPr>
          <a:lstStyle/>
          <a:p>
            <a:pPr>
              <a:lnSpc>
                <a:spcPct val="170000"/>
              </a:lnSpc>
              <a:buFont typeface="Wingdings" panose="05000000000000000000" pitchFamily="2" charset="2"/>
              <a:buChar char="§"/>
            </a:pPr>
            <a:r>
              <a:rPr lang="en-US" dirty="0"/>
              <a:t> Creating a team bibliography can be helpful </a:t>
            </a:r>
          </a:p>
          <a:p>
            <a:pPr lvl="1">
              <a:lnSpc>
                <a:spcPct val="170000"/>
              </a:lnSpc>
              <a:buFont typeface="Wingdings" panose="05000000000000000000" pitchFamily="2" charset="2"/>
              <a:buChar char="§"/>
            </a:pPr>
            <a:r>
              <a:rPr lang="en-US" dirty="0"/>
              <a:t>Allows a team to easily find the resources again if additional information is needed.  </a:t>
            </a:r>
          </a:p>
          <a:p>
            <a:pPr lvl="1">
              <a:lnSpc>
                <a:spcPct val="170000"/>
              </a:lnSpc>
              <a:buFont typeface="Wingdings" panose="05000000000000000000" pitchFamily="2" charset="2"/>
              <a:buChar char="§"/>
            </a:pPr>
            <a:r>
              <a:rPr lang="en-US" dirty="0"/>
              <a:t>Bibliographies can also be handed to the judges to show research. </a:t>
            </a:r>
          </a:p>
          <a:p>
            <a:pPr marL="0" indent="0">
              <a:lnSpc>
                <a:spcPct val="170000"/>
              </a:lnSpc>
              <a:buNone/>
            </a:pPr>
            <a:r>
              <a:rPr lang="en-US" dirty="0"/>
              <a:t>Tips:</a:t>
            </a:r>
          </a:p>
          <a:p>
            <a:pPr marL="544068" lvl="1" indent="-342900">
              <a:lnSpc>
                <a:spcPct val="170000"/>
              </a:lnSpc>
              <a:buFont typeface="+mj-lt"/>
              <a:buAutoNum type="alphaLcPeriod"/>
            </a:pPr>
            <a:r>
              <a:rPr lang="en-US" b="1" dirty="0"/>
              <a:t>Google Drive: </a:t>
            </a:r>
            <a:r>
              <a:rPr lang="en-US" dirty="0"/>
              <a:t>Share your resources with your team using Google Sheets </a:t>
            </a:r>
          </a:p>
          <a:p>
            <a:pPr marL="544068" lvl="1" indent="-342900">
              <a:lnSpc>
                <a:spcPct val="170000"/>
              </a:lnSpc>
              <a:buFont typeface="+mj-lt"/>
              <a:buAutoNum type="alphaLcPeriod"/>
            </a:pPr>
            <a:r>
              <a:rPr lang="en-US" b="1" dirty="0"/>
              <a:t>Annotated Bibliography:  </a:t>
            </a:r>
            <a:r>
              <a:rPr lang="en-US" dirty="0"/>
              <a:t>An annotated bibliography that describes briefly what each website or other source taught us is very helpful in remember the sources</a:t>
            </a:r>
          </a:p>
        </p:txBody>
      </p:sp>
      <p:sp>
        <p:nvSpPr>
          <p:cNvPr id="4" name="Footer Placeholder 3">
            <a:extLst>
              <a:ext uri="{FF2B5EF4-FFF2-40B4-BE49-F238E27FC236}">
                <a16:creationId xmlns:a16="http://schemas.microsoft.com/office/drawing/2014/main" id="{1F95E80C-8F8D-41E4-8D02-71D5D4E61076}"/>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on Fieldtrips</a:t>
            </a:r>
          </a:p>
        </p:txBody>
      </p:sp>
      <p:sp>
        <p:nvSpPr>
          <p:cNvPr id="3" name="Content Placeholder 2"/>
          <p:cNvSpPr>
            <a:spLocks noGrp="1"/>
          </p:cNvSpPr>
          <p:nvPr>
            <p:ph idx="1"/>
          </p:nvPr>
        </p:nvSpPr>
        <p:spPr>
          <a:xfrm>
            <a:off x="412724" y="1540503"/>
            <a:ext cx="5968393" cy="4189306"/>
          </a:xfrm>
        </p:spPr>
        <p:txBody>
          <a:bodyPr>
            <a:normAutofit fontScale="47500" lnSpcReduction="20000"/>
          </a:bodyPr>
          <a:lstStyle/>
          <a:p>
            <a:r>
              <a:rPr lang="en-US" dirty="0"/>
              <a:t>Sometimes fieldtrips to local companies and organizations are possible</a:t>
            </a:r>
          </a:p>
          <a:p>
            <a:r>
              <a:rPr lang="en-US" dirty="0"/>
              <a:t>Fieldtrip destinations are based on the problem you are studying or the solution you have come up with.</a:t>
            </a:r>
          </a:p>
          <a:p>
            <a:pPr lvl="1"/>
            <a:r>
              <a:rPr lang="en-US" dirty="0"/>
              <a:t>In World Class, we 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it.</a:t>
            </a:r>
          </a:p>
          <a:p>
            <a:pPr lvl="1"/>
            <a:r>
              <a:rPr lang="en-US" dirty="0"/>
              <a:t>In Trash Trek, we had heard that the glass we set out to recycle is only collected brought to our local MRF (recycling facility) and is then reloaded and brought to a landfill.  We got the contact information for the plant manager for our MRF and then asked our coaches to make the call and set up at tour. </a:t>
            </a:r>
          </a:p>
          <a:p>
            <a:pPr lvl="1"/>
            <a:r>
              <a:rPr lang="en-US" dirty="0"/>
              <a:t>In Animal Allies, we sent an email to the Water Quality Specialist at the New Orleans Aquarium to learn more about their water filtration system for their large exhibit tanks.</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to Experts</a:t>
            </a:r>
          </a:p>
        </p:txBody>
      </p:sp>
      <p:sp>
        <p:nvSpPr>
          <p:cNvPr id="3" name="Content Placeholder 2"/>
          <p:cNvSpPr>
            <a:spLocks noGrp="1"/>
          </p:cNvSpPr>
          <p:nvPr>
            <p:ph idx="1"/>
          </p:nvPr>
        </p:nvSpPr>
        <p:spPr>
          <a:xfrm>
            <a:off x="131263" y="1570671"/>
            <a:ext cx="5770441" cy="4189306"/>
          </a:xfrm>
        </p:spPr>
        <p:txBody>
          <a:bodyPr>
            <a:normAutofit fontScale="47500" lnSpcReduction="20000"/>
          </a:bodyPr>
          <a:lstStyle/>
          <a:p>
            <a:pPr lvl="1"/>
            <a:r>
              <a:rPr lang="en-US" dirty="0"/>
              <a:t>Brainstorm potential professionals who might know about the subject/problem. </a:t>
            </a:r>
          </a:p>
          <a:p>
            <a:pPr lvl="1"/>
            <a:r>
              <a:rPr lang="en-US" dirty="0"/>
              <a:t>Do Internet searches for local professionals</a:t>
            </a:r>
          </a:p>
          <a:p>
            <a:pPr lvl="1"/>
            <a:r>
              <a:rPr lang="en-US" dirty="0"/>
              <a:t>We refer to our local Chamber of Commerce directory, University directory and other state environmental and business bureaus.  </a:t>
            </a:r>
          </a:p>
          <a:p>
            <a:pPr lvl="1"/>
            <a:r>
              <a:rPr lang="en-US" dirty="0"/>
              <a:t>Develop an initial email to send out to these professionals, explaining who we are, what FLL is and what information we are hoping to learn.</a:t>
            </a:r>
          </a:p>
          <a:p>
            <a:pPr lvl="1"/>
            <a:r>
              <a:rPr lang="en-US" dirty="0"/>
              <a:t>Experts don’t have to be near you: In Animal Allies, we Skyped with one chemistry professor and met with another to get a better understanding of </a:t>
            </a:r>
            <a:r>
              <a:rPr lang="en-US" dirty="0" err="1"/>
              <a:t>pH.</a:t>
            </a:r>
            <a:endParaRPr lang="en-US" dirty="0"/>
          </a:p>
          <a:p>
            <a:pPr lvl="1"/>
            <a:r>
              <a:rPr lang="en-US" dirty="0"/>
              <a:t>You might run into professionals at a community outreach who can help you: Last March we presented our FLL project at the Louisiana Green School Summit.  While there we met specialists from the New Orleans Sewage &amp; Water Treatment program who have become a great contact for us and have helped us meet more people in our area.</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Research Online</a:t>
            </a:r>
          </a:p>
        </p:txBody>
      </p:sp>
      <p:sp>
        <p:nvSpPr>
          <p:cNvPr id="3" name="Content Placeholder 2"/>
          <p:cNvSpPr>
            <a:spLocks noGrp="1"/>
          </p:cNvSpPr>
          <p:nvPr>
            <p:ph idx="1"/>
          </p:nvPr>
        </p:nvSpPr>
        <p:spPr>
          <a:xfrm>
            <a:off x="306657" y="1565002"/>
            <a:ext cx="6054064" cy="4076703"/>
          </a:xfrm>
        </p:spPr>
        <p:txBody>
          <a:bodyPr>
            <a:normAutofit fontScale="47500" lnSpcReduction="20000"/>
          </a:bodyPr>
          <a:lstStyle/>
          <a:p>
            <a:pPr>
              <a:buFont typeface="Wingdings" panose="05000000000000000000" pitchFamily="2" charset="2"/>
              <a:buChar char="§"/>
            </a:pPr>
            <a:r>
              <a:rPr lang="en-US" dirty="0"/>
              <a:t>We do a lot of initial Google searches to see what is out there.</a:t>
            </a:r>
          </a:p>
          <a:p>
            <a:pPr>
              <a:buFont typeface="Wingdings" panose="05000000000000000000" pitchFamily="2" charset="2"/>
              <a:buChar char="§"/>
            </a:pPr>
            <a:r>
              <a:rPr lang="en-US" dirty="0"/>
              <a:t>Do web searches and get information from </a:t>
            </a:r>
            <a:r>
              <a:rPr lang="en-US" u="sng" dirty="0"/>
              <a:t>reputable</a:t>
            </a:r>
            <a:r>
              <a:rPr lang="en-US" dirty="0"/>
              <a:t> sources </a:t>
            </a:r>
          </a:p>
          <a:p>
            <a:pPr>
              <a:buFont typeface="Wingdings" panose="05000000000000000000" pitchFamily="2" charset="2"/>
              <a:buChar char="§"/>
            </a:pPr>
            <a:r>
              <a:rPr lang="en-US" dirty="0"/>
              <a:t>Tips for finding reputable sources:</a:t>
            </a:r>
          </a:p>
          <a:p>
            <a:pPr marL="749808" lvl="1" indent="-457200">
              <a:buFont typeface="Wingdings" panose="05000000000000000000" pitchFamily="2" charset="2"/>
              <a:buChar char="§"/>
            </a:pPr>
            <a:r>
              <a:rPr lang="en-US" dirty="0"/>
              <a:t>Our first rule is to utilize “.</a:t>
            </a:r>
            <a:r>
              <a:rPr lang="en-US" dirty="0" err="1"/>
              <a:t>gov</a:t>
            </a:r>
            <a:r>
              <a:rPr lang="en-US" dirty="0"/>
              <a:t>” websites first.  </a:t>
            </a:r>
          </a:p>
          <a:p>
            <a:pPr marL="749808" lvl="1" indent="-457200">
              <a:buFont typeface="Wingdings" panose="05000000000000000000" pitchFamily="2" charset="2"/>
              <a:buChar char="§"/>
            </a:pPr>
            <a:r>
              <a:rPr lang="en-US" dirty="0"/>
              <a:t>When we are researching other websites, it is our next goal to make sure any information gained is also supported by at least two other websites.  </a:t>
            </a:r>
          </a:p>
          <a:p>
            <a:pPr marL="749808" lvl="1" indent="-457200">
              <a:buFont typeface="Wingdings" panose="05000000000000000000" pitchFamily="2" charset="2"/>
              <a:buChar char="§"/>
            </a:pPr>
            <a:r>
              <a:rPr lang="en-US" dirty="0"/>
              <a:t>We will also often look to different university websites that also provide educational content.  </a:t>
            </a:r>
          </a:p>
          <a:p>
            <a:pPr marL="749808" lvl="1" indent="-457200">
              <a:buFont typeface="Wingdings" panose="05000000000000000000" pitchFamily="2" charset="2"/>
              <a:buChar char="§"/>
            </a:pPr>
            <a:r>
              <a:rPr lang="en-US" dirty="0"/>
              <a:t>We try to steer clear of Wikipedia since it can contain a lot of opinion rather than straight facts.  </a:t>
            </a:r>
          </a:p>
          <a:p>
            <a:pPr marL="749808" lvl="1" indent="-457200">
              <a:buFont typeface="Wingdings" panose="05000000000000000000" pitchFamily="2" charset="2"/>
              <a:buChar char="§"/>
            </a:pPr>
            <a:r>
              <a:rPr lang="en-US" dirty="0"/>
              <a:t>We will also often present any information gained from this Internet research with the professionals we are in contact with to see if they also confirm and agree with the information.</a:t>
            </a:r>
          </a:p>
          <a:p>
            <a:endParaRPr lang="en-US"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0C6-FE26-49C1-8080-8D42AC86F241}"/>
              </a:ext>
            </a:extLst>
          </p:cNvPr>
          <p:cNvSpPr>
            <a:spLocks noGrp="1"/>
          </p:cNvSpPr>
          <p:nvPr>
            <p:ph type="title"/>
          </p:nvPr>
        </p:nvSpPr>
        <p:spPr/>
        <p:txBody>
          <a:bodyPr/>
          <a:lstStyle/>
          <a:p>
            <a:r>
              <a:rPr lang="en-US" dirty="0"/>
              <a:t>Surveys</a:t>
            </a:r>
          </a:p>
        </p:txBody>
      </p:sp>
      <p:sp>
        <p:nvSpPr>
          <p:cNvPr id="3" name="Content Placeholder 2">
            <a:extLst>
              <a:ext uri="{FF2B5EF4-FFF2-40B4-BE49-F238E27FC236}">
                <a16:creationId xmlns:a16="http://schemas.microsoft.com/office/drawing/2014/main" id="{160C0AE8-E5A3-4DDF-A958-C2468E782FFA}"/>
              </a:ext>
            </a:extLst>
          </p:cNvPr>
          <p:cNvSpPr>
            <a:spLocks noGrp="1"/>
          </p:cNvSpPr>
          <p:nvPr>
            <p:ph idx="1"/>
          </p:nvPr>
        </p:nvSpPr>
        <p:spPr>
          <a:xfrm>
            <a:off x="438615" y="1523072"/>
            <a:ext cx="5524384" cy="4023360"/>
          </a:xfrm>
        </p:spPr>
        <p:txBody>
          <a:bodyPr>
            <a:normAutofit fontScale="25000" lnSpcReduction="20000"/>
          </a:bodyPr>
          <a:lstStyle/>
          <a:p>
            <a:pPr>
              <a:buFont typeface="Wingdings" panose="05000000000000000000" pitchFamily="2" charset="2"/>
              <a:buChar char="§"/>
            </a:pPr>
            <a:r>
              <a:rPr lang="en-US" sz="6400" dirty="0"/>
              <a:t>In the past, we have also developed surveys using Survey Monkey. </a:t>
            </a:r>
          </a:p>
          <a:p>
            <a:pPr>
              <a:buFont typeface="Wingdings" panose="05000000000000000000" pitchFamily="2" charset="2"/>
              <a:buChar char="§"/>
            </a:pPr>
            <a:r>
              <a:rPr lang="en-US" sz="6400" dirty="0"/>
              <a:t>We did this with Animal Allies to learn from teachers how they care for class aquariums.</a:t>
            </a:r>
          </a:p>
          <a:p>
            <a:pPr>
              <a:buFont typeface="Wingdings" panose="05000000000000000000" pitchFamily="2" charset="2"/>
              <a:buChar char="§"/>
            </a:pPr>
            <a:r>
              <a:rPr lang="en-US" sz="6400" dirty="0">
                <a:solidFill>
                  <a:srgbClr val="000000"/>
                </a:solidFill>
                <a:latin typeface="Helvetica" charset="0"/>
              </a:rPr>
              <a:t>Tips for developing a survey</a:t>
            </a:r>
            <a:endParaRPr lang="en-US" sz="6400" dirty="0"/>
          </a:p>
          <a:p>
            <a:pPr>
              <a:buFont typeface="Wingdings" panose="05000000000000000000" pitchFamily="2" charset="2"/>
              <a:buChar char="§"/>
            </a:pPr>
            <a:r>
              <a:rPr lang="en-US" sz="6400" dirty="0"/>
              <a:t>Brainstorm Questions: Brainstorm questions that will help define your problem and help develop a plan for developing our project </a:t>
            </a:r>
          </a:p>
          <a:p>
            <a:pPr>
              <a:buFont typeface="Wingdings" panose="05000000000000000000" pitchFamily="2" charset="2"/>
              <a:buChar char="§"/>
            </a:pPr>
            <a:r>
              <a:rPr lang="en-US" sz="6400" dirty="0"/>
              <a:t>Keep the survey short and to the point:   Our goal was to keep the survey answer time to about a minute or so to increase honest participation.  </a:t>
            </a:r>
          </a:p>
          <a:p>
            <a:pPr>
              <a:buFont typeface="Wingdings" panose="05000000000000000000" pitchFamily="2" charset="2"/>
              <a:buChar char="§"/>
            </a:pPr>
            <a:r>
              <a:rPr lang="en-US" sz="6400" dirty="0"/>
              <a:t>Share the Survey: We sent out survey out through social media and different educational sites. Include an explanation as to who you are and what you are hoping to accomplish to different educational sites.  We 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C11F388-B9A3-4D69-A60C-1D69ABCE582C}"/>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a:xfrm>
            <a:off x="241739" y="1845734"/>
            <a:ext cx="4152131" cy="4023360"/>
          </a:xfrm>
        </p:spPr>
        <p:txBody>
          <a:bodyPr>
            <a:normAutofit/>
          </a:bodyPr>
          <a:lstStyle/>
          <a:p>
            <a:r>
              <a:rPr lang="en-US" sz="2000" dirty="0"/>
              <a:t>Once a solution is identified and developed, you need to do research to ensure that it’s original and practical. </a:t>
            </a:r>
          </a:p>
          <a:p>
            <a:r>
              <a:rPr lang="en-US" sz="2000" dirty="0"/>
              <a:t>See the next lesson about developing an Innovative Solution by Team Phoenix.</a:t>
            </a:r>
          </a:p>
          <a:p>
            <a:endParaRPr lang="en-US"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9887</TotalTime>
  <Words>639</Words>
  <Application>Microsoft Macintosh PowerPoint</Application>
  <PresentationFormat>On-screen Show (4:3)</PresentationFormat>
  <Paragraphs>77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Wingdings</vt:lpstr>
      <vt:lpstr>Wingdings 2</vt:lpstr>
      <vt:lpstr>Dividend</vt:lpstr>
      <vt:lpstr>Doing Background Research</vt:lpstr>
      <vt:lpstr>About Us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49</cp:revision>
  <cp:lastPrinted>2017-09-27T10:53:54Z</cp:lastPrinted>
  <dcterms:created xsi:type="dcterms:W3CDTF">2017-08-13T17:46:18Z</dcterms:created>
  <dcterms:modified xsi:type="dcterms:W3CDTF">2018-09-02T15:43:29Z</dcterms:modified>
</cp:coreProperties>
</file>