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6"/>
  </p:notesMasterIdLst>
  <p:handoutMasterIdLst>
    <p:handoutMasterId r:id="rId17"/>
  </p:handoutMasterIdLst>
  <p:sldIdLst>
    <p:sldId id="289" r:id="rId8"/>
    <p:sldId id="310" r:id="rId9"/>
    <p:sldId id="311" r:id="rId10"/>
    <p:sldId id="312" r:id="rId11"/>
    <p:sldId id="313" r:id="rId12"/>
    <p:sldId id="314" r:id="rId13"/>
    <p:sldId id="315"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48" autoAdjust="0"/>
    <p:restoredTop sz="91358"/>
  </p:normalViewPr>
  <p:slideViewPr>
    <p:cSldViewPr snapToGrid="0" snapToObjects="1">
      <p:cViewPr varScale="1">
        <p:scale>
          <a:sx n="111" d="100"/>
          <a:sy n="111" d="100"/>
        </p:scale>
        <p:origin x="5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7BB181-8F7D-3C46-949E-F8ED231B3008}"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C1E8C-75FC-0449-ADC0-DBBEA80F4B3A}"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F60AD0-2FF1-294B-B8C0-92CA87CEFB05}"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57F83-17F4-EE4A-B6D1-5FFCD156F080}" type="datetime1">
              <a:rPr lang="en-US" smtClean="0"/>
              <a:t>8/20/18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8/20/2018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ECCB1-3226-5648-A67E-287310CAB577}"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44E26E-EE5A-F24F-BF39-0DD79259C8F0}" type="datetime1">
              <a:rPr lang="en-US" smtClean="0"/>
              <a:t>8/20/18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8/20/2018</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88AC1-DDDF-0F4B-B116-927757B32D6C}"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66C7D6-0CA9-7D47-B960-193526C4F2FB}"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E8A2B-3CCE-DB45-96F8-6627CC29BF4D}"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779F9-B786-4A41-935F-EFA2954FE3E9}"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10C7C-FB1E-2844-9686-3FF7072B4B34}"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C2386-CE11-B54C-9B52-49CAAEBE9A16}"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FD36F-BCBD-7047-8608-A2DB15237026}"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2798F-C605-044B-ADD4-80567DBFD502}"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9629AC-E941-AB4E-8A70-2260C240090D}"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EE5533-CD6E-1840-87BF-BBE5138167D7}"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E9E942-B96C-D042-9878-2A3E466892A8}"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FFFD-531D-9142-9B15-8887D9566CAA}"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E56B5F-8FD9-C34D-AA2E-23AF8F79B11E}"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713FB8-63DE-E940-B045-8360DFC162D2}"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D940CC-F312-644A-807A-286E2A1F1B4A}"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CAC07-EB0E-F54A-975F-F0B3DFC4D61D}"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FBD5C00-7034-584D-BB6D-EB4979797616}" type="datetime1">
              <a:rPr lang="en-US" smtClean="0"/>
              <a:t>8/20/18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8/20/2018</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7A673-CD88-0E49-AC52-6A92F781DA64}"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D96C9-3A47-0844-87B1-EAA6B081A1A2}"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B91C1-094E-704D-BE4A-EB5288EB796D}"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2663D-6708-B74F-9A9B-F0A51A64186D}"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FC446-083C-0A42-BD88-B40A440C6144}"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E7754-46DF-3443-8E97-C87830D56B48}"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0FC8214-7E1E-0343-AB35-1F1AEE1B52BE}" type="datetime1">
              <a:rPr lang="en-US" smtClean="0"/>
              <a:t>8/20/18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8/20/2018</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094426-64FC-A04B-9E9C-A9676F74EA47}"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BE2DD-D760-5145-93BD-1A6CCE200500}"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C81F56-181A-0E43-8A09-871E4CAF5C8A}"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916FB8D-2B21-FF4C-97A5-A4C8CB7D559E}"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41729-6CFF-1F41-9755-97F8D5583C5C}"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5B9DB0-C693-2547-813F-5B97FB604FCC}"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ED9FF-A49C-FD4F-B472-882003CE3287}"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EAEC5F-492E-A640-9AEF-2C13E658B461}"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9CF0-C5B3-4946-B1DA-2C093E34CAB4}"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12236-C3CA-534A-AA2A-0CC3785C1573}" type="datetime1">
              <a:rPr lang="en-US" smtClean="0"/>
              <a:t>8/20/18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8/20/2018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10EA9-8721-8442-8D4D-7E404CE2633A}"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974F70-A729-7F48-A557-38DC6E613E6E}" type="datetime1">
              <a:rPr lang="en-US" smtClean="0"/>
              <a:t>8/20/18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8/20/2018</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5A9C3-94E1-6642-8EC4-B03AF694E1E6}"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E3821-348E-4F4F-BCA6-5A5C258A8F77}"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2C505-1015-714B-94AD-95564BF3E451}"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883D2E-91BC-6F42-B266-92CD5F47FE70}"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28426-195C-B14D-A9A2-4F190E47774F}"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A1462-5E27-1748-A614-47B019332DB6}"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26DC7-5DAA-474A-9EB8-6A06680C06F1}"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44C665-779A-0445-A7BB-E2E9E1B8CD61}"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29074-C12B-2443-9F0E-C4F7BC92F494}"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892C296-B8BC-7A41-B1A1-52DB99CB401A}"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C3B867-7844-8A4C-AF37-85EE60875CC8}"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B4678-738A-9D42-B574-86ADC9CE4C7C}"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40889C-AD07-F047-8462-1D4511361276}"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F8F31A-EA98-3E4B-A722-FD6F1DA25D32}"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19B040-5A3C-9B4D-9930-B4192639C6D0}" type="datetime1">
              <a:rPr lang="en-US" smtClean="0"/>
              <a:t>8/20/18</a:t>
            </a:fld>
            <a:endParaRPr lang="en-US"/>
          </a:p>
        </p:txBody>
      </p:sp>
      <p:sp>
        <p:nvSpPr>
          <p:cNvPr id="8" name="Footer Placeholder 7"/>
          <p:cNvSpPr>
            <a:spLocks noGrp="1"/>
          </p:cNvSpPr>
          <p:nvPr>
            <p:ph type="ftr" sz="quarter" idx="11"/>
          </p:nvPr>
        </p:nvSpPr>
        <p:spPr/>
        <p:txBody>
          <a:bodyPr/>
          <a:lstStyle/>
          <a:p>
            <a:r>
              <a:rPr lang="en-US"/>
              <a:t>© 2018, FLL Tutorials, Last Edit 8/20/2018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8FD422-1D49-274A-A18E-D1B8A0ED40F7}" type="datetime1">
              <a:rPr lang="en-US" smtClean="0"/>
              <a:t>8/20/18</a:t>
            </a:fld>
            <a:endParaRPr lang="en-US"/>
          </a:p>
        </p:txBody>
      </p:sp>
      <p:sp>
        <p:nvSpPr>
          <p:cNvPr id="4" name="Footer Placeholder 3"/>
          <p:cNvSpPr>
            <a:spLocks noGrp="1"/>
          </p:cNvSpPr>
          <p:nvPr>
            <p:ph type="ftr" sz="quarter" idx="11"/>
          </p:nvPr>
        </p:nvSpPr>
        <p:spPr/>
        <p:txBody>
          <a:bodyPr/>
          <a:lstStyle/>
          <a:p>
            <a:r>
              <a:rPr lang="en-US"/>
              <a:t>© 2018, FLL Tutorials, Last Edit 8/20/2018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4D4B7-142F-D04D-93C0-462CD2EE6E8C}"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C3BBF-BFB9-7647-8EB6-1F447FF4E250}"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9B487-DBD3-444B-8CA7-60534D55C61E}"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A6D7D-7A63-B040-9C08-D4EB4F199866}"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C90AAF-E81B-8443-BBBC-487B87304018}" type="datetime1">
              <a:rPr lang="en-US" smtClean="0"/>
              <a:t>8/20/18</a:t>
            </a:fld>
            <a:endParaRPr lang="en-US"/>
          </a:p>
        </p:txBody>
      </p:sp>
      <p:sp>
        <p:nvSpPr>
          <p:cNvPr id="5" name="Footer Placeholder 4"/>
          <p:cNvSpPr>
            <a:spLocks noGrp="1"/>
          </p:cNvSpPr>
          <p:nvPr>
            <p:ph type="ftr" sz="quarter" idx="11"/>
          </p:nvPr>
        </p:nvSpPr>
        <p:spPr/>
        <p:txBody>
          <a:bodyPr/>
          <a:lstStyle/>
          <a:p>
            <a:r>
              <a:rPr lang="en-US"/>
              <a:t>© 2018, FLL Tutorials, Last Edit 8/20/2018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842ED20C-2F66-9F49-A899-7D83DBD4DD5D}" type="datetime1">
              <a:rPr lang="en-US" smtClean="0"/>
              <a:t>8/20/18</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8/20/2018</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361B8672-FB59-D947-ADC5-242F387D0C94}" type="datetime1">
              <a:rPr lang="en-US" smtClean="0"/>
              <a:t>8/20/18</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8/20/2018</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8/20/18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90EF3-D77B-1F45-AA7D-E0545A4544D3}" type="datetime1">
              <a:rPr lang="en-US" smtClean="0"/>
              <a:t>8/20/18</a:t>
            </a:fld>
            <a:endParaRPr lang="en-US"/>
          </a:p>
        </p:txBody>
      </p:sp>
      <p:sp>
        <p:nvSpPr>
          <p:cNvPr id="3" name="Footer Placeholder 2"/>
          <p:cNvSpPr>
            <a:spLocks noGrp="1"/>
          </p:cNvSpPr>
          <p:nvPr>
            <p:ph type="ftr" sz="quarter" idx="11"/>
          </p:nvPr>
        </p:nvSpPr>
        <p:spPr/>
        <p:txBody>
          <a:bodyPr/>
          <a:lstStyle/>
          <a:p>
            <a:r>
              <a:rPr lang="en-US"/>
              <a:t>© 2018, FLL Tutorials, Last Edit 8/20/2018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9F4CB55-4162-054B-AD45-427F9A640CE8}" type="datetime1">
              <a:rPr lang="en-US" smtClean="0"/>
              <a:t>8/20/18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2833846D-5DD3-8541-A15F-C065115A569D}" type="datetime1">
              <a:rPr lang="en-US" smtClean="0"/>
              <a:t>8/20/18</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F50A0D64-27EC-B745-B35F-B787153B616E}" type="datetime1">
              <a:rPr lang="en-US" smtClean="0"/>
              <a:t>8/20/18</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0D4FD9E5-F39E-B04C-A5E0-7417DEC24F4E}" type="datetime1">
              <a:rPr lang="en-US" smtClean="0"/>
              <a:t>8/20/18</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34CB0919-9779-A540-9557-7E977D10ABAB}" type="datetime1">
              <a:rPr lang="en-US" smtClean="0"/>
              <a:t>8/20/18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8/20/2018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5A48AC02-8371-4342-A688-0B28DF33F023}" type="datetime1">
              <a:rPr lang="en-US" smtClean="0"/>
              <a:t>8/20/18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5A9FF957-CB29-9C45-98C3-07089F10F925}" type="datetime1">
              <a:rPr lang="en-US" smtClean="0"/>
              <a:t>8/20/18</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8/20/2018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1BBE0C83-5D44-884E-A76B-E176D882ABB6}" type="datetime1">
              <a:rPr lang="en-US" smtClean="0"/>
              <a:t>8/20/18</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8/20/2018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E1AB9-5D8B-C54D-BA63-96DBF68052BA}"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DA23E-941F-5742-AD7C-C0918D4A4666}" type="datetime1">
              <a:rPr lang="en-US" smtClean="0"/>
              <a:t>8/20/18</a:t>
            </a:fld>
            <a:endParaRPr lang="en-US"/>
          </a:p>
        </p:txBody>
      </p:sp>
      <p:sp>
        <p:nvSpPr>
          <p:cNvPr id="6" name="Footer Placeholder 5"/>
          <p:cNvSpPr>
            <a:spLocks noGrp="1"/>
          </p:cNvSpPr>
          <p:nvPr>
            <p:ph type="ftr" sz="quarter" idx="11"/>
          </p:nvPr>
        </p:nvSpPr>
        <p:spPr/>
        <p:txBody>
          <a:bodyPr/>
          <a:lstStyle/>
          <a:p>
            <a:r>
              <a:rPr lang="en-US"/>
              <a:t>© 2018, FLL Tutorials, Last Edit 8/20/2018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3451022-EBC5-3740-85A2-1D5B1F2167FA}" type="datetime1">
              <a:rPr lang="en-US" smtClean="0"/>
              <a:t>8/20/18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8/20/2018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54AD461-BE8C-E14A-8588-330D43E07447}" type="datetime1">
              <a:rPr lang="en-US" smtClean="0"/>
              <a:t>8/20/18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8/20/2018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A1BA4-8216-7F44-A98E-D3E86A8F0ED3}" type="datetime1">
              <a:rPr lang="en-US" smtClean="0"/>
              <a:t>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8/20/2018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A34F214-6C58-2D44-BF26-0B66DA61FD81}" type="datetime1">
              <a:rPr lang="en-US" smtClean="0"/>
              <a:t>8/20/18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8/20/2018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E07A38A-9955-8F49-BBCC-BA5923A5148B}" type="datetime1">
              <a:rPr lang="en-US" smtClean="0"/>
              <a:t>8/20/18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8/20/2018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7F909-619C-9F4B-A47C-8957138E461E}" type="datetime1">
              <a:rPr lang="en-US" smtClean="0"/>
              <a:t>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8/20/2018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4F77B9CD-B829-5E4B-94C3-C35481576D28}" type="datetime1">
              <a:rPr lang="en-US" smtClean="0"/>
              <a:t>8/20/18</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8/20/2018</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6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tiff"/><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13.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3: </a:t>
            </a:r>
            <a:br>
              <a:rPr lang="en-US" dirty="0"/>
            </a:br>
            <a:r>
              <a:rPr lang="en-US" dirty="0"/>
              <a:t>Finding Lines On The Mat</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a:t>
            </a:r>
          </a:p>
        </p:txBody>
      </p:sp>
      <p:sp>
        <p:nvSpPr>
          <p:cNvPr id="3" name="Content Placeholder 2"/>
          <p:cNvSpPr>
            <a:spLocks noGrp="1"/>
          </p:cNvSpPr>
          <p:nvPr>
            <p:ph idx="1"/>
          </p:nvPr>
        </p:nvSpPr>
        <p:spPr>
          <a:xfrm>
            <a:off x="457199" y="1628775"/>
            <a:ext cx="8209721" cy="1711168"/>
          </a:xfrm>
        </p:spPr>
        <p:txBody>
          <a:bodyPr>
            <a:normAutofit fontScale="85000" lnSpcReduction="20000"/>
          </a:bodyPr>
          <a:lstStyle/>
          <a:p>
            <a:pPr marL="342900" indent="-342900">
              <a:buFont typeface="Arial" charset="0"/>
              <a:buChar char="•"/>
            </a:pPr>
            <a:r>
              <a:rPr lang="en-US" sz="2000" dirty="0"/>
              <a:t>In the below path, the first step is moving until the line across the board. Making this simple first step reliable can be tricky!</a:t>
            </a:r>
          </a:p>
          <a:p>
            <a:pPr marL="342900" indent="-342900">
              <a:buFont typeface="Arial" charset="0"/>
              <a:buChar char="•"/>
            </a:pPr>
            <a:r>
              <a:rPr lang="en-US" sz="2000" dirty="0"/>
              <a:t>Using just distance is prone to error. If you set up your robot at a slight angle or too far forward/backward – your robot will not stop accurately on the line.</a:t>
            </a:r>
          </a:p>
          <a:p>
            <a:pPr marL="342900" indent="-342900">
              <a:buFont typeface="Arial" charset="0"/>
              <a:buChar char="•"/>
            </a:pPr>
            <a:r>
              <a:rPr lang="en-US" sz="2000" dirty="0"/>
              <a:t>Our goal is to use the light sensor to stop the robot on the white or black part of the line</a:t>
            </a:r>
          </a:p>
        </p:txBody>
      </p:sp>
      <p:sp>
        <p:nvSpPr>
          <p:cNvPr id="4" name="Footer Placeholder 3"/>
          <p:cNvSpPr>
            <a:spLocks noGrp="1"/>
          </p:cNvSpPr>
          <p:nvPr>
            <p:ph type="ftr" sz="quarter" idx="11"/>
          </p:nvPr>
        </p:nvSpPr>
        <p:spPr/>
        <p:txBody>
          <a:bodyPr/>
          <a:lstStyle/>
          <a:p>
            <a:r>
              <a:rPr lang="en-US"/>
              <a:t>© 2018, FLL Tutorials, Last Edit 8/20/2018</a:t>
            </a:r>
          </a:p>
        </p:txBody>
      </p:sp>
      <p:grpSp>
        <p:nvGrpSpPr>
          <p:cNvPr id="6" name="Group 5">
            <a:extLst>
              <a:ext uri="{FF2B5EF4-FFF2-40B4-BE49-F238E27FC236}">
                <a16:creationId xmlns:a16="http://schemas.microsoft.com/office/drawing/2014/main" id="{43427906-C74B-9545-B180-6CC064D2AE85}"/>
              </a:ext>
            </a:extLst>
          </p:cNvPr>
          <p:cNvGrpSpPr/>
          <p:nvPr/>
        </p:nvGrpSpPr>
        <p:grpSpPr>
          <a:xfrm>
            <a:off x="1972934" y="3511943"/>
            <a:ext cx="5575202" cy="2703973"/>
            <a:chOff x="848141" y="2526181"/>
            <a:chExt cx="7474224" cy="3624999"/>
          </a:xfrm>
        </p:grpSpPr>
        <p:pic>
          <p:nvPicPr>
            <p:cNvPr id="7" name="Picture 6">
              <a:extLst>
                <a:ext uri="{FF2B5EF4-FFF2-40B4-BE49-F238E27FC236}">
                  <a16:creationId xmlns:a16="http://schemas.microsoft.com/office/drawing/2014/main" id="{464FBE49-60BF-7E4D-84C2-329704DE30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41" y="2526181"/>
              <a:ext cx="7474224" cy="3624999"/>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5642868" y="3800061"/>
              <a:ext cx="738054" cy="622852"/>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p:nvPr/>
          </p:nvCxnSpPr>
          <p:spPr>
            <a:xfrm>
              <a:off x="1404730" y="5380383"/>
              <a:ext cx="357808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4981472" y="2712720"/>
              <a:ext cx="11385" cy="2502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5F02A5E-ADD3-5748-BDDF-9AADE471B688}"/>
                </a:ext>
              </a:extLst>
            </p:cNvPr>
            <p:cNvCxnSpPr>
              <a:cxnSpLocks/>
            </p:cNvCxnSpPr>
            <p:nvPr/>
          </p:nvCxnSpPr>
          <p:spPr>
            <a:xfrm>
              <a:off x="5135217" y="2712720"/>
              <a:ext cx="0" cy="9855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EA78F0-50C0-EC4E-97B3-8C85B137FF34}"/>
                </a:ext>
              </a:extLst>
            </p:cNvPr>
            <p:cNvCxnSpPr>
              <a:cxnSpLocks/>
            </p:cNvCxnSpPr>
            <p:nvPr/>
          </p:nvCxnSpPr>
          <p:spPr>
            <a:xfrm>
              <a:off x="5242560" y="3698240"/>
              <a:ext cx="87376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2972560" y="4916859"/>
              <a:ext cx="2252870" cy="412983"/>
            </a:xfrm>
            <a:prstGeom prst="rect">
              <a:avLst/>
            </a:prstGeom>
            <a:noFill/>
          </p:spPr>
          <p:txBody>
            <a:bodyPr wrap="square" rtlCol="0">
              <a:spAutoFit/>
            </a:bodyPr>
            <a:lstStyle/>
            <a:p>
              <a:pPr algn="ctr"/>
              <a:r>
                <a:rPr lang="en-US" sz="1600" dirty="0">
                  <a:highlight>
                    <a:srgbClr val="FFFF00"/>
                  </a:highlight>
                </a:rPr>
                <a:t>Move Until Line</a:t>
              </a:r>
            </a:p>
          </p:txBody>
        </p:sp>
      </p:grpSp>
    </p:spTree>
    <p:extLst>
      <p:ext uri="{BB962C8B-B14F-4D97-AF65-F5344CB8AC3E}">
        <p14:creationId xmlns:p14="http://schemas.microsoft.com/office/powerpoint/2010/main" val="85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Solution</a:t>
            </a:r>
          </a:p>
        </p:txBody>
      </p:sp>
      <p:sp>
        <p:nvSpPr>
          <p:cNvPr id="3" name="Content Placeholder 2"/>
          <p:cNvSpPr>
            <a:spLocks noGrp="1"/>
          </p:cNvSpPr>
          <p:nvPr>
            <p:ph idx="1"/>
          </p:nvPr>
        </p:nvSpPr>
        <p:spPr>
          <a:xfrm>
            <a:off x="457199" y="1628774"/>
            <a:ext cx="8209721" cy="2260533"/>
          </a:xfrm>
        </p:spPr>
        <p:txBody>
          <a:bodyPr>
            <a:normAutofit fontScale="92500" lnSpcReduction="20000"/>
          </a:bodyPr>
          <a:lstStyle/>
          <a:p>
            <a:pPr marL="342900" indent="-342900">
              <a:buFont typeface="Arial" charset="0"/>
              <a:buChar char="•"/>
            </a:pPr>
            <a:r>
              <a:rPr lang="en-US" sz="2000" dirty="0"/>
              <a:t>We will try to stop at the white part. The issues with stopping on black are similar. </a:t>
            </a:r>
          </a:p>
          <a:p>
            <a:pPr marL="342900" indent="-342900">
              <a:buFont typeface="Arial" charset="0"/>
              <a:buChar char="•"/>
            </a:pPr>
            <a:r>
              <a:rPr lang="en-US" sz="2000" dirty="0"/>
              <a:t>Below are two programs that attempt to perform this step. The top uses reflected light and the bottom uses color sensing.</a:t>
            </a:r>
          </a:p>
          <a:p>
            <a:pPr marL="342900" indent="-342900">
              <a:buFont typeface="Arial" charset="0"/>
              <a:buChar char="•"/>
            </a:pPr>
            <a:r>
              <a:rPr lang="en-US" sz="2000" dirty="0"/>
              <a:t>Both begin by moving out of base (since base is white) and then turning on the motor until sensor reads white (or bright in the case of reflected light)</a:t>
            </a:r>
          </a:p>
          <a:p>
            <a:pPr marL="342900" indent="-342900">
              <a:buFont typeface="Arial" charset="0"/>
              <a:buChar char="•"/>
            </a:pPr>
            <a:r>
              <a:rPr lang="en-US" sz="2000" dirty="0"/>
              <a:t>Unfortunately, neither solution is reliable! Why?</a:t>
            </a:r>
          </a:p>
        </p:txBody>
      </p:sp>
      <p:sp>
        <p:nvSpPr>
          <p:cNvPr id="4" name="Footer Placeholder 3"/>
          <p:cNvSpPr>
            <a:spLocks noGrp="1"/>
          </p:cNvSpPr>
          <p:nvPr>
            <p:ph type="ftr" sz="quarter" idx="11"/>
          </p:nvPr>
        </p:nvSpPr>
        <p:spPr/>
        <p:txBody>
          <a:bodyPr/>
          <a:lstStyle/>
          <a:p>
            <a:r>
              <a:rPr lang="en-US"/>
              <a:t>© 2018, FLL Tutorials, Last Edit 8/20/2018</a:t>
            </a:r>
          </a:p>
        </p:txBody>
      </p:sp>
      <p:grpSp>
        <p:nvGrpSpPr>
          <p:cNvPr id="6" name="Group 5">
            <a:extLst>
              <a:ext uri="{FF2B5EF4-FFF2-40B4-BE49-F238E27FC236}">
                <a16:creationId xmlns:a16="http://schemas.microsoft.com/office/drawing/2014/main" id="{93E2FCBB-B389-6E45-A736-5ADF5EED34DD}"/>
              </a:ext>
            </a:extLst>
          </p:cNvPr>
          <p:cNvGrpSpPr/>
          <p:nvPr/>
        </p:nvGrpSpPr>
        <p:grpSpPr>
          <a:xfrm>
            <a:off x="581192" y="4062202"/>
            <a:ext cx="4157008" cy="2016149"/>
            <a:chOff x="848141" y="2526181"/>
            <a:chExt cx="7474224" cy="3624999"/>
          </a:xfrm>
        </p:grpSpPr>
        <p:pic>
          <p:nvPicPr>
            <p:cNvPr id="7" name="Picture 6">
              <a:extLst>
                <a:ext uri="{FF2B5EF4-FFF2-40B4-BE49-F238E27FC236}">
                  <a16:creationId xmlns:a16="http://schemas.microsoft.com/office/drawing/2014/main" id="{464FBE49-60BF-7E4D-84C2-329704DE30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41" y="2526181"/>
              <a:ext cx="7474224" cy="3624999"/>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5642868" y="3800061"/>
              <a:ext cx="738054" cy="622852"/>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p:nvPr/>
          </p:nvCxnSpPr>
          <p:spPr>
            <a:xfrm>
              <a:off x="1404730" y="5380383"/>
              <a:ext cx="357808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4981472" y="2712720"/>
              <a:ext cx="11385" cy="2502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5F02A5E-ADD3-5748-BDDF-9AADE471B688}"/>
                </a:ext>
              </a:extLst>
            </p:cNvPr>
            <p:cNvCxnSpPr>
              <a:cxnSpLocks/>
            </p:cNvCxnSpPr>
            <p:nvPr/>
          </p:nvCxnSpPr>
          <p:spPr>
            <a:xfrm>
              <a:off x="5135217" y="2712720"/>
              <a:ext cx="0" cy="9855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EA78F0-50C0-EC4E-97B3-8C85B137FF34}"/>
                </a:ext>
              </a:extLst>
            </p:cNvPr>
            <p:cNvCxnSpPr>
              <a:cxnSpLocks/>
            </p:cNvCxnSpPr>
            <p:nvPr/>
          </p:nvCxnSpPr>
          <p:spPr>
            <a:xfrm>
              <a:off x="5242560" y="3698240"/>
              <a:ext cx="87376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2972559" y="4916861"/>
              <a:ext cx="2252870" cy="923458"/>
            </a:xfrm>
            <a:prstGeom prst="rect">
              <a:avLst/>
            </a:prstGeom>
            <a:noFill/>
          </p:spPr>
          <p:txBody>
            <a:bodyPr wrap="square" rtlCol="0">
              <a:spAutoFit/>
            </a:bodyPr>
            <a:lstStyle/>
            <a:p>
              <a:pPr algn="ctr"/>
              <a:r>
                <a:rPr lang="en-US" sz="1200" dirty="0">
                  <a:highlight>
                    <a:srgbClr val="FFFF00"/>
                  </a:highlight>
                </a:rPr>
                <a:t>Move Until Line</a:t>
              </a:r>
            </a:p>
          </p:txBody>
        </p:sp>
      </p:grpSp>
      <p:pic>
        <p:nvPicPr>
          <p:cNvPr id="12" name="Picture 11">
            <a:extLst>
              <a:ext uri="{FF2B5EF4-FFF2-40B4-BE49-F238E27FC236}">
                <a16:creationId xmlns:a16="http://schemas.microsoft.com/office/drawing/2014/main" id="{879ADBC8-069A-1441-8543-52E22D51C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948238" y="4943916"/>
            <a:ext cx="3622705" cy="1079500"/>
          </a:xfrm>
          <a:prstGeom prst="rect">
            <a:avLst/>
          </a:prstGeom>
        </p:spPr>
      </p:pic>
      <p:pic>
        <p:nvPicPr>
          <p:cNvPr id="15" name="Picture 14">
            <a:extLst>
              <a:ext uri="{FF2B5EF4-FFF2-40B4-BE49-F238E27FC236}">
                <a16:creationId xmlns:a16="http://schemas.microsoft.com/office/drawing/2014/main" id="{78E2C2CB-D94B-9840-A2B3-BF5F0C1BDFC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903805" y="3889307"/>
            <a:ext cx="3842293" cy="1003300"/>
          </a:xfrm>
          <a:prstGeom prst="rect">
            <a:avLst/>
          </a:prstGeom>
        </p:spPr>
      </p:pic>
    </p:spTree>
    <p:extLst>
      <p:ext uri="{BB962C8B-B14F-4D97-AF65-F5344CB8AC3E}">
        <p14:creationId xmlns:p14="http://schemas.microsoft.com/office/powerpoint/2010/main" val="249783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071FC4-7A4C-7647-B45C-F60DDD24474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391478" y="3293091"/>
            <a:ext cx="1358900" cy="2349500"/>
          </a:xfrm>
          <a:prstGeom prst="rect">
            <a:avLst/>
          </a:prstGeom>
        </p:spPr>
      </p:pic>
      <p:sp>
        <p:nvSpPr>
          <p:cNvPr id="2" name="Title 1"/>
          <p:cNvSpPr>
            <a:spLocks noGrp="1"/>
          </p:cNvSpPr>
          <p:nvPr>
            <p:ph type="title"/>
          </p:nvPr>
        </p:nvSpPr>
        <p:spPr/>
        <p:txBody>
          <a:bodyPr/>
          <a:lstStyle/>
          <a:p>
            <a:r>
              <a:rPr lang="en-US" dirty="0"/>
              <a:t>Color </a:t>
            </a:r>
            <a:r>
              <a:rPr lang="en-US" dirty="0" err="1"/>
              <a:t>SensING</a:t>
            </a:r>
            <a:endParaRPr lang="en-US" dirty="0"/>
          </a:p>
        </p:txBody>
      </p:sp>
      <p:sp>
        <p:nvSpPr>
          <p:cNvPr id="3" name="Content Placeholder 2"/>
          <p:cNvSpPr>
            <a:spLocks noGrp="1"/>
          </p:cNvSpPr>
          <p:nvPr>
            <p:ph idx="1"/>
          </p:nvPr>
        </p:nvSpPr>
        <p:spPr>
          <a:xfrm>
            <a:off x="457200" y="1628774"/>
            <a:ext cx="6934278" cy="4560153"/>
          </a:xfrm>
        </p:spPr>
        <p:txBody>
          <a:bodyPr>
            <a:normAutofit/>
          </a:bodyPr>
          <a:lstStyle/>
          <a:p>
            <a:pPr marL="342900" indent="-342900">
              <a:buFont typeface="Arial" charset="0"/>
              <a:buChar char="•"/>
            </a:pPr>
            <a:r>
              <a:rPr lang="en-US" sz="2000" dirty="0"/>
              <a:t>In color mode, the sensor shines a whitish light on the board and tries to match the reflect light to one of 7 different standard LEGO brick colors. </a:t>
            </a:r>
          </a:p>
          <a:p>
            <a:pPr marL="342900" indent="-342900">
              <a:buFont typeface="Arial" charset="0"/>
              <a:buChar char="•"/>
            </a:pPr>
            <a:r>
              <a:rPr lang="en-US" sz="2000" dirty="0"/>
              <a:t>Since the mat’s printing does not match LEGO brick colors the colors the sensor reports are often unpredictable. What looks green to you may look be closer to LEGO black than LEGO green.</a:t>
            </a:r>
          </a:p>
          <a:p>
            <a:pPr marL="342900" indent="-342900">
              <a:buFont typeface="Arial" charset="0"/>
              <a:buChar char="•"/>
            </a:pPr>
            <a:r>
              <a:rPr lang="en-US" sz="2000" dirty="0"/>
              <a:t>The color sensor also reads regions of the table at a time. If it sees a bit of yellow and a bit of blue – it may report the color as green.</a:t>
            </a:r>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2018, FLL Tutorials, Last Edit 8/20/2018</a:t>
            </a:r>
          </a:p>
        </p:txBody>
      </p:sp>
    </p:spTree>
    <p:extLst>
      <p:ext uri="{BB962C8B-B14F-4D97-AF65-F5344CB8AC3E}">
        <p14:creationId xmlns:p14="http://schemas.microsoft.com/office/powerpoint/2010/main" val="13919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Light </a:t>
            </a:r>
            <a:r>
              <a:rPr lang="en-US" dirty="0" err="1"/>
              <a:t>SensING</a:t>
            </a:r>
            <a:endParaRPr lang="en-US" dirty="0"/>
          </a:p>
        </p:txBody>
      </p:sp>
      <p:sp>
        <p:nvSpPr>
          <p:cNvPr id="3" name="Content Placeholder 2"/>
          <p:cNvSpPr>
            <a:spLocks noGrp="1"/>
          </p:cNvSpPr>
          <p:nvPr>
            <p:ph idx="1"/>
          </p:nvPr>
        </p:nvSpPr>
        <p:spPr>
          <a:xfrm>
            <a:off x="457200" y="1628774"/>
            <a:ext cx="8207298" cy="2630671"/>
          </a:xfrm>
        </p:spPr>
        <p:txBody>
          <a:bodyPr>
            <a:normAutofit fontScale="92500" lnSpcReduction="10000"/>
          </a:bodyPr>
          <a:lstStyle/>
          <a:p>
            <a:pPr marL="342900" indent="-342900">
              <a:buFont typeface="Arial" charset="0"/>
              <a:buChar char="•"/>
            </a:pPr>
            <a:r>
              <a:rPr lang="en-US" sz="2000" dirty="0"/>
              <a:t>In reflected light mode, the sensor shines a red light on the board and reports the amount of light reflected back. </a:t>
            </a:r>
          </a:p>
          <a:p>
            <a:pPr marL="342900" indent="-342900">
              <a:buFont typeface="Arial" charset="0"/>
              <a:buChar char="•"/>
            </a:pPr>
            <a:r>
              <a:rPr lang="en-US" sz="2000" dirty="0"/>
              <a:t>First, you should try to calibrate your sensor if you are using reflected light mode. This will give you more predictable readings.</a:t>
            </a:r>
          </a:p>
          <a:p>
            <a:pPr marL="342900" indent="-342900">
              <a:buFont typeface="Arial" charset="0"/>
              <a:buChar char="•"/>
            </a:pPr>
            <a:r>
              <a:rPr lang="en-US" sz="2000" dirty="0"/>
              <a:t>Second, the mat looks very different to the robot under the red light than it does to us in normal room lighting. The picture on the right below shows what the Hydro Dynamics mat looks like under red light. Red becomes white, while green and blue become black. </a:t>
            </a:r>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2018, FLL Tutorials, Last Edit 8/20/2018</a:t>
            </a:r>
          </a:p>
        </p:txBody>
      </p:sp>
      <p:pic>
        <p:nvPicPr>
          <p:cNvPr id="7" name="Picture 6">
            <a:extLst>
              <a:ext uri="{FF2B5EF4-FFF2-40B4-BE49-F238E27FC236}">
                <a16:creationId xmlns:a16="http://schemas.microsoft.com/office/drawing/2014/main" id="{464FBE49-60BF-7E4D-84C2-329704DE30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7967" y="4338931"/>
            <a:ext cx="3586431" cy="1739419"/>
          </a:xfrm>
          <a:prstGeom prst="rect">
            <a:avLst/>
          </a:prstGeom>
        </p:spPr>
      </p:pic>
      <p:pic>
        <p:nvPicPr>
          <p:cNvPr id="15" name="Picture 14">
            <a:extLst>
              <a:ext uri="{FF2B5EF4-FFF2-40B4-BE49-F238E27FC236}">
                <a16:creationId xmlns:a16="http://schemas.microsoft.com/office/drawing/2014/main" id="{FAFCE220-D45E-8341-BDB7-F620CA140A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8354" y="4338931"/>
            <a:ext cx="3586431" cy="1738875"/>
          </a:xfrm>
          <a:prstGeom prst="rect">
            <a:avLst/>
          </a:prstGeom>
        </p:spPr>
      </p:pic>
      <p:cxnSp>
        <p:nvCxnSpPr>
          <p:cNvPr id="14" name="Straight Arrow Connector 13">
            <a:extLst>
              <a:ext uri="{FF2B5EF4-FFF2-40B4-BE49-F238E27FC236}">
                <a16:creationId xmlns:a16="http://schemas.microsoft.com/office/drawing/2014/main" id="{58A84E7D-E210-3145-BFA6-6CA57BA7CF4C}"/>
              </a:ext>
            </a:extLst>
          </p:cNvPr>
          <p:cNvCxnSpPr/>
          <p:nvPr/>
        </p:nvCxnSpPr>
        <p:spPr>
          <a:xfrm>
            <a:off x="4236474" y="5249058"/>
            <a:ext cx="59071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72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Line Finding</a:t>
            </a:r>
          </a:p>
        </p:txBody>
      </p:sp>
      <p:sp>
        <p:nvSpPr>
          <p:cNvPr id="3" name="Content Placeholder 2"/>
          <p:cNvSpPr>
            <a:spLocks noGrp="1"/>
          </p:cNvSpPr>
          <p:nvPr>
            <p:ph idx="1"/>
          </p:nvPr>
        </p:nvSpPr>
        <p:spPr>
          <a:xfrm>
            <a:off x="457200" y="1628775"/>
            <a:ext cx="8207298" cy="1931142"/>
          </a:xfrm>
        </p:spPr>
        <p:txBody>
          <a:bodyPr>
            <a:normAutofit fontScale="92500" lnSpcReduction="10000"/>
          </a:bodyPr>
          <a:lstStyle/>
          <a:p>
            <a:pPr marL="342900" indent="-342900">
              <a:buFont typeface="Arial" charset="0"/>
              <a:buChar char="•"/>
            </a:pPr>
            <a:r>
              <a:rPr lang="en-US" sz="2000" dirty="0"/>
              <a:t>The main problem is that if you try to find a white region over a large section of the mat, the sensor may report white in some spot before the line</a:t>
            </a:r>
          </a:p>
          <a:p>
            <a:pPr marL="342900" indent="-342900">
              <a:buFont typeface="Arial" charset="0"/>
              <a:buChar char="•"/>
            </a:pPr>
            <a:r>
              <a:rPr lang="en-US" sz="2000" dirty="0"/>
              <a:t>The solution is to move close to the line before having the robot start searching for white</a:t>
            </a:r>
          </a:p>
          <a:p>
            <a:pPr marL="342900" indent="-342900">
              <a:buFont typeface="Arial" charset="0"/>
              <a:buChar char="•"/>
            </a:pPr>
            <a:r>
              <a:rPr lang="en-US" sz="2000" dirty="0"/>
              <a:t>This significantly reduces the likelihood that your robot will stop at the wrong spot</a:t>
            </a:r>
          </a:p>
        </p:txBody>
      </p:sp>
      <p:sp>
        <p:nvSpPr>
          <p:cNvPr id="4" name="Footer Placeholder 3"/>
          <p:cNvSpPr>
            <a:spLocks noGrp="1"/>
          </p:cNvSpPr>
          <p:nvPr>
            <p:ph type="ftr" sz="quarter" idx="11"/>
          </p:nvPr>
        </p:nvSpPr>
        <p:spPr>
          <a:xfrm>
            <a:off x="581192" y="6399067"/>
            <a:ext cx="4870585" cy="365125"/>
          </a:xfrm>
        </p:spPr>
        <p:txBody>
          <a:bodyPr/>
          <a:lstStyle/>
          <a:p>
            <a:r>
              <a:rPr lang="en-US"/>
              <a:t>© 2018, FLL Tutorials, Last Edit 8/20/2018</a:t>
            </a:r>
          </a:p>
        </p:txBody>
      </p:sp>
      <p:cxnSp>
        <p:nvCxnSpPr>
          <p:cNvPr id="14" name="Straight Arrow Connector 13">
            <a:extLst>
              <a:ext uri="{FF2B5EF4-FFF2-40B4-BE49-F238E27FC236}">
                <a16:creationId xmlns:a16="http://schemas.microsoft.com/office/drawing/2014/main" id="{58A84E7D-E210-3145-BFA6-6CA57BA7CF4C}"/>
              </a:ext>
            </a:extLst>
          </p:cNvPr>
          <p:cNvCxnSpPr/>
          <p:nvPr/>
        </p:nvCxnSpPr>
        <p:spPr>
          <a:xfrm>
            <a:off x="4080360" y="5003730"/>
            <a:ext cx="59071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1D62988-375B-0844-A62B-07699326B0D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1191" y="3623795"/>
            <a:ext cx="3143315" cy="2662695"/>
          </a:xfrm>
          <a:prstGeom prst="rect">
            <a:avLst/>
          </a:prstGeom>
        </p:spPr>
      </p:pic>
      <p:cxnSp>
        <p:nvCxnSpPr>
          <p:cNvPr id="21" name="Straight Arrow Connector 20">
            <a:extLst>
              <a:ext uri="{FF2B5EF4-FFF2-40B4-BE49-F238E27FC236}">
                <a16:creationId xmlns:a16="http://schemas.microsoft.com/office/drawing/2014/main" id="{867EFC1B-AC8A-4B4B-B431-10F47D046206}"/>
              </a:ext>
            </a:extLst>
          </p:cNvPr>
          <p:cNvCxnSpPr>
            <a:cxnSpLocks/>
          </p:cNvCxnSpPr>
          <p:nvPr/>
        </p:nvCxnSpPr>
        <p:spPr>
          <a:xfrm>
            <a:off x="1261526" y="5472081"/>
            <a:ext cx="2039235"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1F3BAAE-55B2-BD4E-97FB-3C27B3CD2374}"/>
              </a:ext>
            </a:extLst>
          </p:cNvPr>
          <p:cNvSpPr txBox="1"/>
          <p:nvPr/>
        </p:nvSpPr>
        <p:spPr>
          <a:xfrm>
            <a:off x="1182030" y="5107479"/>
            <a:ext cx="1717288" cy="276999"/>
          </a:xfrm>
          <a:prstGeom prst="rect">
            <a:avLst/>
          </a:prstGeom>
          <a:noFill/>
        </p:spPr>
        <p:txBody>
          <a:bodyPr wrap="square" rtlCol="0">
            <a:spAutoFit/>
          </a:bodyPr>
          <a:lstStyle/>
          <a:p>
            <a:pPr algn="ctr"/>
            <a:r>
              <a:rPr lang="en-US" sz="1200" dirty="0">
                <a:highlight>
                  <a:srgbClr val="FFFF00"/>
                </a:highlight>
              </a:rPr>
              <a:t>Looking for White?</a:t>
            </a:r>
          </a:p>
        </p:txBody>
      </p:sp>
      <p:pic>
        <p:nvPicPr>
          <p:cNvPr id="37" name="Picture 36">
            <a:extLst>
              <a:ext uri="{FF2B5EF4-FFF2-40B4-BE49-F238E27FC236}">
                <a16:creationId xmlns:a16="http://schemas.microsoft.com/office/drawing/2014/main" id="{ADBB7C4A-8477-2844-8CF3-94411656AAB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984513" y="3634625"/>
            <a:ext cx="3143315" cy="2662695"/>
          </a:xfrm>
          <a:prstGeom prst="rect">
            <a:avLst/>
          </a:prstGeom>
        </p:spPr>
      </p:pic>
      <p:cxnSp>
        <p:nvCxnSpPr>
          <p:cNvPr id="38" name="Straight Arrow Connector 37">
            <a:extLst>
              <a:ext uri="{FF2B5EF4-FFF2-40B4-BE49-F238E27FC236}">
                <a16:creationId xmlns:a16="http://schemas.microsoft.com/office/drawing/2014/main" id="{3514B8A9-6514-D74E-8857-BD29909E341E}"/>
              </a:ext>
            </a:extLst>
          </p:cNvPr>
          <p:cNvCxnSpPr>
            <a:cxnSpLocks/>
          </p:cNvCxnSpPr>
          <p:nvPr/>
        </p:nvCxnSpPr>
        <p:spPr>
          <a:xfrm flipV="1">
            <a:off x="7337502" y="5482911"/>
            <a:ext cx="366581" cy="18311"/>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CE6842-B66F-B342-92E1-54B5C91C20DC}"/>
              </a:ext>
            </a:extLst>
          </p:cNvPr>
          <p:cNvSpPr txBox="1"/>
          <p:nvPr/>
        </p:nvSpPr>
        <p:spPr>
          <a:xfrm>
            <a:off x="6678875" y="5131204"/>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40" name="Straight Arrow Connector 39">
            <a:extLst>
              <a:ext uri="{FF2B5EF4-FFF2-40B4-BE49-F238E27FC236}">
                <a16:creationId xmlns:a16="http://schemas.microsoft.com/office/drawing/2014/main" id="{E3C22081-7581-2244-A86A-4EDC83585AE9}"/>
              </a:ext>
            </a:extLst>
          </p:cNvPr>
          <p:cNvCxnSpPr>
            <a:cxnSpLocks/>
          </p:cNvCxnSpPr>
          <p:nvPr/>
        </p:nvCxnSpPr>
        <p:spPr>
          <a:xfrm>
            <a:off x="5451777" y="5501222"/>
            <a:ext cx="188572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BEDAC7-B2FE-8A46-8E00-A2A0CECD00E7}"/>
              </a:ext>
            </a:extLst>
          </p:cNvPr>
          <p:cNvSpPr txBox="1"/>
          <p:nvPr/>
        </p:nvSpPr>
        <p:spPr>
          <a:xfrm>
            <a:off x="5139302" y="5131205"/>
            <a:ext cx="1717288" cy="276999"/>
          </a:xfrm>
          <a:prstGeom prst="rect">
            <a:avLst/>
          </a:prstGeom>
          <a:noFill/>
        </p:spPr>
        <p:txBody>
          <a:bodyPr wrap="square" rtlCol="0">
            <a:spAutoFit/>
          </a:bodyPr>
          <a:lstStyle/>
          <a:p>
            <a:pPr algn="ctr"/>
            <a:r>
              <a:rPr lang="en-US" sz="1200" dirty="0">
                <a:solidFill>
                  <a:schemeClr val="bg1"/>
                </a:solidFill>
                <a:highlight>
                  <a:srgbClr val="FF0000"/>
                </a:highlight>
              </a:rPr>
              <a:t>Moving for Inches</a:t>
            </a:r>
          </a:p>
        </p:txBody>
      </p:sp>
    </p:spTree>
    <p:extLst>
      <p:ext uri="{BB962C8B-B14F-4D97-AF65-F5344CB8AC3E}">
        <p14:creationId xmlns:p14="http://schemas.microsoft.com/office/powerpoint/2010/main" val="36926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FCF3-544A-524E-A30B-2A76305E42FB}"/>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C357AB34-9F6D-7640-A027-C5F25C084EDF}"/>
              </a:ext>
            </a:extLst>
          </p:cNvPr>
          <p:cNvSpPr>
            <a:spLocks noGrp="1"/>
          </p:cNvSpPr>
          <p:nvPr>
            <p:ph idx="1"/>
          </p:nvPr>
        </p:nvSpPr>
        <p:spPr/>
        <p:txBody>
          <a:bodyPr>
            <a:normAutofit fontScale="92500"/>
          </a:bodyPr>
          <a:lstStyle/>
          <a:p>
            <a:r>
              <a:rPr lang="en-US" dirty="0"/>
              <a:t>To program this solution, you should read the following lessons from EV3Lessons.com</a:t>
            </a:r>
          </a:p>
          <a:p>
            <a:pPr lvl="1"/>
            <a:r>
              <a:rPr lang="en-US" dirty="0"/>
              <a:t>Move Straight</a:t>
            </a:r>
          </a:p>
          <a:p>
            <a:pPr lvl="1"/>
            <a:r>
              <a:rPr lang="en-US" dirty="0"/>
              <a:t>Introduction to Color Sensor</a:t>
            </a:r>
          </a:p>
          <a:p>
            <a:pPr lvl="1"/>
            <a:r>
              <a:rPr lang="en-US" dirty="0"/>
              <a:t>Move Inches</a:t>
            </a:r>
          </a:p>
          <a:p>
            <a:pPr lvl="1"/>
            <a:r>
              <a:rPr lang="en-US" dirty="0"/>
              <a:t>Moving with My Blocks</a:t>
            </a:r>
          </a:p>
          <a:p>
            <a:pPr lvl="1"/>
            <a:r>
              <a:rPr lang="en-US"/>
              <a:t>Color Sensor Calibration</a:t>
            </a:r>
          </a:p>
        </p:txBody>
      </p:sp>
      <p:sp>
        <p:nvSpPr>
          <p:cNvPr id="4" name="Footer Placeholder 3">
            <a:extLst>
              <a:ext uri="{FF2B5EF4-FFF2-40B4-BE49-F238E27FC236}">
                <a16:creationId xmlns:a16="http://schemas.microsoft.com/office/drawing/2014/main" id="{2BA32AA1-D562-C641-BCF8-51C077DC3129}"/>
              </a:ext>
            </a:extLst>
          </p:cNvPr>
          <p:cNvSpPr>
            <a:spLocks noGrp="1"/>
          </p:cNvSpPr>
          <p:nvPr>
            <p:ph type="ftr" sz="quarter" idx="11"/>
          </p:nvPr>
        </p:nvSpPr>
        <p:spPr/>
        <p:txBody>
          <a:bodyPr/>
          <a:lstStyle/>
          <a:p>
            <a:r>
              <a:rPr lang="en-US"/>
              <a:t>© 2018, FLL Tutorials, Last Edit 8/20/2018</a:t>
            </a:r>
          </a:p>
        </p:txBody>
      </p:sp>
    </p:spTree>
    <p:extLst>
      <p:ext uri="{BB962C8B-B14F-4D97-AF65-F5344CB8AC3E}">
        <p14:creationId xmlns:p14="http://schemas.microsoft.com/office/powerpoint/2010/main" val="393157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endParaRPr lang="en-US" sz="2800" dirty="0"/>
          </a:p>
        </p:txBody>
      </p:sp>
      <p:sp>
        <p:nvSpPr>
          <p:cNvPr id="4" name="Footer Placeholder 3"/>
          <p:cNvSpPr>
            <a:spLocks noGrp="1"/>
          </p:cNvSpPr>
          <p:nvPr>
            <p:ph type="ftr" sz="quarter" idx="11"/>
          </p:nvPr>
        </p:nvSpPr>
        <p:spPr/>
        <p:txBody>
          <a:bodyPr/>
          <a:lstStyle/>
          <a:p>
            <a:r>
              <a:rPr lang="en-US"/>
              <a:t>© 2018, FLL Tutorials, Last Edit 8/20/2018</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15224</TotalTime>
  <Words>586</Words>
  <Application>Microsoft Macintosh PowerPoint</Application>
  <PresentationFormat>On-screen Show (4:3)</PresentationFormat>
  <Paragraphs>48</Paragraphs>
  <Slides>8</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3:  Finding Lines On The Mat</vt:lpstr>
      <vt:lpstr>First Steps</vt:lpstr>
      <vt:lpstr>First Solution</vt:lpstr>
      <vt:lpstr>Color SensING</vt:lpstr>
      <vt:lpstr>Reflected Light SensING</vt:lpstr>
      <vt:lpstr>Reliable Line Finding</vt:lpstr>
      <vt:lpstr>WHAT’S NEXT</vt:lpstr>
      <vt:lpstr>Credits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223</cp:revision>
  <cp:lastPrinted>2016-08-04T16:20:00Z</cp:lastPrinted>
  <dcterms:created xsi:type="dcterms:W3CDTF">2014-10-28T21:59:38Z</dcterms:created>
  <dcterms:modified xsi:type="dcterms:W3CDTF">2018-08-20T13:01:12Z</dcterms:modified>
</cp:coreProperties>
</file>