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png" ContentType="image/png"/>
  <Override PartName="/ppt/media/image1.png" ContentType="image/png"/>
  <Override PartName="/ppt/media/image8.png" ContentType="image/png"/>
  <Override PartName="/ppt/media/image6.tif" ContentType="image/tiff"/>
  <Override PartName="/ppt/media/image2.jpeg" ContentType="image/jpeg"/>
  <Override PartName="/ppt/media/image3.png" ContentType="image/png"/>
  <Override PartName="/ppt/media/image4.tif" ContentType="image/tiff"/>
  <Override PartName="/ppt/media/image7.png" ContentType="image/png"/>
  <Override PartName="/ppt/media/image5.tif" ContentType="image/tiff"/>
  <Override PartName="/ppt/media/image10.png" ContentType="image/pn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tif" ContentType="image/tiff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8200" y="563760"/>
            <a:ext cx="8239680" cy="5681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3936600"/>
            <a:ext cx="7989480" cy="103284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title style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Last Edit: </a:t>
            </a:r>
            <a:fld id="{BF779D65-75AA-446B-AF8F-0DAA6CD141F1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31/08/2018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429FF63-B6ED-4EFC-89AD-85050CA4C93F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8" name="Picture 7" descr=""/>
          <p:cNvPicPr/>
          <p:nvPr/>
        </p:nvPicPr>
        <p:blipFill>
          <a:blip r:embed="rId2"/>
          <a:stretch/>
        </p:blipFill>
        <p:spPr>
          <a:xfrm>
            <a:off x="335160" y="563760"/>
            <a:ext cx="8488440" cy="2915280"/>
          </a:xfrm>
          <a:prstGeom prst="rect">
            <a:avLst/>
          </a:prstGeom>
          <a:ln>
            <a:noFill/>
          </a:ln>
        </p:spPr>
      </p:pic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Clique para editar o formato do texto da estrutura de tópicos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</a:rPr>
              <a:t>2.º nível da estrutura de tópicos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3.º nível da estrutura de tópicos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4.º nível da estrutura de tópicos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5.º nível da estrutura de tópicos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6.º nível da estrutura de tópicos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7.º nível da estrutura de tópicos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448200" y="599760"/>
            <a:ext cx="8238240" cy="817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Edit Master text styles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Second level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2" marL="900000" indent="-269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Third level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 lvl="3" marL="1242000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Fourth level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lvl="4" marL="1602000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Fifth level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Last Edit: </a:t>
            </a:r>
            <a:fld id="{C7AD8059-7ED8-455D-AE86-0885EB8D42CD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31/08/2018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10DB302-BC69-4640-BC9E-8873047FE1AD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www.flltutorials.com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7.tif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flltutorials.com/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tif"/><Relationship Id="rId2" Type="http://schemas.openxmlformats.org/officeDocument/2006/relationships/image" Target="../media/image5.tif"/><Relationship Id="rId3" Type="http://schemas.openxmlformats.org/officeDocument/2006/relationships/image" Target="../media/image6.tif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81040" y="3936600"/>
            <a:ext cx="7989480" cy="1032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Desenvolvendo a identidade da equipe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81040" y="5160960"/>
            <a:ext cx="7989480" cy="59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b="0" lang="pt-BR" sz="1600" spc="-1" strike="noStrike" cap="all">
                <a:solidFill>
                  <a:srgbClr val="ffffff"/>
                </a:solidFill>
                <a:latin typeface="Gill Sans MT"/>
              </a:rPr>
              <a:t>PRETTY SMART POWER GIRLS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b="0" lang="pt-BR" sz="1600" spc="-1" strike="noStrike" cap="all">
                <a:solidFill>
                  <a:srgbClr val="ffffff"/>
                </a:solidFill>
                <a:latin typeface="Gill Sans MT"/>
              </a:rPr>
              <a:t>Traduzido por equipe sunrise</a:t>
            </a:r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Gritos de garra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Ter uma canção, grito de garra ou sinal pode ajudar a definir a equipe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Você pode adicionar na sua identidade um grito único, que aumenta a presença da equipe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Quem sabe até passos de dança!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4320000" y="6392160"/>
            <a:ext cx="3372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ADD746DC-99EF-4292-98C6-228D206DDDE8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31/08/2018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57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58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41F6D6A-1D67-446E-9A9F-84B7A68B00AF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Bandeiras, banners e mascotes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48200" y="1505520"/>
            <a:ext cx="4726800" cy="4352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Bandeiras são uma boa maneira de mostrar daonde vieram (País, estado, cidade, escola)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Banners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Mascotes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4392000" y="639216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C5BB83B8-78DD-4AF4-A2A8-4FE5A92209D3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31/08/2018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DC1D9FA-0610-44C3-AC8C-1750CBB4DF22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64" name="Afbeelding 11" descr=""/>
          <p:cNvPicPr/>
          <p:nvPr/>
        </p:nvPicPr>
        <p:blipFill>
          <a:blip r:embed="rId1"/>
          <a:stretch/>
        </p:blipFill>
        <p:spPr>
          <a:xfrm>
            <a:off x="5040360" y="1813320"/>
            <a:ext cx="3530160" cy="2653920"/>
          </a:xfrm>
          <a:prstGeom prst="rect">
            <a:avLst/>
          </a:prstGeom>
          <a:ln>
            <a:noFill/>
          </a:ln>
        </p:spPr>
      </p:pic>
      <p:sp>
        <p:nvSpPr>
          <p:cNvPr id="165" name="CustomShape 6"/>
          <p:cNvSpPr/>
          <p:nvPr/>
        </p:nvSpPr>
        <p:spPr>
          <a:xfrm>
            <a:off x="5825520" y="4467600"/>
            <a:ext cx="2095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pt-BR" sz="1800" spc="-1" strike="noStrike">
                <a:solidFill>
                  <a:srgbClr val="000000"/>
                </a:solidFill>
                <a:latin typeface="Gill Sans MT"/>
              </a:rPr>
              <a:t>Photo: Dutch Delta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Afbeelding 9" descr=""/>
          <p:cNvPicPr/>
          <p:nvPr/>
        </p:nvPicPr>
        <p:blipFill>
          <a:blip r:embed="rId1"/>
          <a:stretch/>
        </p:blipFill>
        <p:spPr>
          <a:xfrm>
            <a:off x="5245200" y="2221560"/>
            <a:ext cx="3898440" cy="2920680"/>
          </a:xfrm>
          <a:prstGeom prst="rect">
            <a:avLst/>
          </a:prstGeom>
          <a:ln>
            <a:noFill/>
          </a:ln>
        </p:spPr>
      </p:pic>
      <p:sp>
        <p:nvSpPr>
          <p:cNvPr id="167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Mídias sociais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48200" y="1505520"/>
            <a:ext cx="5003280" cy="4352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É também bastante importante estabelecer a identidade online!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Facebook, website, instagram, twitter, youtube,…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Fale sobre sua equipe, sonhos, metas, os integrantes, seu projeto e outras coisas incríveis!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Use estas mídias sociais para compartilhar e inspirar!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4320000" y="6392160"/>
            <a:ext cx="3372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FB183114-5198-400F-82D9-81C4FBD12244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31/08/2018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70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71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F4A0606-9A67-4454-86FA-72459701A0D6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dica: seja autêntico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48200" y="1505520"/>
            <a:ext cx="822204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1" lang="en-US" sz="2400" spc="-1" strike="noStrike">
                <a:solidFill>
                  <a:srgbClr val="3d3d3d"/>
                </a:solidFill>
                <a:latin typeface="Gill Sans MT"/>
              </a:rPr>
              <a:t>Não importa que identidade você tenha, seja autêntico, verdadeiro de quem você é como equipe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Por exemplo, se vocês são todos tímidos, não criem uma imagem de que vocês são extrovertidos ou festeiros. Ou, se vocês são muito animados, não tentem dar o </a:t>
            </a:r>
            <a:r>
              <a:rPr b="0" i="1" lang="en-US" sz="2000" spc="-1" strike="noStrike">
                <a:solidFill>
                  <a:srgbClr val="3d3d3d"/>
                </a:solidFill>
                <a:latin typeface="Gill Sans MT"/>
              </a:rPr>
              <a:t>look </a:t>
            </a: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de profissionais. Façam o que faz vocês felizes!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1" lang="en-US" sz="2400" spc="-1" strike="noStrike">
                <a:solidFill>
                  <a:srgbClr val="3d3d3d"/>
                </a:solidFill>
                <a:latin typeface="Gill Sans MT"/>
              </a:rPr>
              <a:t>Não copie a identidade de outras equipes somente porque parece que dá certo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É provável que não funcione para vocês!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4392000" y="639216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9E2DBCDA-F5ED-4AD4-86EC-1859DE268573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31/08/2018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75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76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743080F-0C2E-422B-B469-866C9599552B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CRéDIToS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Essa lição foi escrita por Pretty Smart Power Girls (https://www.facebook.com/prettysmartfll/)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Mais lições disponíveis em </a:t>
            </a:r>
            <a:r>
              <a:rPr b="0" lang="en-US" sz="2800" spc="-1" strike="noStrike" u="sng">
                <a:solidFill>
                  <a:srgbClr val="828282"/>
                </a:solidFill>
                <a:uFillTx/>
                <a:latin typeface="Gill Sans MT"/>
                <a:hlinkClick r:id="rId1"/>
              </a:rPr>
              <a:t>www.flltutorials.com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Traduzido por Equipe Sunrise, de Santa Catarina, Brasil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4392000" y="639216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0E109266-C2BA-45A4-84DB-3E49BBB472AD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31/08/2018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80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81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22E53F9-B97E-4A23-A6BF-11C9234655F9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572400" y="5047200"/>
            <a:ext cx="7989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400" spc="-1" strike="noStrike" u="sng">
                <a:solidFill>
                  <a:srgbClr val="828282"/>
                </a:solidFill>
                <a:uFillTx/>
                <a:latin typeface="Gill Sans MT"/>
                <a:hlinkClick r:id="rId2"/>
              </a:rPr>
              <a:t>Creative Commons Attribution-NonCommercial-ShareAlike 4.0 International License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83" name="Picture 10" descr=""/>
          <p:cNvPicPr/>
          <p:nvPr/>
        </p:nvPicPr>
        <p:blipFill>
          <a:blip r:embed="rId3"/>
          <a:stretch/>
        </p:blipFill>
        <p:spPr>
          <a:xfrm>
            <a:off x="3486600" y="4035960"/>
            <a:ext cx="2552400" cy="88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Conheça a equipe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48200" y="1505520"/>
            <a:ext cx="400284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Pretty Smart Power Girls é uma equipe de amigos de Noordhorn, Groningen, Holanda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Girl Power!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Quarto ano de FIRST LEGO League 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2018 BeNeLux Champions (Hydro Dynamics)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FIRST World Festival Detroit, MI 2018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4320000" y="6392160"/>
            <a:ext cx="3372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F9E685BB-5262-4331-83E3-6BCCE0B8B8AA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31/08/2018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96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97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13A14FD-24D0-4360-9B67-BA38AAF915CB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98" name="Tijdelijke aanduiding voor inhoud 12" descr=""/>
          <p:cNvPicPr/>
          <p:nvPr/>
        </p:nvPicPr>
        <p:blipFill>
          <a:blip r:embed="rId1"/>
          <a:stretch/>
        </p:blipFill>
        <p:spPr>
          <a:xfrm>
            <a:off x="4672800" y="2217240"/>
            <a:ext cx="3906360" cy="292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81040" y="8640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Por que desenvolver a identidade da equipe?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48200" y="1505520"/>
            <a:ext cx="8207280" cy="3227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1" lang="en-US" sz="2200" spc="-1" strike="noStrike">
                <a:solidFill>
                  <a:srgbClr val="ff0000"/>
                </a:solidFill>
                <a:latin typeface="Gill Sans MT"/>
              </a:rPr>
              <a:t>Ajuda a construir a equipe</a:t>
            </a:r>
            <a:r>
              <a:rPr b="0" lang="en-US" sz="2200" spc="-1" strike="noStrike">
                <a:solidFill>
                  <a:srgbClr val="3d3d3d"/>
                </a:solidFill>
                <a:latin typeface="Gill Sans MT"/>
              </a:rPr>
              <a:t>:  Encontrar a identidade da equipe também fortifica a equipe, ao apelar para uma característica comum em todos os integrantes</a:t>
            </a:r>
            <a:endParaRPr b="0" lang="en-US" sz="22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1" lang="en-US" sz="2200" spc="-1" strike="noStrike">
                <a:solidFill>
                  <a:srgbClr val="ff0000"/>
                </a:solidFill>
                <a:latin typeface="Gill Sans MT"/>
              </a:rPr>
              <a:t>Ajuda no reconhecimento da equipe</a:t>
            </a:r>
            <a:r>
              <a:rPr b="0" lang="en-US" sz="2200" spc="-1" strike="noStrike">
                <a:solidFill>
                  <a:srgbClr val="3d3d3d"/>
                </a:solidFill>
                <a:latin typeface="Gill Sans MT"/>
              </a:rPr>
              <a:t>: Ter uma identidade bem definida facilita o reconhecimento de outras equipes e voluntários, para lembrarem de vocês em outras temporadas</a:t>
            </a:r>
            <a:endParaRPr b="0" lang="en-US" sz="22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1" lang="en-US" sz="2200" spc="-1" strike="noStrike">
                <a:solidFill>
                  <a:srgbClr val="ff0000"/>
                </a:solidFill>
                <a:latin typeface="Gill Sans MT"/>
              </a:rPr>
              <a:t>Ajuda a causar uma impressão nos juízes</a:t>
            </a:r>
            <a:r>
              <a:rPr b="0" lang="en-US" sz="2200" spc="-1" strike="noStrike">
                <a:solidFill>
                  <a:srgbClr val="3d3d3d"/>
                </a:solidFill>
                <a:latin typeface="Gill Sans MT"/>
              </a:rPr>
              <a:t>: FLL é um esporte arbitrado. Juízes vão reconhecer e apreciar seus esforços por encontrar uma identidade da equipe</a:t>
            </a:r>
            <a:endParaRPr b="0" lang="en-US" sz="22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1" lang="en-US" sz="2200" spc="-1" strike="noStrike">
                <a:solidFill>
                  <a:srgbClr val="ff0000"/>
                </a:solidFill>
                <a:latin typeface="Gill Sans MT"/>
              </a:rPr>
              <a:t>É divertido:</a:t>
            </a:r>
            <a:r>
              <a:rPr b="0" lang="en-US" sz="2200" spc="-1" strike="noStrike">
                <a:solidFill>
                  <a:srgbClr val="3d3d3d"/>
                </a:solidFill>
                <a:latin typeface="Gill Sans MT"/>
              </a:rPr>
              <a:t> Não precisa de explicação</a:t>
            </a:r>
            <a:endParaRPr b="0" lang="en-US" sz="22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4320000" y="6392160"/>
            <a:ext cx="3372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ediçãot: </a:t>
            </a:r>
            <a:fld id="{2526DEB6-6D6E-45ED-A89E-43946B5644E5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31/08/2018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02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A1FB3420-F295-458A-AAAE-ED871F11AA6B}" type="slidenum">
              <a:rPr b="0" lang="pt-BR" sz="1800" spc="-1" strike="noStrike">
                <a:solidFill>
                  <a:srgbClr val="2f5aac"/>
                </a:solidFill>
                <a:latin typeface="Gill Sans MT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104" name="Picture 5" descr=""/>
          <p:cNvPicPr/>
          <p:nvPr/>
        </p:nvPicPr>
        <p:blipFill>
          <a:blip r:embed="rId1"/>
          <a:stretch/>
        </p:blipFill>
        <p:spPr>
          <a:xfrm>
            <a:off x="2007360" y="4843080"/>
            <a:ext cx="5088600" cy="1439640"/>
          </a:xfrm>
          <a:prstGeom prst="rect">
            <a:avLst/>
          </a:prstGeom>
          <a:ln>
            <a:noFill/>
          </a:ln>
        </p:spPr>
      </p:pic>
      <p:sp>
        <p:nvSpPr>
          <p:cNvPr id="105" name="CustomShape 6"/>
          <p:cNvSpPr/>
          <p:nvPr/>
        </p:nvSpPr>
        <p:spPr>
          <a:xfrm>
            <a:off x="2007360" y="5374080"/>
            <a:ext cx="5134320" cy="51228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Conheça sua equipe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48200" y="1505520"/>
            <a:ext cx="822312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A identidade da equipe pode ser planejada. Outras são colocadas ao longo do tempo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A melhor forma de encontrar uma identidade que se encaixa na equipe é praticar mecânicas de </a:t>
            </a:r>
            <a:r>
              <a:rPr b="0" i="1" lang="en-US" sz="3600" spc="-1" strike="noStrike">
                <a:solidFill>
                  <a:srgbClr val="3d3d3d"/>
                </a:solidFill>
                <a:latin typeface="Gill Sans MT"/>
              </a:rPr>
              <a:t>Core Values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Você pode encontrar diversas ideias em</a:t>
            </a:r>
            <a:r>
              <a:rPr b="0" lang="en-US" sz="3600" spc="-1" strike="noStrike" u="sng">
                <a:solidFill>
                  <a:srgbClr val="828282"/>
                </a:solidFill>
                <a:uFillTx/>
                <a:latin typeface="Gill Sans MT"/>
                <a:hlinkClick r:id="rId1"/>
              </a:rPr>
              <a:t>FLLtutorials.com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4392000" y="639216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3A31788B-62E9-4713-BA08-ECB27063C090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31/08/2018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09" name="TextShape 4"/>
          <p:cNvSpPr txBox="1"/>
          <p:nvPr/>
        </p:nvSpPr>
        <p:spPr>
          <a:xfrm>
            <a:off x="581040" y="6387840"/>
            <a:ext cx="3666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10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0247E01-11D1-41C3-959F-69562B9DF022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81040" y="84348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Identidade para mais de uma temporada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392000" y="639216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1EF08E28-251D-4436-9467-863F6FEA57D0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31/08/2018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14" name="TextShape 4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86EFDF1-23DD-4BF4-A020-82B1E4441EFF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581040" y="1737360"/>
            <a:ext cx="3593160" cy="106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1" lang="pt-BR" sz="2400" spc="-1" strike="noStrike">
                <a:solidFill>
                  <a:srgbClr val="3d3d3d"/>
                </a:solidFill>
                <a:latin typeface="Gill Sans MT"/>
              </a:rPr>
              <a:t>Uma vez: </a:t>
            </a:r>
            <a:r>
              <a:rPr b="0" lang="pt-BR" sz="2400" spc="-1" strike="noStrike">
                <a:solidFill>
                  <a:srgbClr val="3d3d3d"/>
                </a:solidFill>
                <a:latin typeface="Gill Sans MT"/>
              </a:rPr>
              <a:t>Construa uma identidade para uma temporada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581040" y="2994120"/>
            <a:ext cx="3899160" cy="29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2400" spc="-1" strike="noStrike">
                <a:solidFill>
                  <a:srgbClr val="3d3d3d"/>
                </a:solidFill>
                <a:latin typeface="Gill Sans MT"/>
              </a:rPr>
              <a:t>Talvez suas equipe compita uma vez na FLL</a:t>
            </a:r>
            <a:endParaRPr b="0" lang="pt-BR" sz="2400" spc="-1" strike="noStrike">
              <a:latin typeface="Arial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2400" spc="-1" strike="noStrike">
                <a:solidFill>
                  <a:srgbClr val="3d3d3d"/>
                </a:solidFill>
                <a:latin typeface="Gill Sans MT"/>
              </a:rPr>
              <a:t>Você quer enfatizar o tema da temporada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117" name="CustomShape 7"/>
          <p:cNvSpPr/>
          <p:nvPr/>
        </p:nvSpPr>
        <p:spPr>
          <a:xfrm>
            <a:off x="4663440" y="1737360"/>
            <a:ext cx="3668760" cy="106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1" lang="pt-BR" sz="2400" spc="-1" strike="noStrike">
                <a:solidFill>
                  <a:srgbClr val="3d3d3d"/>
                </a:solidFill>
                <a:latin typeface="Gill Sans MT"/>
              </a:rPr>
              <a:t>Prolongado</a:t>
            </a:r>
            <a:r>
              <a:rPr b="0" lang="pt-BR" sz="2400" spc="-1" strike="noStrike">
                <a:solidFill>
                  <a:srgbClr val="3d3d3d"/>
                </a:solidFill>
                <a:latin typeface="Gill Sans MT"/>
              </a:rPr>
              <a:t>: Construa uma identidade para várias temporadas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8" name="CustomShape 8"/>
          <p:cNvSpPr/>
          <p:nvPr/>
        </p:nvSpPr>
        <p:spPr>
          <a:xfrm>
            <a:off x="4663440" y="2994120"/>
            <a:ext cx="3907440" cy="29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2400" spc="-1" strike="noStrike">
                <a:solidFill>
                  <a:srgbClr val="3d3d3d"/>
                </a:solidFill>
                <a:latin typeface="Gill Sans MT"/>
              </a:rPr>
              <a:t>Você busca participar de várias temporadas e continuar sendo reconhecível</a:t>
            </a:r>
            <a:endParaRPr b="0" lang="pt-BR" sz="2400" spc="-1" strike="noStrike">
              <a:latin typeface="Arial"/>
            </a:endParaRPr>
          </a:p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2400" spc="-1" strike="noStrike">
                <a:solidFill>
                  <a:srgbClr val="3d3d3d"/>
                </a:solidFill>
                <a:latin typeface="Gill Sans MT"/>
              </a:rPr>
              <a:t>Você quer enfatizar a identidade da equipe ou personalidade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Escolhendo o nome da equipe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48200" y="1505520"/>
            <a:ext cx="5962320" cy="4881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1" lang="en-US" sz="2000" spc="-1" strike="noStrike">
                <a:solidFill>
                  <a:srgbClr val="ff0000"/>
                </a:solidFill>
                <a:latin typeface="Gill Sans MT"/>
              </a:rPr>
              <a:t>Baseado na temporada:</a:t>
            </a:r>
            <a:r>
              <a:rPr b="0" lang="en-US" sz="2000" spc="-1" strike="noStrike">
                <a:solidFill>
                  <a:srgbClr val="ff0000"/>
                </a:solidFill>
                <a:latin typeface="Gill Sans MT"/>
              </a:rPr>
              <a:t> </a:t>
            </a: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Baseie o nome da equipe no tema da temporada. Para a </a:t>
            </a:r>
            <a:r>
              <a:rPr b="0" i="1" lang="en-US" sz="2000" spc="-1" strike="noStrike">
                <a:solidFill>
                  <a:srgbClr val="3d3d3d"/>
                </a:solidFill>
                <a:latin typeface="Gill Sans MT"/>
              </a:rPr>
              <a:t>Hydro Dynamics </a:t>
            </a: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várias equipes tinham </a:t>
            </a: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‘</a:t>
            </a:r>
            <a:r>
              <a:rPr b="0" i="1" lang="en-US" sz="2000" spc="-1" strike="noStrike">
                <a:solidFill>
                  <a:srgbClr val="3d3d3d"/>
                </a:solidFill>
                <a:latin typeface="Gill Sans MT"/>
              </a:rPr>
              <a:t>hydro’</a:t>
            </a: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, ‘</a:t>
            </a:r>
            <a:r>
              <a:rPr b="0" i="1" lang="en-US" sz="2000" spc="-1" strike="noStrike">
                <a:solidFill>
                  <a:srgbClr val="3d3d3d"/>
                </a:solidFill>
                <a:latin typeface="Gill Sans MT"/>
              </a:rPr>
              <a:t>aqua’</a:t>
            </a: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 ou ‘</a:t>
            </a:r>
            <a:r>
              <a:rPr b="0" i="1" lang="en-US" sz="2000" spc="-1" strike="noStrike">
                <a:solidFill>
                  <a:srgbClr val="3d3d3d"/>
                </a:solidFill>
                <a:latin typeface="Gill Sans MT"/>
              </a:rPr>
              <a:t>water’</a:t>
            </a: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 em seus nomes 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i="1" lang="en-US" sz="1600" spc="-1" strike="noStrike">
                <a:solidFill>
                  <a:srgbClr val="3d3d3d"/>
                </a:solidFill>
                <a:latin typeface="Gill Sans MT"/>
              </a:rPr>
              <a:t>Exemploss: </a:t>
            </a:r>
            <a:r>
              <a:rPr b="0" lang="en-US" sz="1600" spc="-1" strike="noStrike">
                <a:solidFill>
                  <a:srgbClr val="3d3d3d"/>
                </a:solidFill>
                <a:latin typeface="Gill Sans MT"/>
              </a:rPr>
              <a:t>Hydrabots, Water BuffaLEGOs,  Aqua Challengers, The Hydro Haulks. </a:t>
            </a:r>
            <a:r>
              <a:rPr b="0" lang="en-US" sz="1600" spc="-1" strike="noStrike">
                <a:solidFill>
                  <a:srgbClr val="00b050"/>
                </a:solidFill>
                <a:latin typeface="Gill Sans MT"/>
              </a:rPr>
              <a:t>Prós: Se encaixa no tema </a:t>
            </a:r>
            <a:r>
              <a:rPr b="0" lang="en-US" sz="1600" spc="-1" strike="noStrike">
                <a:solidFill>
                  <a:srgbClr val="ff0000"/>
                </a:solidFill>
                <a:latin typeface="Gill Sans MT"/>
              </a:rPr>
              <a:t>Cons: Uso único</a:t>
            </a:r>
            <a:endParaRPr b="0" lang="en-US" sz="16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1" lang="en-US" sz="2000" spc="-1" strike="noStrike">
                <a:solidFill>
                  <a:srgbClr val="ff0000"/>
                </a:solidFill>
                <a:latin typeface="Gill Sans MT"/>
              </a:rPr>
              <a:t>Baseado no local ou organização</a:t>
            </a:r>
            <a:r>
              <a:rPr b="1" lang="en-US" sz="2000" spc="-1" strike="noStrike">
                <a:solidFill>
                  <a:srgbClr val="3d3d3d"/>
                </a:solidFill>
                <a:latin typeface="Gill Sans MT"/>
              </a:rPr>
              <a:t>: </a:t>
            </a: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Baseeie o nome da equipe em sua cidade ou escola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Gill Sans MT"/>
              </a:rPr>
              <a:t>Exemplos: Princeton Unimators, Pennsylvania's Finest Robotics, Cadmes Creators, Frencken’s Future. </a:t>
            </a:r>
            <a:r>
              <a:rPr b="0" lang="en-US" sz="1600" spc="-1" strike="noStrike">
                <a:solidFill>
                  <a:srgbClr val="00b050"/>
                </a:solidFill>
                <a:latin typeface="Gill Sans MT"/>
              </a:rPr>
              <a:t>Pros: Fácil de identificar, reutilizável</a:t>
            </a:r>
            <a:r>
              <a:rPr b="0" lang="en-US" sz="1600" spc="-1" strike="noStrike">
                <a:solidFill>
                  <a:srgbClr val="3d3d3d"/>
                </a:solidFill>
                <a:latin typeface="Gill Sans MT"/>
              </a:rPr>
              <a:t> </a:t>
            </a:r>
            <a:r>
              <a:rPr b="0" lang="en-US" sz="1600" spc="-1" strike="noStrike">
                <a:solidFill>
                  <a:srgbClr val="ff0000"/>
                </a:solidFill>
                <a:latin typeface="Gill Sans MT"/>
              </a:rPr>
              <a:t>Cons: Mais difícil de lembrar</a:t>
            </a:r>
            <a:endParaRPr b="0" lang="en-US" sz="16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1" lang="en-US" sz="2000" spc="-1" strike="noStrike">
                <a:solidFill>
                  <a:srgbClr val="ff0000"/>
                </a:solidFill>
                <a:latin typeface="Gill Sans MT"/>
              </a:rPr>
              <a:t>Nome criativo: </a:t>
            </a: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Crie seu próprio nome! Pode ser qualquer coisa que a equipe goste, pode ser descritivo ou fantasioso. Seja criativo!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00b050"/>
                </a:solidFill>
                <a:latin typeface="Gill Sans MT"/>
              </a:rPr>
              <a:t>Pros: Reutilizável, fácil de identificar e lembrar, criativo</a:t>
            </a:r>
            <a:r>
              <a:rPr b="0" lang="en-US" sz="1600" spc="-1" strike="noStrike">
                <a:solidFill>
                  <a:srgbClr val="3d3d3d"/>
                </a:solidFill>
                <a:latin typeface="Gill Sans MT"/>
              </a:rPr>
              <a:t> </a:t>
            </a:r>
            <a:r>
              <a:rPr b="0" lang="en-US" sz="1600" spc="-1" strike="noStrike">
                <a:solidFill>
                  <a:srgbClr val="ff0000"/>
                </a:solidFill>
                <a:latin typeface="Gill Sans MT"/>
              </a:rPr>
              <a:t>Cons: Talvez suas escola ou patrocínio queira ser incluído</a:t>
            </a:r>
            <a:endParaRPr b="0" lang="en-US" sz="16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6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4320000" y="6392160"/>
            <a:ext cx="3372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813E4F5F-F4CD-4099-9F69-14A18D1D1285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31/08/2018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22" name="TextShape 4"/>
          <p:cNvSpPr txBox="1"/>
          <p:nvPr/>
        </p:nvSpPr>
        <p:spPr>
          <a:xfrm>
            <a:off x="581040" y="6387840"/>
            <a:ext cx="3666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23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0DC4D33-00C0-4E1C-9520-3489C81BA589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24" name="Picture 7" descr=""/>
          <p:cNvPicPr/>
          <p:nvPr/>
        </p:nvPicPr>
        <p:blipFill>
          <a:blip r:embed="rId1"/>
          <a:stretch/>
        </p:blipFill>
        <p:spPr>
          <a:xfrm>
            <a:off x="7624440" y="1505520"/>
            <a:ext cx="1317600" cy="1317600"/>
          </a:xfrm>
          <a:prstGeom prst="rect">
            <a:avLst/>
          </a:prstGeom>
          <a:ln>
            <a:noFill/>
          </a:ln>
        </p:spPr>
      </p:pic>
      <p:pic>
        <p:nvPicPr>
          <p:cNvPr id="125" name="Picture 8" descr=""/>
          <p:cNvPicPr/>
          <p:nvPr/>
        </p:nvPicPr>
        <p:blipFill>
          <a:blip r:embed="rId2"/>
          <a:stretch/>
        </p:blipFill>
        <p:spPr>
          <a:xfrm>
            <a:off x="6810840" y="2119680"/>
            <a:ext cx="1374840" cy="1374840"/>
          </a:xfrm>
          <a:prstGeom prst="rect">
            <a:avLst/>
          </a:prstGeom>
          <a:ln>
            <a:noFill/>
          </a:ln>
        </p:spPr>
      </p:pic>
      <p:pic>
        <p:nvPicPr>
          <p:cNvPr id="126" name="Picture 10" descr=""/>
          <p:cNvPicPr/>
          <p:nvPr/>
        </p:nvPicPr>
        <p:blipFill>
          <a:blip r:embed="rId3"/>
          <a:stretch/>
        </p:blipFill>
        <p:spPr>
          <a:xfrm>
            <a:off x="6858360" y="3813120"/>
            <a:ext cx="2210040" cy="505080"/>
          </a:xfrm>
          <a:prstGeom prst="rect">
            <a:avLst/>
          </a:prstGeom>
          <a:ln>
            <a:noFill/>
          </a:ln>
        </p:spPr>
      </p:pic>
      <p:pic>
        <p:nvPicPr>
          <p:cNvPr id="127" name="Afbeelding 7" descr=""/>
          <p:cNvPicPr/>
          <p:nvPr/>
        </p:nvPicPr>
        <p:blipFill>
          <a:blip r:embed="rId4"/>
          <a:stretch/>
        </p:blipFill>
        <p:spPr>
          <a:xfrm>
            <a:off x="7023600" y="4802040"/>
            <a:ext cx="1338120" cy="117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Criando o nosso nome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48200" y="1505520"/>
            <a:ext cx="657540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Queríamos um nome que fosse “sonoro” internacionalmente, então escolhemos um nome em inglês, mesmo sendo da Holanda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Somos todas garotas, então ”</a:t>
            </a:r>
            <a:r>
              <a:rPr b="0" lang="en-US" sz="2000" spc="-1" strike="noStrike">
                <a:solidFill>
                  <a:srgbClr val="ff0000"/>
                </a:solidFill>
                <a:latin typeface="Gill Sans MT"/>
              </a:rPr>
              <a:t>Girls</a:t>
            </a: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” precisava estar no nome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Brincamos do “</a:t>
            </a:r>
            <a:r>
              <a:rPr b="0" lang="en-US" sz="2000" spc="-1" strike="noStrike">
                <a:solidFill>
                  <a:srgbClr val="ff0000"/>
                </a:solidFill>
                <a:latin typeface="Gill Sans MT"/>
              </a:rPr>
              <a:t>pretty”</a:t>
            </a: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 sendo a característica para garotas. Somos tão </a:t>
            </a:r>
            <a:r>
              <a:rPr b="0" lang="en-US" sz="2000" spc="-1" strike="noStrike">
                <a:solidFill>
                  <a:srgbClr val="ff0000"/>
                </a:solidFill>
                <a:latin typeface="Gill Sans MT"/>
              </a:rPr>
              <a:t>smart</a:t>
            </a: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 quanto garotos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Então criamos Pretty Smart Girls. Nosso técnico explicou que em inglês Pretty Smart pode significar diferentes coisas, é um trocadilho.</a:t>
            </a: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 Pretty é bonito, e também bastante. E Smart é esperto, e também algo com estilo. A combinação de “pretty smart” pode significar várias coisas!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ff0000"/>
                </a:solidFill>
                <a:latin typeface="Gill Sans MT"/>
              </a:rPr>
              <a:t>POWER</a:t>
            </a: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 é um acrônimo para o que fazemos, em alemão e inglês: </a:t>
            </a:r>
            <a:r>
              <a:rPr b="0" lang="en-US" sz="2000" spc="-1" strike="noStrike">
                <a:solidFill>
                  <a:srgbClr val="ff0000"/>
                </a:solidFill>
                <a:latin typeface="Gill Sans MT"/>
              </a:rPr>
              <a:t>P</a:t>
            </a: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rogramming, </a:t>
            </a:r>
            <a:r>
              <a:rPr b="0" lang="en-US" sz="2000" spc="-1" strike="noStrike">
                <a:solidFill>
                  <a:srgbClr val="ff0000"/>
                </a:solidFill>
                <a:latin typeface="Gill Sans MT"/>
              </a:rPr>
              <a:t>O</a:t>
            </a: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nderzoek (research), </a:t>
            </a:r>
            <a:r>
              <a:rPr b="0" lang="en-US" sz="2000" spc="-1" strike="noStrike">
                <a:solidFill>
                  <a:srgbClr val="ff0000"/>
                </a:solidFill>
                <a:latin typeface="Gill Sans MT"/>
              </a:rPr>
              <a:t>W</a:t>
            </a: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etenschap (science), </a:t>
            </a:r>
            <a:r>
              <a:rPr b="0" lang="en-US" sz="2000" spc="-1" strike="noStrike">
                <a:solidFill>
                  <a:srgbClr val="ff0000"/>
                </a:solidFill>
                <a:latin typeface="Gill Sans MT"/>
              </a:rPr>
              <a:t>E</a:t>
            </a: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xperimenting, </a:t>
            </a:r>
            <a:r>
              <a:rPr b="0" lang="en-US" sz="2000" spc="-1" strike="noStrike">
                <a:solidFill>
                  <a:srgbClr val="ff0000"/>
                </a:solidFill>
                <a:latin typeface="Gill Sans MT"/>
              </a:rPr>
              <a:t>R</a:t>
            </a: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obotics.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Tudo combinado faz de nós a </a:t>
            </a:r>
            <a:r>
              <a:rPr b="1" i="1" lang="en-US" sz="2000" spc="-1" strike="noStrike">
                <a:solidFill>
                  <a:srgbClr val="ff0000"/>
                </a:solidFill>
                <a:latin typeface="Gill Sans MT"/>
              </a:rPr>
              <a:t>Pretty Smart POWER Girls</a:t>
            </a: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.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4392000" y="639216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678A7285-267E-44EF-BBD2-7DA124C52C45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31/08/2018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31" name="TextShape 4"/>
          <p:cNvSpPr txBox="1"/>
          <p:nvPr/>
        </p:nvSpPr>
        <p:spPr>
          <a:xfrm>
            <a:off x="581040" y="6387840"/>
            <a:ext cx="3666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32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68BC0D5-5205-4A86-AA05-547015625061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33" name="Afbeelding 7" descr=""/>
          <p:cNvPicPr/>
          <p:nvPr/>
        </p:nvPicPr>
        <p:blipFill>
          <a:blip r:embed="rId1"/>
          <a:stretch/>
        </p:blipFill>
        <p:spPr>
          <a:xfrm>
            <a:off x="7023960" y="2712960"/>
            <a:ext cx="1884960" cy="1657800"/>
          </a:xfrm>
          <a:prstGeom prst="rect">
            <a:avLst/>
          </a:prstGeom>
          <a:ln>
            <a:noFill/>
          </a:ln>
        </p:spPr>
      </p:pic>
      <p:sp>
        <p:nvSpPr>
          <p:cNvPr id="134" name="CustomShape 6"/>
          <p:cNvSpPr/>
          <p:nvPr/>
        </p:nvSpPr>
        <p:spPr>
          <a:xfrm>
            <a:off x="1020240" y="5751720"/>
            <a:ext cx="7111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Qualquer nome que escolham, saibam qual é o significado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Criando o logo da equipe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48200" y="1505520"/>
            <a:ext cx="531936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Toda equipe precisa de nome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Uma logo é opcional, mas divertido!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Temos uma logo colorida, que representa a nossa diversão, diversidade e paixão pela ciência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As palavras na logo tem um</a:t>
            </a:r>
            <a:r>
              <a:rPr b="0" i="1" lang="en-US" sz="3600" spc="-1" strike="noStrike">
                <a:solidFill>
                  <a:srgbClr val="3d3d3d"/>
                </a:solidFill>
                <a:latin typeface="Gill Sans MT"/>
              </a:rPr>
              <a:t> typeface</a:t>
            </a: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 que explica o significado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Temos logos diferentes para os meios digitais e camisas. Mas continuam sendo fáceis de identificar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4392000" y="639216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5CBD5F34-E8AD-4050-8104-0CE572DEC684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31/08/2018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38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2F3038B2-56A0-4B3D-B239-FF662A259A78}" type="slidenum">
              <a:rPr b="0" lang="pt-BR" sz="1800" spc="-1" strike="noStrike">
                <a:solidFill>
                  <a:srgbClr val="2f5aac"/>
                </a:solidFill>
                <a:latin typeface="Gill Sans MT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140" name="Afbeelding 7" descr=""/>
          <p:cNvPicPr/>
          <p:nvPr/>
        </p:nvPicPr>
        <p:blipFill>
          <a:blip r:embed="rId1"/>
          <a:stretch/>
        </p:blipFill>
        <p:spPr>
          <a:xfrm>
            <a:off x="6377760" y="1733400"/>
            <a:ext cx="1807560" cy="1589760"/>
          </a:xfrm>
          <a:prstGeom prst="rect">
            <a:avLst/>
          </a:prstGeom>
          <a:ln>
            <a:noFill/>
          </a:ln>
        </p:spPr>
      </p:pic>
      <p:pic>
        <p:nvPicPr>
          <p:cNvPr id="141" name="Afbeelding 9" descr=""/>
          <p:cNvPicPr/>
          <p:nvPr/>
        </p:nvPicPr>
        <p:blipFill>
          <a:blip r:embed="rId2"/>
          <a:stretch/>
        </p:blipFill>
        <p:spPr>
          <a:xfrm>
            <a:off x="6147720" y="3857040"/>
            <a:ext cx="2199240" cy="219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81040" y="7920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Camisas e chapéus ajudam na identidade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48200" y="1505520"/>
            <a:ext cx="549828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Nossas camisas variam a cada temporada. Começamos simples, mas conforme ganhamos experiência, colocamos mais tempo na nossa aparência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Sempre usamos algum chapéu, é tão mais divertido!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Esse ano adicionamos sweaters e jaquetas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4392000" y="6392160"/>
            <a:ext cx="3300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Última edição: </a:t>
            </a:r>
            <a:fld id="{6C4468CB-3D0B-4E8E-85FF-FE572AED60AA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31/08/2018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45" name="TextShape 4"/>
          <p:cNvSpPr txBox="1"/>
          <p:nvPr/>
        </p:nvSpPr>
        <p:spPr>
          <a:xfrm>
            <a:off x="581040" y="6387840"/>
            <a:ext cx="3594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Copyright 2018, FLL TUTORIALS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46" name="TextShape 5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30003748-415B-4005-A92D-106C3D1627B7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47" name="Afbeelding 9" descr=""/>
          <p:cNvPicPr/>
          <p:nvPr/>
        </p:nvPicPr>
        <p:blipFill>
          <a:blip r:embed="rId1"/>
          <a:stretch/>
        </p:blipFill>
        <p:spPr>
          <a:xfrm>
            <a:off x="673200" y="3731760"/>
            <a:ext cx="2310480" cy="1732680"/>
          </a:xfrm>
          <a:prstGeom prst="rect">
            <a:avLst/>
          </a:prstGeom>
          <a:ln>
            <a:noFill/>
          </a:ln>
        </p:spPr>
      </p:pic>
      <p:sp>
        <p:nvSpPr>
          <p:cNvPr id="148" name="CustomShape 6"/>
          <p:cNvSpPr/>
          <p:nvPr/>
        </p:nvSpPr>
        <p:spPr>
          <a:xfrm>
            <a:off x="1065600" y="5497200"/>
            <a:ext cx="1609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Gill Sans MT"/>
              </a:rPr>
              <a:t>Chapéus de Natal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9" name="CustomShape 7"/>
          <p:cNvSpPr/>
          <p:nvPr/>
        </p:nvSpPr>
        <p:spPr>
          <a:xfrm>
            <a:off x="3672000" y="5601240"/>
            <a:ext cx="1618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Gill Sans MT"/>
              </a:rPr>
              <a:t>Chapéus alemães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50" name="Afbeelding 15" descr=""/>
          <p:cNvPicPr/>
          <p:nvPr/>
        </p:nvPicPr>
        <p:blipFill>
          <a:blip r:embed="rId2"/>
          <a:stretch/>
        </p:blipFill>
        <p:spPr>
          <a:xfrm rot="10800000">
            <a:off x="6208920" y="1701000"/>
            <a:ext cx="2361960" cy="1771560"/>
          </a:xfrm>
          <a:prstGeom prst="rect">
            <a:avLst/>
          </a:prstGeom>
          <a:ln>
            <a:noFill/>
          </a:ln>
        </p:spPr>
      </p:pic>
      <p:sp>
        <p:nvSpPr>
          <p:cNvPr id="151" name="CustomShape 8"/>
          <p:cNvSpPr/>
          <p:nvPr/>
        </p:nvSpPr>
        <p:spPr>
          <a:xfrm>
            <a:off x="6340320" y="3553920"/>
            <a:ext cx="2346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Gill Sans MT"/>
              </a:rPr>
              <a:t>Our robot and shirts match!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52" name="Afbeelding 18" descr=""/>
          <p:cNvPicPr/>
          <p:nvPr/>
        </p:nvPicPr>
        <p:blipFill>
          <a:blip r:embed="rId3"/>
          <a:stretch/>
        </p:blipFill>
        <p:spPr>
          <a:xfrm rot="16200000">
            <a:off x="6315120" y="4313160"/>
            <a:ext cx="2050920" cy="1570680"/>
          </a:xfrm>
          <a:prstGeom prst="rect">
            <a:avLst/>
          </a:prstGeom>
          <a:ln>
            <a:noFill/>
          </a:ln>
        </p:spPr>
      </p:pic>
      <p:pic>
        <p:nvPicPr>
          <p:cNvPr id="153" name="Afbeelding 20" descr=""/>
          <p:cNvPicPr/>
          <p:nvPr/>
        </p:nvPicPr>
        <p:blipFill>
          <a:blip r:embed="rId4"/>
          <a:stretch/>
        </p:blipFill>
        <p:spPr>
          <a:xfrm>
            <a:off x="3247920" y="3726000"/>
            <a:ext cx="2472120" cy="185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5082</TotalTime>
  <Application>LibreOffice/6.0.2.1$Windows_X86_64 LibreOffice_project/f7f06a8f319e4b62f9bc5095aa112a65d2f3ac89</Application>
  <Words>1154</Words>
  <Paragraphs>116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2018-06-09T21:02:33Z</dcterms:created>
  <dc:creator>Sanjay Seshan</dc:creator>
  <dc:description/>
  <dc:language>pt-BR</dc:language>
  <cp:lastModifiedBy/>
  <dcterms:modified xsi:type="dcterms:W3CDTF">2018-08-31T17:39:42Z</dcterms:modified>
  <cp:revision>38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16.0015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