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7.jpeg" ContentType="image/jpeg"/>
  <Override PartName="/ppt/media/image1.png" ContentType="image/png"/>
  <Override PartName="/ppt/media/image2.tif" ContentType="image/tiff"/>
  <Override PartName="/ppt/media/image6.jpeg" ContentType="image/jpeg"/>
  <Override PartName="/ppt/media/image3.jpeg" ContentType="image/jpeg"/>
  <Override PartName="/ppt/media/image8.jpeg" ContentType="image/jpeg"/>
  <Override PartName="/ppt/media/image4.tif" ContentType="image/tiff"/>
  <Override PartName="/ppt/media/image5.jpeg" ContentType="image/jpeg"/>
  <Override PartName="/ppt/media/image9.jpeg" ContentType="image/jpeg"/>
  <Override PartName="/ppt/media/image10.tif" ContentType="image/tif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6C141219-0FC9-48E3-8486-DD8A99E4B84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5D9DA48-06A4-4AFE-9C55-67384CD8DF9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8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403FB91B-7178-4BAB-99A9-60AC71DDC7C1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023EC51-FF0A-4F0A-A252-37417C136D31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james_mcgill@yahoo.com" TargetMode="External"/><Relationship Id="rId2" Type="http://schemas.openxmlformats.org/officeDocument/2006/relationships/hyperlink" Target="http://www.flltutorials.com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tif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youtu.be/O5BjZQMhvHw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youtu.be/x27_qslF8Ko" TargetMode="Externa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Tomada de decisões em equipe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James McGill, Coach, The Brainiac Maniacs (Team 25108)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Essa lição foi escrita por James McGill (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james_mcgill@yahoo.com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)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Mais lições da FIRST LEGO League disponíveis em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www.flltutorials.com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07F7C17D-D2A5-45F3-8A83-222F09E9AA33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31C66DB-4E87-4B8B-ABAA-3E650FEC477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72400" y="504720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 u="sng">
                <a:solidFill>
                  <a:srgbClr val="828282"/>
                </a:solidFill>
                <a:uFillTx/>
                <a:latin typeface="Gill Sans MT"/>
                <a:hlinkClick r:id="rId3"/>
              </a:rPr>
              <a:t>Creative Commons Attribution-NonCommercial-ShareAlike 4.0 International License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4"/>
          <a:stretch/>
        </p:blipFill>
        <p:spPr>
          <a:xfrm>
            <a:off x="3486600" y="4035960"/>
            <a:ext cx="2552400" cy="8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Conheça o BRAINIACS MANIACS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48200" y="1505520"/>
            <a:ext cx="25678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Equipe de Garotas Escoteiras do Texas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Venceu o campeonato estadual em sua temporada de estreia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Participou do World Festival Houston em 2018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D21FB118-7390-4564-A520-A3D159B3EE8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E82F637-4687-4A02-9A97-4FA2F983C6A5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98" name="Picture 6" descr=""/>
          <p:cNvPicPr/>
          <p:nvPr/>
        </p:nvPicPr>
        <p:blipFill>
          <a:blip r:embed="rId1"/>
          <a:stretch/>
        </p:blipFill>
        <p:spPr>
          <a:xfrm>
            <a:off x="3398400" y="1505520"/>
            <a:ext cx="5288040" cy="445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Crie algumas regras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48200" y="1505520"/>
            <a:ext cx="3851280" cy="4753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Crie algumas regras e revejam e atualizem elas no começo de cada treino para ver as expectativas do comportamento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Para criar as primeiras regras, revisamos os Lego Core Values, e sempre começamos com “Se divertir” e “As crianças fazem o trabalho”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Faça com as crianças escrevam as ideiaser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Sugira algumas regras comuns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Para conflitos, façam referência a uma regra já existente ou adicionem uma nova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DE5478FC-4C66-435B-A227-3F1E333D06E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3A35D15-4FC1-40D7-9260-E1383B9D079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 rot="5400000">
            <a:off x="4227840" y="1881720"/>
            <a:ext cx="4679280" cy="407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Tomada de decisões em grupo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48200" y="1505520"/>
            <a:ext cx="486000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Para “grandes” decisões (nome da equipe, projeto, etc.), crie um grande processo de tomada de decisões, como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Brainstorm durante 3-5 minutos para conseguir o máximo de ideias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Junte ideias parecidas (como nomes de equipes baseada em animais, planetas, etc.) e faça uma votação em grupo para selecionar o top 3 e depois o top 1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Útlima edição: </a:t>
            </a:r>
            <a:fld id="{7A677CAA-2ACD-44BA-84C0-50D8199DFB6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38FCFF1-FC30-4819-8223-C7FEB182135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0" name="Picture 7" descr=""/>
          <p:cNvPicPr/>
          <p:nvPr/>
        </p:nvPicPr>
        <p:blipFill>
          <a:blip r:embed="rId1"/>
          <a:stretch/>
        </p:blipFill>
        <p:spPr>
          <a:xfrm>
            <a:off x="5559480" y="2594520"/>
            <a:ext cx="3262320" cy="21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Exemplo de tomadas de decisões em grupo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48200" y="1505520"/>
            <a:ext cx="463896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Nossa equipe entrou na FIRST FIRST Parodyt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Começamos com 5 ideias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Primeira votação diminuiu para 4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Demorou mais 2 rounds para selecionar o vencedor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Vídeo final: The Brainiac Maniacs fazendo “I’m Still Building” (</a:t>
            </a:r>
            <a:r>
              <a:rPr b="0" lang="en-US" sz="36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https://youtu.be/O5BjZQMhvHw</a:t>
            </a: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)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BD2515AC-67AF-4991-A993-28AE4666297A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F6895FC-D14D-4205-B73F-6539A8026F3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6" name="Picture 8" descr=""/>
          <p:cNvPicPr/>
          <p:nvPr/>
        </p:nvPicPr>
        <p:blipFill>
          <a:blip r:embed="rId2"/>
          <a:stretch/>
        </p:blipFill>
        <p:spPr>
          <a:xfrm rot="5400000">
            <a:off x="4865760" y="2152800"/>
            <a:ext cx="4172760" cy="32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Façam atividades para desenvolver as tomadas de decisões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48200" y="1505520"/>
            <a:ext cx="44542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Inclua uma prática de </a:t>
            </a:r>
            <a:r>
              <a:rPr b="0" i="1" lang="en-US" sz="3600" spc="-1" strike="noStrike">
                <a:solidFill>
                  <a:srgbClr val="3d3d3d"/>
                </a:solidFill>
                <a:latin typeface="Gill Sans MT"/>
              </a:rPr>
              <a:t>Core </a:t>
            </a: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em cada treino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FLLTutorials.com é uma ótima fonte, mas também pesquise por outras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Após cada prática, pergunte: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O que deu certo?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O que poderia ter sido melhor?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Como vocês se comunicaram?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Como vocês podem se comunicar melhor?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Quão bem vocês se planejaram?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Como vocês podem se planejar melhor?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9F220F28-76C2-4B9B-BE8A-C03A2FB17976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2A132CE-BF5A-464B-88F5-7BE49CB59310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5316120" y="2090880"/>
            <a:ext cx="350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Building Duplicate LEGO models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Picture 7" descr=""/>
          <p:cNvPicPr/>
          <p:nvPr/>
        </p:nvPicPr>
        <p:blipFill>
          <a:blip r:embed="rId1"/>
          <a:stretch/>
        </p:blipFill>
        <p:spPr>
          <a:xfrm>
            <a:off x="5124960" y="2460240"/>
            <a:ext cx="3551400" cy="26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Todos podem ter uma função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48200" y="1505520"/>
            <a:ext cx="4814280" cy="5067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Funções podem ajudar equipes com práticas de </a:t>
            </a:r>
            <a:r>
              <a:rPr b="0" i="1" lang="en-US" sz="1800" spc="-1" strike="noStrike">
                <a:solidFill>
                  <a:srgbClr val="3d3d3d"/>
                </a:solidFill>
                <a:latin typeface="Gill Sans MT"/>
              </a:rPr>
              <a:t>Core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É bom rotacionar as funções para que cada membro participe de cada etapa, e depois decidir se cada um terá funções fixas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Funções incluem: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Gerente de Brainstorm:  Se resposabiliza pela rápida e organizada resolução de ideias. 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Gerente de Tarefas:  Em cargo de entender as tarefas do desafio, focar a equipe no desafio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Gerente do Tempor: Em cargo de quanto tempo a equipe gastou em cada tarefa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Gerente de Materiais: Em cargo de como os materiais serão utilizados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Membro Flex: Membro da equipe sem uma função fixa, que ajuda todas as outras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F1661F48-699C-454F-B9CF-8347E3FC595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41693DA-CED0-43FC-9FAD-2D8B4B8EC51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9" name="Picture 6" descr=""/>
          <p:cNvPicPr/>
          <p:nvPr/>
        </p:nvPicPr>
        <p:blipFill>
          <a:blip r:embed="rId1"/>
          <a:stretch/>
        </p:blipFill>
        <p:spPr>
          <a:xfrm rot="5400000">
            <a:off x="5676480" y="2232000"/>
            <a:ext cx="2947680" cy="2994840"/>
          </a:xfrm>
          <a:prstGeom prst="rect">
            <a:avLst/>
          </a:prstGeom>
          <a:ln>
            <a:noFill/>
          </a:ln>
        </p:spPr>
      </p:pic>
      <p:sp>
        <p:nvSpPr>
          <p:cNvPr id="130" name="CustomShape 6"/>
          <p:cNvSpPr/>
          <p:nvPr/>
        </p:nvSpPr>
        <p:spPr>
          <a:xfrm>
            <a:off x="5951520" y="1886760"/>
            <a:ext cx="239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Marble Roller Coaster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Encorajando comunicação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48200" y="1505520"/>
            <a:ext cx="463896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Siga as regras da equipe e estas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Façam turnos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Assim que você compartilhar uma ideia, ela pertence a equipe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Construir nas ideias uns dos outros é ótimo!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Não diga “não”, diga “Sim, e…”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Veja </a:t>
            </a:r>
            <a:r>
              <a:rPr b="0" lang="en-US" sz="24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https://youtu.be/x27_qslF8Ko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Faça com que membros da equipe e “mini-equipes” apresentem para o grupo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56DD6E03-C591-4E25-92EB-2790BB079FDA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E425F22-791A-4D37-B06C-EFE55D28939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6" name="Picture 8" descr=""/>
          <p:cNvPicPr/>
          <p:nvPr/>
        </p:nvPicPr>
        <p:blipFill>
          <a:blip r:embed="rId2"/>
          <a:stretch/>
        </p:blipFill>
        <p:spPr>
          <a:xfrm>
            <a:off x="5734440" y="1802520"/>
            <a:ext cx="2836080" cy="3238200"/>
          </a:xfrm>
          <a:prstGeom prst="rect">
            <a:avLst/>
          </a:prstGeom>
          <a:ln>
            <a:noFill/>
          </a:ln>
        </p:spPr>
      </p:pic>
      <p:sp>
        <p:nvSpPr>
          <p:cNvPr id="137" name="CustomShape 6"/>
          <p:cNvSpPr/>
          <p:nvPr/>
        </p:nvSpPr>
        <p:spPr>
          <a:xfrm>
            <a:off x="5734440" y="5070600"/>
            <a:ext cx="2836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Gill Sans MT"/>
              </a:rPr>
              <a:t>Sub-teams of 2 presented and discussed before a final design was selected  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Controlando conflitos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48200" y="1505520"/>
            <a:ext cx="480672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Conflitos acontecem, é como a equipe enfrenta isso que conta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838440" indent="-514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Pergunte aos membros envolvidos trabalharem nisso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838440" indent="-514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 eles não conseguirem, medie a discussão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838440" indent="-514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 ainda não tiver sido resolvido, faça 2 ou 3 pedra-papel-tesoura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838440" indent="-514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 ainda tiver confrontos, converse individualmente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29C5559F-5613-4E3B-8E03-A258004323C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CAB734D-9E74-4F2B-81D7-2A50AE73DEDE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3" name="Content Placeholder 7" descr=""/>
          <p:cNvPicPr/>
          <p:nvPr/>
        </p:nvPicPr>
        <p:blipFill>
          <a:blip r:embed="rId1"/>
          <a:stretch/>
        </p:blipFill>
        <p:spPr>
          <a:xfrm rot="5400000">
            <a:off x="5271840" y="2406600"/>
            <a:ext cx="3434760" cy="3074400"/>
          </a:xfrm>
          <a:prstGeom prst="rect">
            <a:avLst/>
          </a:prstGeom>
          <a:ln>
            <a:noFill/>
          </a:ln>
        </p:spPr>
      </p:pic>
      <p:sp>
        <p:nvSpPr>
          <p:cNvPr id="144" name="CustomShape 6"/>
          <p:cNvSpPr/>
          <p:nvPr/>
        </p:nvSpPr>
        <p:spPr>
          <a:xfrm>
            <a:off x="6226920" y="1760400"/>
            <a:ext cx="166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Tower Building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Application>LibreOffice/6.0.2.1$Windows_X86_64 LibreOffice_project/f7f06a8f319e4b62f9bc5095aa112a65d2f3ac89</Application>
  <Words>825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2018-06-09T21:02:33Z</dcterms:created>
  <dc:creator>Sanjay Seshan</dc:creator>
  <dc:description/>
  <dc:language>pt-BR</dc:language>
  <cp:lastModifiedBy/>
  <dcterms:modified xsi:type="dcterms:W3CDTF">2018-09-03T16:29:41Z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