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9144000"/>
  <p:notesSz cx="6858000" cy="9144000"/>
  <p:embeddedFontLst>
    <p:embeddedFont>
      <p:font typeface="Cedarville Cursive"/>
      <p:regular r:id="rId35"/>
    </p:embeddedFont>
    <p:embeddedFont>
      <p:font typeface="Abril Fatface"/>
      <p:regular r:id="rId36"/>
    </p:embeddedFont>
    <p:embeddedFont>
      <p:font typeface="Helvetica Neue"/>
      <p:regular r:id="rId37"/>
      <p:bold r:id="rId38"/>
      <p:italic r:id="rId39"/>
      <p:boldItalic r:id="rId40"/>
    </p:embeddedFont>
    <p:embeddedFont>
      <p:font typeface="Century Gothic"/>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6.xml"/><Relationship Id="rId42" Type="http://schemas.openxmlformats.org/officeDocument/2006/relationships/font" Target="fonts/CenturyGothic-bold.fntdata"/><Relationship Id="rId41" Type="http://schemas.openxmlformats.org/officeDocument/2006/relationships/font" Target="fonts/CenturyGothic-regular.fntdata"/><Relationship Id="rId22" Type="http://schemas.openxmlformats.org/officeDocument/2006/relationships/slide" Target="slides/slide18.xml"/><Relationship Id="rId44" Type="http://schemas.openxmlformats.org/officeDocument/2006/relationships/font" Target="fonts/CenturyGothic-boldItalic.fntdata"/><Relationship Id="rId21" Type="http://schemas.openxmlformats.org/officeDocument/2006/relationships/slide" Target="slides/slide17.xml"/><Relationship Id="rId43" Type="http://schemas.openxmlformats.org/officeDocument/2006/relationships/font" Target="fonts/CenturyGothic-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CedarvilleCursive-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HelveticaNeue-regular.fntdata"/><Relationship Id="rId14" Type="http://schemas.openxmlformats.org/officeDocument/2006/relationships/slide" Target="slides/slide10.xml"/><Relationship Id="rId36" Type="http://schemas.openxmlformats.org/officeDocument/2006/relationships/font" Target="fonts/AbrilFatface-regular.fntdata"/><Relationship Id="rId17" Type="http://schemas.openxmlformats.org/officeDocument/2006/relationships/slide" Target="slides/slide13.xml"/><Relationship Id="rId39" Type="http://schemas.openxmlformats.org/officeDocument/2006/relationships/font" Target="fonts/HelveticaNeue-italic.fntdata"/><Relationship Id="rId16" Type="http://schemas.openxmlformats.org/officeDocument/2006/relationships/slide" Target="slides/slide12.xml"/><Relationship Id="rId38" Type="http://schemas.openxmlformats.org/officeDocument/2006/relationships/font" Target="fonts/HelveticaNeue-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74eef638f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74eef638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874eef638f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74eef638f_0_1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74eef638f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874eef638f_0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74eef638f_0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74eef638f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874eef638f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74eef638f_0_2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74eef638f_0_2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74eef638f_0_2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74eef638f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74eef638f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874eef638f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74eef638f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74eef638f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874eef638f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76b771059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76b77105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876b77105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74eef638f_0_2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74eef638f_0_2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874eef638f_0_2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74eef638f_0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74eef638f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874eef638f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74eef638f_0_2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74eef638f_0_2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874eef638f_0_2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74eef638f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74eef638f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874eef638f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74eef638f_0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74eef638f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874eef638f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74eef638f_0_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74eef638f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874eef638f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74eef638f_0_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74eef638f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874eef638f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874eef638f_0_1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74eef638f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874eef638f_0_1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874eef638f_0_1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74eef638f_0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874eef638f_0_1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874eef638f_0_1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74eef638f_0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874eef638f_0_1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874eef638f_0_1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74eef638f_0_1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874eef638f_0_1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874eef638f_0_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74eef638f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874eef638f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74eef638f_0_2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74eef638f_0_2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874eef638f_0_2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74eef638f_0_2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74eef638f_0_2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874eef638f_0_2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4e40a42f1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4e40a42f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84e40a42f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74eef638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74eef638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874eef638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74eef638f_0_1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74eef638f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874eef638f_0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84ae629cb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84ae629c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784ae629c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74eef638f_0_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74eef638f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874eef638f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784462a2e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784462a2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8784462a2e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descr="Tag=AccentColor&#10;Flavor=Light&#10;Target=Fill" id="16" name="Google Shape;16;p2"/>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7" name="Google Shape;17;p2"/>
          <p:cNvSpPr txBox="1"/>
          <p:nvPr>
            <p:ph type="ctrTitle"/>
          </p:nvPr>
        </p:nvSpPr>
        <p:spPr>
          <a:xfrm>
            <a:off x="1508760" y="1591056"/>
            <a:ext cx="5705856" cy="326440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24000" y="4928616"/>
            <a:ext cx="5705856" cy="996696"/>
          </a:xfrm>
          <a:prstGeom prst="rect">
            <a:avLst/>
          </a:prstGeom>
          <a:noFill/>
          <a:ln>
            <a:noFill/>
          </a:ln>
        </p:spPr>
        <p:txBody>
          <a:bodyPr anchorCtr="0" anchor="t" bIns="45700" lIns="91425" spcFirstLastPara="1" rIns="91425" wrap="square" tIns="45700">
            <a:no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7" name="Shape 77"/>
        <p:cNvGrpSpPr/>
        <p:nvPr/>
      </p:nvGrpSpPr>
      <p:grpSpPr>
        <a:xfrm>
          <a:off x="0" y="0"/>
          <a:ext cx="0" cy="0"/>
          <a:chOff x="0" y="0"/>
          <a:chExt cx="0" cy="0"/>
        </a:xfrm>
      </p:grpSpPr>
      <p:sp>
        <p:nvSpPr>
          <p:cNvPr descr="Tag=AccentColor&#10;Flavor=Light&#10;Target=Fill" id="78" name="Google Shape;78;p11"/>
          <p:cNvSpPr/>
          <p:nvPr/>
        </p:nvSpPr>
        <p:spPr>
          <a:xfrm>
            <a:off x="684965" y="1332237"/>
            <a:ext cx="5263732" cy="3841102"/>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9" name="Google Shape;79;p11"/>
          <p:cNvSpPr txBox="1"/>
          <p:nvPr>
            <p:ph type="title"/>
          </p:nvPr>
        </p:nvSpPr>
        <p:spPr>
          <a:xfrm>
            <a:off x="1399032" y="2523744"/>
            <a:ext cx="3831336" cy="145389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p:nvPr>
            <p:ph idx="2" type="pic"/>
          </p:nvPr>
        </p:nvSpPr>
        <p:spPr>
          <a:xfrm>
            <a:off x="6711696" y="640079"/>
            <a:ext cx="4837176" cy="556869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dk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50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5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81" name="Google Shape;81;p11"/>
          <p:cNvSpPr txBox="1"/>
          <p:nvPr>
            <p:ph idx="1" type="body"/>
          </p:nvPr>
        </p:nvSpPr>
        <p:spPr>
          <a:xfrm>
            <a:off x="1655064" y="4087368"/>
            <a:ext cx="3319272" cy="649224"/>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sz="2000" cap="none"/>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5" name="Shape 85"/>
        <p:cNvGrpSpPr/>
        <p:nvPr/>
      </p:nvGrpSpPr>
      <p:grpSpPr>
        <a:xfrm>
          <a:off x="0" y="0"/>
          <a:ext cx="0" cy="0"/>
          <a:chOff x="0" y="0"/>
          <a:chExt cx="0" cy="0"/>
        </a:xfrm>
      </p:grpSpPr>
      <p:sp>
        <p:nvSpPr>
          <p:cNvPr id="86" name="Google Shape;8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descr="Tag=AccentColor&#10;Flavor=Light&#10;Target=Fill" id="23" name="Google Shape;23;p3"/>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4" name="Google Shape;24;p3"/>
          <p:cNvSpPr txBox="1"/>
          <p:nvPr>
            <p:ph type="title"/>
          </p:nvPr>
        </p:nvSpPr>
        <p:spPr>
          <a:xfrm>
            <a:off x="259080" y="365125"/>
            <a:ext cx="8663940" cy="7397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259080" y="1249680"/>
            <a:ext cx="8663940" cy="502919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459105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25908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404860" y="6356350"/>
            <a:ext cx="51816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rgbClr val="888888"/>
                </a:solidFill>
                <a:latin typeface="Century Gothic"/>
                <a:ea typeface="Century Gothic"/>
                <a:cs typeface="Century Gothic"/>
                <a:sym typeface="Century Gothic"/>
              </a:defRPr>
            </a:lvl1pPr>
            <a:lvl2pPr indent="0" lvl="1" marL="0" algn="r">
              <a:spcBef>
                <a:spcPts val="0"/>
              </a:spcBef>
              <a:buNone/>
              <a:defRPr sz="1100">
                <a:solidFill>
                  <a:srgbClr val="888888"/>
                </a:solidFill>
                <a:latin typeface="Century Gothic"/>
                <a:ea typeface="Century Gothic"/>
                <a:cs typeface="Century Gothic"/>
                <a:sym typeface="Century Gothic"/>
              </a:defRPr>
            </a:lvl2pPr>
            <a:lvl3pPr indent="0" lvl="2" marL="0" algn="r">
              <a:spcBef>
                <a:spcPts val="0"/>
              </a:spcBef>
              <a:buNone/>
              <a:defRPr sz="1100">
                <a:solidFill>
                  <a:srgbClr val="888888"/>
                </a:solidFill>
                <a:latin typeface="Century Gothic"/>
                <a:ea typeface="Century Gothic"/>
                <a:cs typeface="Century Gothic"/>
                <a:sym typeface="Century Gothic"/>
              </a:defRPr>
            </a:lvl3pPr>
            <a:lvl4pPr indent="0" lvl="3" marL="0" algn="r">
              <a:spcBef>
                <a:spcPts val="0"/>
              </a:spcBef>
              <a:buNone/>
              <a:defRPr sz="1100">
                <a:solidFill>
                  <a:srgbClr val="888888"/>
                </a:solidFill>
                <a:latin typeface="Century Gothic"/>
                <a:ea typeface="Century Gothic"/>
                <a:cs typeface="Century Gothic"/>
                <a:sym typeface="Century Gothic"/>
              </a:defRPr>
            </a:lvl4pPr>
            <a:lvl5pPr indent="0" lvl="4" marL="0" algn="r">
              <a:spcBef>
                <a:spcPts val="0"/>
              </a:spcBef>
              <a:buNone/>
              <a:defRPr sz="1100">
                <a:solidFill>
                  <a:srgbClr val="888888"/>
                </a:solidFill>
                <a:latin typeface="Century Gothic"/>
                <a:ea typeface="Century Gothic"/>
                <a:cs typeface="Century Gothic"/>
                <a:sym typeface="Century Gothic"/>
              </a:defRPr>
            </a:lvl5pPr>
            <a:lvl6pPr indent="0" lvl="5" marL="0" algn="r">
              <a:spcBef>
                <a:spcPts val="0"/>
              </a:spcBef>
              <a:buNone/>
              <a:defRPr sz="1100">
                <a:solidFill>
                  <a:srgbClr val="888888"/>
                </a:solidFill>
                <a:latin typeface="Century Gothic"/>
                <a:ea typeface="Century Gothic"/>
                <a:cs typeface="Century Gothic"/>
                <a:sym typeface="Century Gothic"/>
              </a:defRPr>
            </a:lvl6pPr>
            <a:lvl7pPr indent="0" lvl="6" marL="0" algn="r">
              <a:spcBef>
                <a:spcPts val="0"/>
              </a:spcBef>
              <a:buNone/>
              <a:defRPr sz="1100">
                <a:solidFill>
                  <a:srgbClr val="888888"/>
                </a:solidFill>
                <a:latin typeface="Century Gothic"/>
                <a:ea typeface="Century Gothic"/>
                <a:cs typeface="Century Gothic"/>
                <a:sym typeface="Century Gothic"/>
              </a:defRPr>
            </a:lvl7pPr>
            <a:lvl8pPr indent="0" lvl="7" marL="0" algn="r">
              <a:spcBef>
                <a:spcPts val="0"/>
              </a:spcBef>
              <a:buNone/>
              <a:defRPr sz="1100">
                <a:solidFill>
                  <a:srgbClr val="888888"/>
                </a:solidFill>
                <a:latin typeface="Century Gothic"/>
                <a:ea typeface="Century Gothic"/>
                <a:cs typeface="Century Gothic"/>
                <a:sym typeface="Century Gothic"/>
              </a:defRPr>
            </a:lvl8pPr>
            <a:lvl9pPr indent="0" lvl="8" marL="0" algn="r">
              <a:spcBef>
                <a:spcPts val="0"/>
              </a:spcBef>
              <a:buNone/>
              <a:defRPr sz="1100">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descr="Tag=AccentColor&#10;Flavor=Light&#10;Target=Fill" id="30" name="Google Shape;30;p4"/>
          <p:cNvSpPr/>
          <p:nvPr/>
        </p:nvSpPr>
        <p:spPr>
          <a:xfrm>
            <a:off x="7209816" y="0"/>
            <a:ext cx="4143984" cy="5747660"/>
          </a:xfrm>
          <a:custGeom>
            <a:rect b="b" l="l" r="r" t="t"/>
            <a:pathLst>
              <a:path extrusionOk="0" h="5956080" w="384375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1" name="Google Shape;31;p4"/>
          <p:cNvSpPr txBox="1"/>
          <p:nvPr>
            <p:ph type="title"/>
          </p:nvPr>
        </p:nvSpPr>
        <p:spPr>
          <a:xfrm>
            <a:off x="831850" y="1078991"/>
            <a:ext cx="5266944" cy="313639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bril Fatfac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831850" y="4279392"/>
            <a:ext cx="5266944"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400"/>
              <a:buNone/>
              <a:defRPr sz="2400" cap="none">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descr="Tag=AccentColor&#10;Flavor=Light&#10;Target=Fill" id="37" name="Google Shape;37;p5"/>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8" name="Google Shape;3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838200" y="2011680"/>
            <a:ext cx="4937760" cy="416052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idx="2" type="body"/>
          </p:nvPr>
        </p:nvSpPr>
        <p:spPr>
          <a:xfrm>
            <a:off x="6419088" y="2011680"/>
            <a:ext cx="4937760" cy="416052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descr="Tag=AccentColor&#10;Flavor=Light&#10;Target=Fill" id="45" name="Google Shape;45;p6"/>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6" name="Google Shape;46;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839788" y="2011680"/>
            <a:ext cx="4937760" cy="950976"/>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6"/>
          <p:cNvSpPr txBox="1"/>
          <p:nvPr>
            <p:ph idx="2" type="body"/>
          </p:nvPr>
        </p:nvSpPr>
        <p:spPr>
          <a:xfrm>
            <a:off x="839788" y="3127248"/>
            <a:ext cx="4937760" cy="30632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3" type="body"/>
          </p:nvPr>
        </p:nvSpPr>
        <p:spPr>
          <a:xfrm>
            <a:off x="6419088" y="2011680"/>
            <a:ext cx="4937760" cy="950976"/>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6"/>
          <p:cNvSpPr txBox="1"/>
          <p:nvPr>
            <p:ph idx="4" type="body"/>
          </p:nvPr>
        </p:nvSpPr>
        <p:spPr>
          <a:xfrm>
            <a:off x="6419088" y="3127248"/>
            <a:ext cx="4937760" cy="30632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descr="Tag=AccentColor&#10;Flavor=Light&#10;Target=Fill" id="55" name="Google Shape;55;p7"/>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56" name="Google Shape;56;p7"/>
          <p:cNvSpPr txBox="1"/>
          <p:nvPr>
            <p:ph type="title"/>
          </p:nvPr>
        </p:nvSpPr>
        <p:spPr>
          <a:xfrm>
            <a:off x="2843784" y="1572768"/>
            <a:ext cx="6501384" cy="4096512"/>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type="blank">
  <p:cSld name="BLANK">
    <p:spTree>
      <p:nvGrpSpPr>
        <p:cNvPr id="60" name="Shape 60"/>
        <p:cNvGrpSpPr/>
        <p:nvPr/>
      </p:nvGrpSpPr>
      <p:grpSpPr>
        <a:xfrm>
          <a:off x="0" y="0"/>
          <a:ext cx="0" cy="0"/>
          <a:chOff x="0" y="0"/>
          <a:chExt cx="0" cy="0"/>
        </a:xfrm>
      </p:grpSpPr>
      <p:sp>
        <p:nvSpPr>
          <p:cNvPr id="61" name="Google Shape;6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2">
  <p:cSld name="Blank 2">
    <p:spTree>
      <p:nvGrpSpPr>
        <p:cNvPr id="64" name="Shape 64"/>
        <p:cNvGrpSpPr/>
        <p:nvPr/>
      </p:nvGrpSpPr>
      <p:grpSpPr>
        <a:xfrm>
          <a:off x="0" y="0"/>
          <a:ext cx="0" cy="0"/>
          <a:chOff x="0" y="0"/>
          <a:chExt cx="0" cy="0"/>
        </a:xfrm>
      </p:grpSpPr>
      <p:sp>
        <p:nvSpPr>
          <p:cNvPr descr="Mask ID=&#10;Mask position=bottom, center&#10;Mask family= brushstroke, landscape, wide" id="65" name="Google Shape;65;p9"/>
          <p:cNvSpPr/>
          <p:nvPr/>
        </p:nvSpPr>
        <p:spPr>
          <a:xfrm>
            <a:off x="1768100" y="-1"/>
            <a:ext cx="10423900" cy="5920155"/>
          </a:xfrm>
          <a:custGeom>
            <a:rect b="b" l="l" r="r" t="t"/>
            <a:pathLst>
              <a:path extrusionOk="0" h="5491534" w="1042390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66" name="Google Shape;6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9" name="Shape 69"/>
        <p:cNvGrpSpPr/>
        <p:nvPr/>
      </p:nvGrpSpPr>
      <p:grpSpPr>
        <a:xfrm>
          <a:off x="0" y="0"/>
          <a:ext cx="0" cy="0"/>
          <a:chOff x="0" y="0"/>
          <a:chExt cx="0" cy="0"/>
        </a:xfrm>
      </p:grpSpPr>
      <p:sp>
        <p:nvSpPr>
          <p:cNvPr descr="Tag=AccentColor&#10;Flavor=Light&#10;Target=Fill" id="70" name="Google Shape;70;p10"/>
          <p:cNvSpPr/>
          <p:nvPr/>
        </p:nvSpPr>
        <p:spPr>
          <a:xfrm>
            <a:off x="4726728"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1" name="Google Shape;71;p10"/>
          <p:cNvSpPr txBox="1"/>
          <p:nvPr>
            <p:ph type="title"/>
          </p:nvPr>
        </p:nvSpPr>
        <p:spPr>
          <a:xfrm>
            <a:off x="839788" y="640080"/>
            <a:ext cx="3886200" cy="295351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0"/>
          <p:cNvSpPr txBox="1"/>
          <p:nvPr>
            <p:ph idx="1" type="body"/>
          </p:nvPr>
        </p:nvSpPr>
        <p:spPr>
          <a:xfrm>
            <a:off x="7059168" y="640080"/>
            <a:ext cx="4489704" cy="5596128"/>
          </a:xfrm>
          <a:prstGeom prst="rect">
            <a:avLst/>
          </a:prstGeom>
          <a:noFill/>
          <a:ln>
            <a:noFill/>
          </a:ln>
        </p:spPr>
        <p:txBody>
          <a:bodyPr anchorCtr="0" anchor="ctr" bIns="45700" lIns="91425" spcFirstLastPara="1" rIns="91425" wrap="square" tIns="45700">
            <a:noAutofit/>
          </a:bodyPr>
          <a:lstStyle>
            <a:lvl1pPr indent="-431800" lvl="0" marL="457200" algn="l">
              <a:lnSpc>
                <a:spcPct val="100000"/>
              </a:lnSpc>
              <a:spcBef>
                <a:spcPts val="1000"/>
              </a:spcBef>
              <a:spcAft>
                <a:spcPts val="0"/>
              </a:spcAft>
              <a:buClr>
                <a:schemeClr val="dk1"/>
              </a:buClr>
              <a:buSzPts val="3200"/>
              <a:buChar char="•"/>
              <a:defRPr sz="3200"/>
            </a:lvl1pPr>
            <a:lvl2pPr indent="-406400" lvl="1" marL="914400" algn="l">
              <a:lnSpc>
                <a:spcPct val="100000"/>
              </a:lnSpc>
              <a:spcBef>
                <a:spcPts val="500"/>
              </a:spcBef>
              <a:spcAft>
                <a:spcPts val="0"/>
              </a:spcAft>
              <a:buClr>
                <a:schemeClr val="dk1"/>
              </a:buClr>
              <a:buSzPts val="2800"/>
              <a:buChar char="•"/>
              <a:defRPr sz="2800"/>
            </a:lvl2pPr>
            <a:lvl3pPr indent="-381000" lvl="2" marL="1371600" algn="l">
              <a:lnSpc>
                <a:spcPct val="100000"/>
              </a:lnSpc>
              <a:spcBef>
                <a:spcPts val="500"/>
              </a:spcBef>
              <a:spcAft>
                <a:spcPts val="0"/>
              </a:spcAft>
              <a:buClr>
                <a:schemeClr val="dk1"/>
              </a:buClr>
              <a:buSzPts val="2400"/>
              <a:buChar char="•"/>
              <a:defRPr sz="2400"/>
            </a:lvl3pPr>
            <a:lvl4pPr indent="-355600" lvl="3" marL="1828800" algn="l">
              <a:lnSpc>
                <a:spcPct val="100000"/>
              </a:lnSpc>
              <a:spcBef>
                <a:spcPts val="500"/>
              </a:spcBef>
              <a:spcAft>
                <a:spcPts val="0"/>
              </a:spcAft>
              <a:buClr>
                <a:schemeClr val="dk1"/>
              </a:buClr>
              <a:buSzPts val="2000"/>
              <a:buChar char="•"/>
              <a:defRPr sz="2000"/>
            </a:lvl4pPr>
            <a:lvl5pPr indent="-355600" lvl="4" marL="2286000" algn="l">
              <a:lnSpc>
                <a:spcPct val="10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10"/>
          <p:cNvSpPr txBox="1"/>
          <p:nvPr>
            <p:ph idx="2" type="body"/>
          </p:nvPr>
        </p:nvSpPr>
        <p:spPr>
          <a:xfrm>
            <a:off x="839788" y="3776472"/>
            <a:ext cx="3886200" cy="24688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90500" y="136526"/>
            <a:ext cx="8747760" cy="835024"/>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bril Fatface"/>
              <a:buNone/>
              <a:defRPr b="0" i="1" sz="4400" u="none" cap="none" strike="noStrike">
                <a:solidFill>
                  <a:schemeClr val="dk1"/>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90500" y="1074420"/>
            <a:ext cx="8747760" cy="518922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0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1pPr>
            <a:lvl2pPr indent="-342900" lvl="1" marL="9144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30200" lvl="2" marL="13716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3pPr>
            <a:lvl4pPr indent="-317500" lvl="3" marL="1828800" marR="0" rtl="0" algn="l">
              <a:lnSpc>
                <a:spcPct val="100000"/>
              </a:lnSpc>
              <a:spcBef>
                <a:spcPts val="5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100000"/>
              </a:lnSpc>
              <a:spcBef>
                <a:spcPts val="5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12" name="Google Shape;12;p1"/>
          <p:cNvSpPr txBox="1"/>
          <p:nvPr>
            <p:ph idx="10" type="dt"/>
          </p:nvPr>
        </p:nvSpPr>
        <p:spPr>
          <a:xfrm>
            <a:off x="4564380" y="6365240"/>
            <a:ext cx="9525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1" type="ftr"/>
          </p:nvPr>
        </p:nvSpPr>
        <p:spPr>
          <a:xfrm>
            <a:off x="190500" y="6351269"/>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
          <p:cNvSpPr txBox="1"/>
          <p:nvPr>
            <p:ph idx="12" type="sldNum"/>
          </p:nvPr>
        </p:nvSpPr>
        <p:spPr>
          <a:xfrm>
            <a:off x="8526780" y="6369049"/>
            <a:ext cx="41148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zone.ni.com/reference/en-XX/help/371361R-01/glang/tools_palett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youtube.com/watch?v=5hkk9XVBrh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hyperlink" Target="https://zone.ni.com/reference/en-XX/help/371361R-01/glang/case_structur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team358.org/files/programming/ControlSystem2015-2019/labview/index.php" TargetMode="External"/><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youtube.com/watch?v=-Yicg2TTMPs" TargetMode="External"/><Relationship Id="rId4" Type="http://schemas.openxmlformats.org/officeDocument/2006/relationships/hyperlink" Target="https://www.youtube.com/watch?v=0z0XGXBtI3A" TargetMode="External"/><Relationship Id="rId9" Type="http://schemas.openxmlformats.org/officeDocument/2006/relationships/hyperlink" Target="https://forums.ni.com/t5/FIRST-Robotics-Competition/Secret-Book-of-FRC-LabVIEW-version-2-07/td-p/4005471?profile.language=en" TargetMode="External"/><Relationship Id="rId5" Type="http://schemas.openxmlformats.org/officeDocument/2006/relationships/hyperlink" Target="https://www.youtube.com/watch?v=NrWpRDef5z4" TargetMode="External"/><Relationship Id="rId6" Type="http://schemas.openxmlformats.org/officeDocument/2006/relationships/hyperlink" Target="https://www.youtube.com/watch?v=WSUBtVjQvcM" TargetMode="External"/><Relationship Id="rId7" Type="http://schemas.openxmlformats.org/officeDocument/2006/relationships/hyperlink" Target="https://www.youtube.com/watch?v=Y9Nk5nHOoK4&amp;t=2321s" TargetMode="External"/><Relationship Id="rId8" Type="http://schemas.openxmlformats.org/officeDocument/2006/relationships/hyperlink" Target="https://www.youtube.com/watch?v=9uFBVph4os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mailto:froboticsteam4150@gmail.com" TargetMode="External"/><Relationship Id="rId4" Type="http://schemas.openxmlformats.org/officeDocument/2006/relationships/hyperlink" Target="http://creativecommons.org/licenses/by-nc-sa/4.0/" TargetMode="External"/><Relationship Id="rId5" Type="http://schemas.openxmlformats.org/officeDocument/2006/relationships/hyperlink" Target="http://creativecommons.org/licenses/by-nc-sa/4.0/" TargetMode="External"/><Relationship Id="rId6" Type="http://schemas.openxmlformats.org/officeDocument/2006/relationships/image" Target="../media/image29.png"/><Relationship Id="rId7" Type="http://schemas.openxmlformats.org/officeDocument/2006/relationships/image" Target="../media/image3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ni.com/en-us/support/downloads/drivers/download.labview-software-for-frc.html#330601" TargetMode="External"/><Relationship Id="rId4" Type="http://schemas.openxmlformats.org/officeDocument/2006/relationships/hyperlink" Target="https://forums.ni.com/t5/FIRST-Robotics-Competition/Installing-LabVIEW-for-FRC-2019/ta-p/3878802?profile.language=e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youtube.com/watch?v=zr2qqv1F4kk" TargetMode="External"/><Relationship Id="rId4" Type="http://schemas.openxmlformats.org/officeDocument/2006/relationships/hyperlink" Target="https://www.chiefdelphi.com/t/setting-a-delay-to-a-motor/377442/1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forums.ni.com/t5/FIRST-Robotics-Competition/Command-and-Control-Tutorial/ta-p/3534946?profile.language=en" TargetMode="External"/><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00" name="Shape 100"/>
        <p:cNvGrpSpPr/>
        <p:nvPr/>
      </p:nvGrpSpPr>
      <p:grpSpPr>
        <a:xfrm>
          <a:off x="0" y="0"/>
          <a:ext cx="0" cy="0"/>
          <a:chOff x="0" y="0"/>
          <a:chExt cx="0" cy="0"/>
        </a:xfrm>
      </p:grpSpPr>
      <p:sp>
        <p:nvSpPr>
          <p:cNvPr id="101" name="Google Shape;101;p14"/>
          <p:cNvSpPr/>
          <p:nvPr/>
        </p:nvSpPr>
        <p:spPr>
          <a:xfrm>
            <a:off x="0" y="0"/>
            <a:ext cx="9141714"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02" name="Google Shape;102;p1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03" name="Google Shape;103;p14"/>
          <p:cNvSpPr/>
          <p:nvPr/>
        </p:nvSpPr>
        <p:spPr>
          <a:xfrm>
            <a:off x="0" y="-5255"/>
            <a:ext cx="9144000" cy="6858000"/>
          </a:xfrm>
          <a:custGeom>
            <a:rect b="b" l="l" r="r" t="t"/>
            <a:pathLst>
              <a:path extrusionOk="0" h="6858000" w="12192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04" name="Google Shape;104;p14"/>
          <p:cNvSpPr txBox="1"/>
          <p:nvPr>
            <p:ph type="ctrTitle"/>
          </p:nvPr>
        </p:nvSpPr>
        <p:spPr>
          <a:xfrm>
            <a:off x="711027" y="843324"/>
            <a:ext cx="8144738" cy="170157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bril Fatface"/>
              <a:buNone/>
            </a:pPr>
            <a:r>
              <a:rPr b="1" lang="en-US" sz="6000"/>
              <a:t>LabVIEW Basics</a:t>
            </a:r>
            <a:endParaRPr/>
          </a:p>
        </p:txBody>
      </p:sp>
      <p:sp>
        <p:nvSpPr>
          <p:cNvPr id="105" name="Google Shape;105;p14"/>
          <p:cNvSpPr txBox="1"/>
          <p:nvPr>
            <p:ph idx="1" type="subTitle"/>
          </p:nvPr>
        </p:nvSpPr>
        <p:spPr>
          <a:xfrm>
            <a:off x="711028" y="2601649"/>
            <a:ext cx="3943349" cy="64678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700"/>
              <a:buNone/>
            </a:pPr>
            <a:r>
              <a:rPr lang="en-US" sz="1700"/>
              <a:t>TEAM 4150</a:t>
            </a:r>
            <a:endParaRPr/>
          </a:p>
        </p:txBody>
      </p:sp>
      <p:pic>
        <p:nvPicPr>
          <p:cNvPr descr="A close up of a sign&#10;&#10;Description automatically generated" id="106" name="Google Shape;106;p14"/>
          <p:cNvPicPr preferRelativeResize="0"/>
          <p:nvPr/>
        </p:nvPicPr>
        <p:blipFill rotWithShape="1">
          <a:blip r:embed="rId3">
            <a:alphaModFix/>
          </a:blip>
          <a:srcRect b="0" l="0" r="0" t="0"/>
          <a:stretch/>
        </p:blipFill>
        <p:spPr>
          <a:xfrm>
            <a:off x="4654378" y="3597692"/>
            <a:ext cx="3671886" cy="1569732"/>
          </a:xfrm>
          <a:prstGeom prst="rect">
            <a:avLst/>
          </a:prstGeom>
          <a:noFill/>
          <a:ln>
            <a:noFill/>
          </a:ln>
        </p:spPr>
      </p:pic>
      <p:pic>
        <p:nvPicPr>
          <p:cNvPr id="107" name="Google Shape;107;p14"/>
          <p:cNvPicPr preferRelativeResize="0"/>
          <p:nvPr/>
        </p:nvPicPr>
        <p:blipFill rotWithShape="1">
          <a:blip r:embed="rId4">
            <a:alphaModFix/>
          </a:blip>
          <a:srcRect b="19998" l="0" r="0" t="19763"/>
          <a:stretch/>
        </p:blipFill>
        <p:spPr>
          <a:xfrm>
            <a:off x="4750775" y="5394825"/>
            <a:ext cx="3479099" cy="1277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Using </a:t>
            </a:r>
            <a:r>
              <a:rPr lang="en-US"/>
              <a:t>LabVIEW VI</a:t>
            </a:r>
            <a:endParaRPr/>
          </a:p>
        </p:txBody>
      </p:sp>
      <p:sp>
        <p:nvSpPr>
          <p:cNvPr id="180" name="Google Shape;180;p23"/>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Once you create a new project, there are a few things that you need to know about using </a:t>
            </a:r>
            <a:r>
              <a:rPr lang="en-US"/>
              <a:t>LabVIEW within the VI</a:t>
            </a:r>
            <a:r>
              <a:rPr lang="en-US"/>
              <a:t>.</a:t>
            </a:r>
            <a:endParaRPr/>
          </a:p>
          <a:p>
            <a:pPr indent="-342900" lvl="0" marL="457200" rtl="0" algn="l">
              <a:spcBef>
                <a:spcPts val="1000"/>
              </a:spcBef>
              <a:spcAft>
                <a:spcPts val="0"/>
              </a:spcAft>
              <a:buSzPts val="1800"/>
              <a:buAutoNum type="arabicPeriod"/>
            </a:pPr>
            <a:r>
              <a:rPr lang="en-US"/>
              <a:t>There are always two main windows that you’ll be using, the front panel and the block diagram.</a:t>
            </a:r>
            <a:endParaRPr/>
          </a:p>
          <a:p>
            <a:pPr indent="-342900" lvl="1" marL="914400" rtl="0" algn="l">
              <a:spcBef>
                <a:spcPts val="0"/>
              </a:spcBef>
              <a:spcAft>
                <a:spcPts val="0"/>
              </a:spcAft>
              <a:buSzPts val="1800"/>
              <a:buAutoNum type="alphaLcPeriod"/>
            </a:pPr>
            <a:r>
              <a:rPr lang="en-US"/>
              <a:t>When doing robot code, you’ll probably end up using the block diagram panel more often, as it’s where the actual code is.</a:t>
            </a:r>
            <a:endParaRPr/>
          </a:p>
          <a:p>
            <a:pPr indent="-342900" lvl="1" marL="914400" rtl="0" algn="l">
              <a:spcBef>
                <a:spcPts val="0"/>
              </a:spcBef>
              <a:spcAft>
                <a:spcPts val="0"/>
              </a:spcAft>
              <a:buSzPts val="1800"/>
              <a:buAutoNum type="alphaLcPeriod"/>
            </a:pPr>
            <a:r>
              <a:rPr lang="en-US"/>
              <a:t>When doing a dashboard project you’ll use a lot of both because the dashboard requires the visuals on the front panel to be nice for the drive team.</a:t>
            </a:r>
            <a:endParaRPr/>
          </a:p>
          <a:p>
            <a:pPr indent="-342900" lvl="1" marL="914400" rtl="0" algn="l">
              <a:spcBef>
                <a:spcPts val="0"/>
              </a:spcBef>
              <a:spcAft>
                <a:spcPts val="0"/>
              </a:spcAft>
              <a:buSzPts val="1800"/>
              <a:buAutoNum type="alphaLcPeriod"/>
            </a:pPr>
            <a:r>
              <a:rPr lang="en-US"/>
              <a:t>You can switch between these panels by either ctrl + e or by going to window -&gt; block diagram or window -&gt; front panel (or you could just leave both panels open ;) )</a:t>
            </a:r>
            <a:endParaRPr/>
          </a:p>
          <a:p>
            <a:pPr indent="-342900" lvl="0" marL="457200" rtl="0" algn="l">
              <a:spcBef>
                <a:spcPts val="0"/>
              </a:spcBef>
              <a:spcAft>
                <a:spcPts val="0"/>
              </a:spcAft>
              <a:buSzPts val="1800"/>
              <a:buAutoNum type="arabicPeriod"/>
            </a:pPr>
            <a:r>
              <a:rPr lang="en-US"/>
              <a:t>To see the the palette of available controls/indicators, right click anywhere on the front panel. To see the function palette right click anywhere on the block diagram</a:t>
            </a:r>
            <a:endParaRPr/>
          </a:p>
          <a:p>
            <a:pPr indent="-342900" lvl="0" marL="457200" rtl="0" algn="l">
              <a:spcBef>
                <a:spcPts val="0"/>
              </a:spcBef>
              <a:spcAft>
                <a:spcPts val="0"/>
              </a:spcAft>
              <a:buSzPts val="1800"/>
              <a:buAutoNum type="arabicPeriod"/>
            </a:pPr>
            <a:r>
              <a:rPr lang="en-US"/>
              <a:t>There’s a search bar on both panels, this can be very important as some blocks can be incredibly hard to get to in the panels.</a:t>
            </a:r>
            <a:endParaRPr/>
          </a:p>
        </p:txBody>
      </p:sp>
      <p:sp>
        <p:nvSpPr>
          <p:cNvPr id="181" name="Google Shape;181;p23"/>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Using LabVIEW VI (Continued)</a:t>
            </a:r>
            <a:endParaRPr/>
          </a:p>
        </p:txBody>
      </p:sp>
      <p:sp>
        <p:nvSpPr>
          <p:cNvPr id="188" name="Google Shape;188;p24"/>
          <p:cNvSpPr txBox="1"/>
          <p:nvPr>
            <p:ph idx="1" type="body"/>
          </p:nvPr>
        </p:nvSpPr>
        <p:spPr>
          <a:xfrm>
            <a:off x="240005" y="914405"/>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4.</a:t>
            </a:r>
            <a:r>
              <a:rPr lang="en-US"/>
              <a:t>	</a:t>
            </a:r>
            <a:r>
              <a:rPr lang="en-US" sz="1800"/>
              <a:t>If you want to see the code connected to a block or the block that’s connected to the code, just double click on it and it will highlight whatever you were looking for on the other panel. </a:t>
            </a:r>
            <a:endParaRPr sz="1800"/>
          </a:p>
          <a:p>
            <a:pPr indent="-317500" lvl="0" marL="914400" rtl="0" algn="l">
              <a:spcBef>
                <a:spcPts val="1000"/>
              </a:spcBef>
              <a:spcAft>
                <a:spcPts val="0"/>
              </a:spcAft>
              <a:buSzPts val="1400"/>
              <a:buAutoNum type="alphaLcPeriod"/>
            </a:pPr>
            <a:r>
              <a:rPr lang="en-US" sz="1600"/>
              <a:t>For example if I had a button on the front panel of the dashboard and wanted to see the code connected to it, I could double click it and it will take me to the code connected to the button in the block diagram panel.</a:t>
            </a:r>
            <a:endParaRPr sz="1600"/>
          </a:p>
          <a:p>
            <a:pPr indent="-330200" lvl="0" marL="914400" rtl="0" algn="l">
              <a:spcBef>
                <a:spcPts val="0"/>
              </a:spcBef>
              <a:spcAft>
                <a:spcPts val="0"/>
              </a:spcAft>
              <a:buSzPts val="1600"/>
              <a:buAutoNum type="alphaLcPeriod"/>
            </a:pPr>
            <a:r>
              <a:rPr lang="en-US" sz="1600"/>
              <a:t>If you double click on something that isn’t a control, but has a VI </a:t>
            </a:r>
            <a:r>
              <a:rPr lang="en-US" sz="1600"/>
              <a:t>attached</a:t>
            </a:r>
            <a:r>
              <a:rPr lang="en-US" sz="1600"/>
              <a:t>, it’ll open the VI, otherwise it’ll do nothing</a:t>
            </a:r>
            <a:endParaRPr sz="1600"/>
          </a:p>
          <a:p>
            <a:pPr indent="0" lvl="0" marL="0" rtl="0" algn="l">
              <a:spcBef>
                <a:spcPts val="1000"/>
              </a:spcBef>
              <a:spcAft>
                <a:spcPts val="0"/>
              </a:spcAft>
              <a:buNone/>
            </a:pPr>
            <a:r>
              <a:rPr lang="en-US" sz="1800"/>
              <a:t>5.</a:t>
            </a:r>
            <a:r>
              <a:rPr lang="en-US"/>
              <a:t>	</a:t>
            </a:r>
            <a:r>
              <a:rPr lang="en-US" sz="1800"/>
              <a:t>Things such as buttons and lights can be annoying to click on to resize/move or double click to look at the code. </a:t>
            </a:r>
            <a:endParaRPr sz="1800"/>
          </a:p>
          <a:p>
            <a:pPr indent="-317500" lvl="0" marL="914400" rtl="0" algn="l">
              <a:spcBef>
                <a:spcPts val="1000"/>
              </a:spcBef>
              <a:spcAft>
                <a:spcPts val="0"/>
              </a:spcAft>
              <a:buSzPts val="1400"/>
              <a:buAutoNum type="alphaLcPeriod"/>
            </a:pPr>
            <a:r>
              <a:rPr lang="en-US" sz="1600"/>
              <a:t>If something’s giving you a hassle you just have to be patient and try clicking as close to the outside of the object as you can. Computers don’t like to respond to angry people.</a:t>
            </a:r>
            <a:endParaRPr sz="1600"/>
          </a:p>
          <a:p>
            <a:pPr indent="-330200" lvl="0" marL="914400" rtl="0" algn="l">
              <a:spcBef>
                <a:spcPts val="0"/>
              </a:spcBef>
              <a:spcAft>
                <a:spcPts val="0"/>
              </a:spcAft>
              <a:buSzPts val="1600"/>
              <a:buAutoNum type="alphaLcPeriod"/>
            </a:pPr>
            <a:r>
              <a:rPr lang="en-US" sz="1600"/>
              <a:t>There’s also a tool palette that allows you to choose a specific operation that you want to do </a:t>
            </a:r>
            <a:r>
              <a:rPr lang="en-US" sz="1600" u="sng">
                <a:solidFill>
                  <a:srgbClr val="0000FF"/>
                </a:solidFill>
                <a:hlinkClick r:id="rId3"/>
              </a:rPr>
              <a:t>tool palette</a:t>
            </a:r>
            <a:endParaRPr sz="1600">
              <a:solidFill>
                <a:srgbClr val="0000FF"/>
              </a:solidFill>
            </a:endParaRPr>
          </a:p>
          <a:p>
            <a:pPr indent="0" lvl="0" marL="0" rtl="0" algn="l">
              <a:spcBef>
                <a:spcPts val="1000"/>
              </a:spcBef>
              <a:spcAft>
                <a:spcPts val="0"/>
              </a:spcAft>
              <a:buNone/>
            </a:pPr>
            <a:r>
              <a:rPr lang="en-US" sz="1800"/>
              <a:t>6.</a:t>
            </a:r>
            <a:r>
              <a:rPr lang="en-US"/>
              <a:t>	</a:t>
            </a:r>
            <a:r>
              <a:rPr lang="en-US" sz="1800"/>
              <a:t>If you ever want to know what a specific block does or what the inputs are press ctrl + H and move your mouse on top of the block and it will give you a diagram of the block and what it does.</a:t>
            </a:r>
            <a:endParaRPr sz="1800"/>
          </a:p>
        </p:txBody>
      </p:sp>
      <p:sp>
        <p:nvSpPr>
          <p:cNvPr id="189" name="Google Shape;189;p24"/>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Clusters</a:t>
            </a:r>
            <a:endParaRPr/>
          </a:p>
        </p:txBody>
      </p:sp>
      <p:sp>
        <p:nvSpPr>
          <p:cNvPr id="196" name="Google Shape;196;p25"/>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Clusters combine separate pieces of data into one entity and can be used for a couple different things. </a:t>
            </a:r>
            <a:endParaRPr/>
          </a:p>
          <a:p>
            <a:pPr indent="0" lvl="0" marL="0" rtl="0" algn="l">
              <a:spcBef>
                <a:spcPts val="1000"/>
              </a:spcBef>
              <a:spcAft>
                <a:spcPts val="0"/>
              </a:spcAft>
              <a:buNone/>
            </a:pPr>
            <a:r>
              <a:rPr lang="en-US"/>
              <a:t>One is when using blocks that require more than one input that goes to the same input spot. For example if you want to make a line on the camera view, the line requires a start point and an end point, which both require an x and y input (example shown in “Dashboard: Camera Lines” slide).</a:t>
            </a:r>
            <a:endParaRPr/>
          </a:p>
          <a:p>
            <a:pPr indent="0" lvl="0" marL="0" rtl="0" algn="l">
              <a:spcBef>
                <a:spcPts val="1000"/>
              </a:spcBef>
              <a:spcAft>
                <a:spcPts val="0"/>
              </a:spcAft>
              <a:buNone/>
            </a:pPr>
            <a:r>
              <a:rPr lang="en-US"/>
              <a:t>The other one is when you have a group of things in a VI that are related to each other. For example if you had camera settings, you could cluster them into one thing, or diagnostic displays for the robot.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u="sng">
                <a:solidFill>
                  <a:srgbClr val="0000FF"/>
                </a:solidFill>
                <a:hlinkClick r:id="rId3"/>
              </a:rPr>
              <a:t>Here's a basic example of clusters in LabVIEW</a:t>
            </a:r>
            <a:r>
              <a:rPr lang="en-US">
                <a:solidFill>
                  <a:srgbClr val="000000"/>
                </a:solidFill>
              </a:rPr>
              <a:t>.</a:t>
            </a:r>
            <a:endParaRPr>
              <a:solidFill>
                <a:srgbClr val="000000"/>
              </a:solidFill>
            </a:endParaRPr>
          </a:p>
        </p:txBody>
      </p:sp>
      <p:sp>
        <p:nvSpPr>
          <p:cNvPr id="197" name="Google Shape;197;p25"/>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2843784" y="1572768"/>
            <a:ext cx="6501300" cy="4096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i="0" lang="en-US" sz="12300"/>
              <a:t>Robot Code</a:t>
            </a:r>
            <a:endParaRPr sz="6300"/>
          </a:p>
        </p:txBody>
      </p:sp>
      <p:sp>
        <p:nvSpPr>
          <p:cNvPr id="204" name="Google Shape;204;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Robot Code: Important Terms</a:t>
            </a:r>
            <a:endParaRPr/>
          </a:p>
        </p:txBody>
      </p:sp>
      <p:sp>
        <p:nvSpPr>
          <p:cNvPr id="211" name="Google Shape;211;p27"/>
          <p:cNvSpPr txBox="1"/>
          <p:nvPr>
            <p:ph idx="1" type="body"/>
          </p:nvPr>
        </p:nvSpPr>
        <p:spPr>
          <a:xfrm>
            <a:off x="259075" y="1249675"/>
            <a:ext cx="6486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900"/>
              <a:t>Main, Begin, Auto, and Teleop are all things that you should know what they are. All of which happen to be explained in the Robot Main when you create a new robot program, which I put a screenshot of for you to see on the right (DS means driver station).</a:t>
            </a:r>
            <a:endParaRPr sz="1900"/>
          </a:p>
          <a:p>
            <a:pPr indent="0" lvl="0" marL="0" rtl="0" algn="l">
              <a:spcBef>
                <a:spcPts val="1000"/>
              </a:spcBef>
              <a:spcAft>
                <a:spcPts val="0"/>
              </a:spcAft>
              <a:buNone/>
            </a:pPr>
            <a:r>
              <a:t/>
            </a:r>
            <a:endParaRPr sz="1900"/>
          </a:p>
          <a:p>
            <a:pPr indent="0" lvl="0" marL="0" rtl="0" algn="l">
              <a:spcBef>
                <a:spcPts val="1000"/>
              </a:spcBef>
              <a:spcAft>
                <a:spcPts val="0"/>
              </a:spcAft>
              <a:buNone/>
            </a:pPr>
            <a:r>
              <a:rPr lang="en-US" sz="1900"/>
              <a:t>Network tables are also important to know about. They are good for debugging and they are the values that are used when creating a dashboard. When you write network table variables they are published to the dashboard. I’ll explain the use of them in a little more detail later.</a:t>
            </a:r>
            <a:endParaRPr sz="1900"/>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sz="1300"/>
              <a:t>A quick tip on network table variables, if you put them into a separate loop in Periodic Tasks, this will clean up the code and will get rid of some possible network table issues. </a:t>
            </a:r>
            <a:endParaRPr sz="1400"/>
          </a:p>
        </p:txBody>
      </p:sp>
      <p:sp>
        <p:nvSpPr>
          <p:cNvPr id="212" name="Google Shape;212;p27"/>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13" name="Google Shape;213;p27"/>
          <p:cNvPicPr preferRelativeResize="0"/>
          <p:nvPr/>
        </p:nvPicPr>
        <p:blipFill>
          <a:blip r:embed="rId3">
            <a:alphaModFix/>
          </a:blip>
          <a:stretch>
            <a:fillRect/>
          </a:stretch>
        </p:blipFill>
        <p:spPr>
          <a:xfrm>
            <a:off x="6853000" y="1104925"/>
            <a:ext cx="1988800" cy="5527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Robot Code: Important Blocks</a:t>
            </a:r>
            <a:endParaRPr/>
          </a:p>
        </p:txBody>
      </p:sp>
      <p:sp>
        <p:nvSpPr>
          <p:cNvPr id="220" name="Google Shape;220;p28"/>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1" name="Google Shape;221;p28"/>
          <p:cNvPicPr preferRelativeResize="0"/>
          <p:nvPr/>
        </p:nvPicPr>
        <p:blipFill>
          <a:blip r:embed="rId3">
            <a:alphaModFix/>
          </a:blip>
          <a:stretch>
            <a:fillRect/>
          </a:stretch>
        </p:blipFill>
        <p:spPr>
          <a:xfrm>
            <a:off x="403425" y="1274775"/>
            <a:ext cx="2552700" cy="1419225"/>
          </a:xfrm>
          <a:prstGeom prst="rect">
            <a:avLst/>
          </a:prstGeom>
          <a:noFill/>
          <a:ln>
            <a:noFill/>
          </a:ln>
        </p:spPr>
      </p:pic>
      <p:pic>
        <p:nvPicPr>
          <p:cNvPr id="222" name="Google Shape;222;p28"/>
          <p:cNvPicPr preferRelativeResize="0"/>
          <p:nvPr/>
        </p:nvPicPr>
        <p:blipFill>
          <a:blip r:embed="rId4">
            <a:alphaModFix/>
          </a:blip>
          <a:stretch>
            <a:fillRect/>
          </a:stretch>
        </p:blipFill>
        <p:spPr>
          <a:xfrm>
            <a:off x="346275" y="2863850"/>
            <a:ext cx="2667000" cy="1447800"/>
          </a:xfrm>
          <a:prstGeom prst="rect">
            <a:avLst/>
          </a:prstGeom>
          <a:noFill/>
          <a:ln>
            <a:noFill/>
          </a:ln>
        </p:spPr>
      </p:pic>
      <p:pic>
        <p:nvPicPr>
          <p:cNvPr id="223" name="Google Shape;223;p28"/>
          <p:cNvPicPr preferRelativeResize="0"/>
          <p:nvPr/>
        </p:nvPicPr>
        <p:blipFill>
          <a:blip r:embed="rId5">
            <a:alphaModFix/>
          </a:blip>
          <a:stretch>
            <a:fillRect/>
          </a:stretch>
        </p:blipFill>
        <p:spPr>
          <a:xfrm>
            <a:off x="346275" y="4481500"/>
            <a:ext cx="3000501" cy="2166650"/>
          </a:xfrm>
          <a:prstGeom prst="rect">
            <a:avLst/>
          </a:prstGeom>
          <a:noFill/>
          <a:ln>
            <a:noFill/>
          </a:ln>
        </p:spPr>
      </p:pic>
      <p:sp>
        <p:nvSpPr>
          <p:cNvPr id="224" name="Google Shape;224;p28"/>
          <p:cNvSpPr txBox="1"/>
          <p:nvPr/>
        </p:nvSpPr>
        <p:spPr>
          <a:xfrm>
            <a:off x="3566150" y="1104925"/>
            <a:ext cx="4838700" cy="13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Century Gothic"/>
                <a:ea typeface="Century Gothic"/>
                <a:cs typeface="Century Gothic"/>
                <a:sym typeface="Century Gothic"/>
              </a:rPr>
              <a:t>While loops repeat whatever is inside them until a certain case is met and they always run at least once. Make sure to add a wait function and wire a constant, so that it doesn’t continually run</a:t>
            </a:r>
            <a:endParaRPr sz="1700">
              <a:latin typeface="Century Gothic"/>
              <a:ea typeface="Century Gothic"/>
              <a:cs typeface="Century Gothic"/>
              <a:sym typeface="Century Gothic"/>
            </a:endParaRPr>
          </a:p>
        </p:txBody>
      </p:sp>
      <p:sp>
        <p:nvSpPr>
          <p:cNvPr id="225" name="Google Shape;225;p28"/>
          <p:cNvSpPr txBox="1"/>
          <p:nvPr/>
        </p:nvSpPr>
        <p:spPr>
          <a:xfrm>
            <a:off x="3566150" y="2474613"/>
            <a:ext cx="4838700" cy="18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u="sng">
                <a:solidFill>
                  <a:srgbClr val="0000FF"/>
                </a:solidFill>
                <a:latin typeface="Century Gothic"/>
                <a:ea typeface="Century Gothic"/>
                <a:cs typeface="Century Gothic"/>
                <a:sym typeface="Century Gothic"/>
                <a:hlinkClick r:id="rId6"/>
              </a:rPr>
              <a:t>Case structures</a:t>
            </a:r>
            <a:r>
              <a:rPr lang="en-US" sz="1700">
                <a:latin typeface="Century Gothic"/>
                <a:ea typeface="Century Gothic"/>
                <a:cs typeface="Century Gothic"/>
                <a:sym typeface="Century Gothic"/>
              </a:rPr>
              <a:t> have boolean inputs, if the input is true, then it runs the code in the true case, if the code is false then it runs the code in the false case. There are also case structures that you can use with numbers or strings, which work similar to the true false, just you can have more variables to them.</a:t>
            </a:r>
            <a:endParaRPr sz="1700">
              <a:latin typeface="Century Gothic"/>
              <a:ea typeface="Century Gothic"/>
              <a:cs typeface="Century Gothic"/>
              <a:sym typeface="Century Gothic"/>
            </a:endParaRPr>
          </a:p>
        </p:txBody>
      </p:sp>
      <p:sp>
        <p:nvSpPr>
          <p:cNvPr id="226" name="Google Shape;226;p28"/>
          <p:cNvSpPr txBox="1"/>
          <p:nvPr/>
        </p:nvSpPr>
        <p:spPr>
          <a:xfrm>
            <a:off x="3566150" y="4405300"/>
            <a:ext cx="4838700" cy="13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Century Gothic"/>
                <a:ea typeface="Century Gothic"/>
                <a:cs typeface="Century Gothic"/>
                <a:sym typeface="Century Gothic"/>
              </a:rPr>
              <a:t>Network table writes/reads are important for network tables (I’m sure you figured that much out). This one is NT Write, I’ll explain the read later. NT writes require a name and whatever data you’re </a:t>
            </a:r>
            <a:r>
              <a:rPr lang="en-US" sz="1700">
                <a:latin typeface="Century Gothic"/>
                <a:ea typeface="Century Gothic"/>
                <a:cs typeface="Century Gothic"/>
                <a:sym typeface="Century Gothic"/>
              </a:rPr>
              <a:t>inputting</a:t>
            </a:r>
            <a:r>
              <a:rPr lang="en-US" sz="1700">
                <a:latin typeface="Century Gothic"/>
                <a:ea typeface="Century Gothic"/>
                <a:cs typeface="Century Gothic"/>
                <a:sym typeface="Century Gothic"/>
              </a:rPr>
              <a:t> into the NT. The name must be structured as /someName and if you want to create a sub-</a:t>
            </a:r>
            <a:r>
              <a:rPr lang="en-US" sz="1700">
                <a:latin typeface="Century Gothic"/>
                <a:ea typeface="Century Gothic"/>
                <a:cs typeface="Century Gothic"/>
                <a:sym typeface="Century Gothic"/>
              </a:rPr>
              <a:t>category</a:t>
            </a:r>
            <a:r>
              <a:rPr lang="en-US" sz="1700">
                <a:latin typeface="Century Gothic"/>
                <a:ea typeface="Century Gothic"/>
                <a:cs typeface="Century Gothic"/>
                <a:sym typeface="Century Gothic"/>
              </a:rPr>
              <a:t> you can write /name/myName.</a:t>
            </a:r>
            <a:endParaRPr sz="1700">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800"/>
              <a:t>Robot Code: Important Blocks (Cont.)</a:t>
            </a:r>
            <a:endParaRPr sz="3800"/>
          </a:p>
        </p:txBody>
      </p:sp>
      <p:sp>
        <p:nvSpPr>
          <p:cNvPr id="233" name="Google Shape;233;p29"/>
          <p:cNvSpPr txBox="1"/>
          <p:nvPr>
            <p:ph idx="1" type="body"/>
          </p:nvPr>
        </p:nvSpPr>
        <p:spPr>
          <a:xfrm>
            <a:off x="259075" y="1104929"/>
            <a:ext cx="8664000" cy="89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For these blocks I’ve put here, I figured that the context help explained it better than I could, so I’ve just used that. Something to note here too, is that while these examples are for the joysticks, these blocks can also apply to the motors, sensors, and solenoids. A good example of them in use is on </a:t>
            </a:r>
            <a:r>
              <a:rPr lang="en-US" u="sng">
                <a:solidFill>
                  <a:srgbClr val="4A86E8"/>
                </a:solidFill>
                <a:hlinkClick r:id="rId3"/>
              </a:rPr>
              <a:t>FRC Team 358's website</a:t>
            </a:r>
            <a:r>
              <a:rPr lang="en-US"/>
              <a:t>.</a:t>
            </a:r>
            <a:endParaRPr/>
          </a:p>
        </p:txBody>
      </p:sp>
      <p:sp>
        <p:nvSpPr>
          <p:cNvPr id="234" name="Google Shape;234;p29"/>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35" name="Google Shape;235;p29"/>
          <p:cNvPicPr preferRelativeResize="0"/>
          <p:nvPr/>
        </p:nvPicPr>
        <p:blipFill>
          <a:blip r:embed="rId4">
            <a:alphaModFix/>
          </a:blip>
          <a:stretch>
            <a:fillRect/>
          </a:stretch>
        </p:blipFill>
        <p:spPr>
          <a:xfrm>
            <a:off x="259075" y="2889775"/>
            <a:ext cx="3028950" cy="2343150"/>
          </a:xfrm>
          <a:prstGeom prst="rect">
            <a:avLst/>
          </a:prstGeom>
          <a:noFill/>
          <a:ln>
            <a:noFill/>
          </a:ln>
        </p:spPr>
      </p:pic>
      <p:pic>
        <p:nvPicPr>
          <p:cNvPr id="236" name="Google Shape;236;p29"/>
          <p:cNvPicPr preferRelativeResize="0"/>
          <p:nvPr/>
        </p:nvPicPr>
        <p:blipFill>
          <a:blip r:embed="rId5">
            <a:alphaModFix/>
          </a:blip>
          <a:stretch>
            <a:fillRect/>
          </a:stretch>
        </p:blipFill>
        <p:spPr>
          <a:xfrm>
            <a:off x="3288025" y="2856438"/>
            <a:ext cx="3038475" cy="2181225"/>
          </a:xfrm>
          <a:prstGeom prst="rect">
            <a:avLst/>
          </a:prstGeom>
          <a:noFill/>
          <a:ln>
            <a:noFill/>
          </a:ln>
        </p:spPr>
      </p:pic>
      <p:pic>
        <p:nvPicPr>
          <p:cNvPr id="237" name="Google Shape;237;p29"/>
          <p:cNvPicPr preferRelativeResize="0"/>
          <p:nvPr/>
        </p:nvPicPr>
        <p:blipFill>
          <a:blip r:embed="rId6">
            <a:alphaModFix/>
          </a:blip>
          <a:stretch>
            <a:fillRect/>
          </a:stretch>
        </p:blipFill>
        <p:spPr>
          <a:xfrm>
            <a:off x="3257575" y="5037675"/>
            <a:ext cx="2667000" cy="1581150"/>
          </a:xfrm>
          <a:prstGeom prst="rect">
            <a:avLst/>
          </a:prstGeom>
          <a:noFill/>
          <a:ln>
            <a:noFill/>
          </a:ln>
        </p:spPr>
      </p:pic>
      <p:pic>
        <p:nvPicPr>
          <p:cNvPr id="238" name="Google Shape;238;p29"/>
          <p:cNvPicPr preferRelativeResize="0"/>
          <p:nvPr/>
        </p:nvPicPr>
        <p:blipFill>
          <a:blip r:embed="rId7">
            <a:alphaModFix/>
          </a:blip>
          <a:stretch>
            <a:fillRect/>
          </a:stretch>
        </p:blipFill>
        <p:spPr>
          <a:xfrm>
            <a:off x="6326500" y="2889775"/>
            <a:ext cx="2581275" cy="222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Robot Code: Build &amp; Deploy</a:t>
            </a:r>
            <a:endParaRPr/>
          </a:p>
        </p:txBody>
      </p:sp>
      <p:sp>
        <p:nvSpPr>
          <p:cNvPr id="245" name="Google Shape;245;p30"/>
          <p:cNvSpPr txBox="1"/>
          <p:nvPr>
            <p:ph idx="1" type="body"/>
          </p:nvPr>
        </p:nvSpPr>
        <p:spPr>
          <a:xfrm>
            <a:off x="259077" y="1249675"/>
            <a:ext cx="47271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Once you’ve completed your robot code or feel like you want to test it, you’re going to need to build it and deploy it to the roboRIO.</a:t>
            </a:r>
            <a:endParaRPr/>
          </a:p>
          <a:p>
            <a:pPr indent="0" lvl="0" marL="0" rtl="0" algn="l">
              <a:spcBef>
                <a:spcPts val="1000"/>
              </a:spcBef>
              <a:spcAft>
                <a:spcPts val="0"/>
              </a:spcAft>
              <a:buNone/>
            </a:pPr>
            <a:r>
              <a:rPr lang="en-US"/>
              <a:t>To do this go to the project window, under “Build Specifications”, right click “FRC Robot Boot-up Deployment”, and then click “Build” to build it and “Run as startup” to put the code onto the robot.</a:t>
            </a:r>
            <a:endParaRPr/>
          </a:p>
          <a:p>
            <a:pPr indent="0" lvl="0" marL="0" rtl="0" algn="l">
              <a:spcBef>
                <a:spcPts val="1000"/>
              </a:spcBef>
              <a:spcAft>
                <a:spcPts val="0"/>
              </a:spcAft>
              <a:buNone/>
            </a:pPr>
            <a:r>
              <a:rPr lang="en-US"/>
              <a:t>Note: The robot has to be connected/communicating to the robot to put the code onto it.</a:t>
            </a:r>
            <a:endParaRPr/>
          </a:p>
        </p:txBody>
      </p:sp>
      <p:sp>
        <p:nvSpPr>
          <p:cNvPr id="246" name="Google Shape;246;p30"/>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7" name="Google Shape;247;p30"/>
          <p:cNvPicPr preferRelativeResize="0"/>
          <p:nvPr/>
        </p:nvPicPr>
        <p:blipFill>
          <a:blip r:embed="rId3">
            <a:alphaModFix/>
          </a:blip>
          <a:stretch>
            <a:fillRect/>
          </a:stretch>
        </p:blipFill>
        <p:spPr>
          <a:xfrm>
            <a:off x="5195950" y="1468400"/>
            <a:ext cx="3524250" cy="4133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Robot Code: Troubleshooting</a:t>
            </a:r>
            <a:endParaRPr/>
          </a:p>
        </p:txBody>
      </p:sp>
      <p:sp>
        <p:nvSpPr>
          <p:cNvPr id="254" name="Google Shape;254;p31"/>
          <p:cNvSpPr txBox="1"/>
          <p:nvPr>
            <p:ph idx="1" type="body"/>
          </p:nvPr>
        </p:nvSpPr>
        <p:spPr>
          <a:xfrm>
            <a:off x="240005" y="1146292"/>
            <a:ext cx="8664000" cy="5029200"/>
          </a:xfrm>
          <a:prstGeom prst="rect">
            <a:avLst/>
          </a:prstGeom>
        </p:spPr>
        <p:txBody>
          <a:bodyPr anchorCtr="0" anchor="t" bIns="45700" lIns="91425" spcFirstLastPara="1" rIns="91425" wrap="square" tIns="45700">
            <a:noAutofit/>
          </a:bodyPr>
          <a:lstStyle/>
          <a:p>
            <a:pPr indent="-336550" lvl="0" marL="457200" rtl="0" algn="l">
              <a:spcBef>
                <a:spcPts val="1000"/>
              </a:spcBef>
              <a:spcAft>
                <a:spcPts val="0"/>
              </a:spcAft>
              <a:buSzPts val="1700"/>
              <a:buChar char="•"/>
            </a:pPr>
            <a:r>
              <a:rPr lang="en-US" sz="1900"/>
              <a:t>If you have a general idea as to where the issue is, one way of troubleshooting could be reading through your code and thinking it through in your head as if you were the robot.</a:t>
            </a:r>
            <a:endParaRPr sz="1900"/>
          </a:p>
          <a:p>
            <a:pPr indent="-336550" lvl="0" marL="457200" rtl="0" algn="l">
              <a:spcBef>
                <a:spcPts val="0"/>
              </a:spcBef>
              <a:spcAft>
                <a:spcPts val="0"/>
              </a:spcAft>
              <a:buSzPts val="1700"/>
              <a:buChar char="•"/>
            </a:pPr>
            <a:r>
              <a:rPr lang="en-US" sz="1900"/>
              <a:t>You could also set up some sort of visual key to check that it’s working, like displaying text saying that that part of the code is working.</a:t>
            </a:r>
            <a:endParaRPr sz="1900"/>
          </a:p>
          <a:p>
            <a:pPr indent="-336550" lvl="1" marL="914400" rtl="0" algn="l">
              <a:spcBef>
                <a:spcPts val="0"/>
              </a:spcBef>
              <a:spcAft>
                <a:spcPts val="0"/>
              </a:spcAft>
              <a:buSzPts val="1700"/>
              <a:buChar char="•"/>
            </a:pPr>
            <a:r>
              <a:rPr lang="en-US" sz="1700"/>
              <a:t>Labview actually has a visual thing called “Highlight Execution”, it’s the little lightbulb in the top bar, 					       if you click on it and run the VI, while in the block diagram, it’ll show you the movement of the data in your program, this way you can follow it and see if something’s not working right</a:t>
            </a:r>
            <a:endParaRPr sz="1700"/>
          </a:p>
          <a:p>
            <a:pPr indent="-336550" lvl="1" marL="914400" rtl="0" algn="l">
              <a:spcBef>
                <a:spcPts val="0"/>
              </a:spcBef>
              <a:spcAft>
                <a:spcPts val="0"/>
              </a:spcAft>
              <a:buSzPts val="1700"/>
              <a:buChar char="•"/>
            </a:pPr>
            <a:r>
              <a:rPr lang="en-US" sz="1700"/>
              <a:t>You can also display code in the network table variables</a:t>
            </a:r>
            <a:endParaRPr sz="1700"/>
          </a:p>
          <a:p>
            <a:pPr indent="-336550" lvl="0" marL="457200" rtl="0" algn="l">
              <a:spcBef>
                <a:spcPts val="0"/>
              </a:spcBef>
              <a:spcAft>
                <a:spcPts val="0"/>
              </a:spcAft>
              <a:buSzPts val="1700"/>
              <a:buChar char="•"/>
            </a:pPr>
            <a:r>
              <a:rPr lang="en-US" sz="1900"/>
              <a:t>Tips for making sure you don’t run into major issues in the long-run</a:t>
            </a:r>
            <a:endParaRPr sz="1900"/>
          </a:p>
          <a:p>
            <a:pPr indent="-336550" lvl="1" marL="914400" rtl="0" algn="l">
              <a:spcBef>
                <a:spcPts val="0"/>
              </a:spcBef>
              <a:spcAft>
                <a:spcPts val="0"/>
              </a:spcAft>
              <a:buSzPts val="1700"/>
              <a:buChar char="•"/>
            </a:pPr>
            <a:r>
              <a:rPr lang="en-US" sz="1700"/>
              <a:t>Keep your code as organized as possible. this may seem difficult, but if you use subVIs and try to make sure things don’t get squished together you should be good</a:t>
            </a:r>
            <a:endParaRPr sz="1700"/>
          </a:p>
          <a:p>
            <a:pPr indent="-336550" lvl="1" marL="914400" rtl="0" algn="l">
              <a:spcBef>
                <a:spcPts val="0"/>
              </a:spcBef>
              <a:spcAft>
                <a:spcPts val="0"/>
              </a:spcAft>
              <a:buSzPts val="1700"/>
              <a:buChar char="•"/>
            </a:pPr>
            <a:r>
              <a:rPr lang="en-US" sz="1700"/>
              <a:t>Test your code as often as possible. One of the worst things you could do is assume that all of your code is good and then test it all at once, it’s a lot harder to find the issues then because there could be a lot of them.</a:t>
            </a:r>
            <a:endParaRPr sz="1700"/>
          </a:p>
        </p:txBody>
      </p:sp>
      <p:sp>
        <p:nvSpPr>
          <p:cNvPr id="255" name="Google Shape;255;p31"/>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56" name="Google Shape;256;p31"/>
          <p:cNvPicPr preferRelativeResize="0"/>
          <p:nvPr/>
        </p:nvPicPr>
        <p:blipFill>
          <a:blip r:embed="rId3">
            <a:alphaModFix/>
          </a:blip>
          <a:stretch>
            <a:fillRect/>
          </a:stretch>
        </p:blipFill>
        <p:spPr>
          <a:xfrm>
            <a:off x="4243900" y="3416425"/>
            <a:ext cx="2400300" cy="295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2642709" y="1557193"/>
            <a:ext cx="6501300" cy="4096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i="0" lang="en-US" sz="9600"/>
              <a:t>Dashboard</a:t>
            </a:r>
            <a:endParaRPr sz="9200"/>
          </a:p>
        </p:txBody>
      </p:sp>
      <p:sp>
        <p:nvSpPr>
          <p:cNvPr id="263" name="Google Shape;263;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259080" y="365125"/>
            <a:ext cx="8663940" cy="7397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bril Fatface"/>
              <a:buNone/>
            </a:pPr>
            <a:r>
              <a:rPr lang="en-US"/>
              <a:t>Overview</a:t>
            </a:r>
            <a:endParaRPr/>
          </a:p>
        </p:txBody>
      </p:sp>
      <p:sp>
        <p:nvSpPr>
          <p:cNvPr id="113" name="Google Shape;113;p15"/>
          <p:cNvSpPr txBox="1"/>
          <p:nvPr>
            <p:ph idx="1" type="body"/>
          </p:nvPr>
        </p:nvSpPr>
        <p:spPr>
          <a:xfrm>
            <a:off x="259069" y="1249675"/>
            <a:ext cx="8664000" cy="5029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700"/>
              <a:t>It’s incredibly hard to completely teach any sort of programming simply through a document or slideshow, so instead the goal of this presentation is to get you inundated with the basics of </a:t>
            </a:r>
            <a:r>
              <a:rPr lang="en-US" sz="1700"/>
              <a:t>LabVIEW</a:t>
            </a:r>
            <a:r>
              <a:rPr lang="en-US" sz="1700"/>
              <a:t> and at the end to point you in the proper direction for you to continue on and gather a deeper understanding of </a:t>
            </a:r>
            <a:r>
              <a:rPr lang="en-US" sz="1700"/>
              <a:t>LabVIEW</a:t>
            </a:r>
            <a:r>
              <a:rPr lang="en-US" sz="1700"/>
              <a:t> and programming in general.</a:t>
            </a:r>
            <a:endParaRPr sz="1700"/>
          </a:p>
          <a:p>
            <a:pPr indent="0" lvl="0" marL="0" rtl="0" algn="l">
              <a:lnSpc>
                <a:spcPct val="115000"/>
              </a:lnSpc>
              <a:spcBef>
                <a:spcPts val="1600"/>
              </a:spcBef>
              <a:spcAft>
                <a:spcPts val="0"/>
              </a:spcAft>
              <a:buNone/>
            </a:pPr>
            <a:r>
              <a:t/>
            </a:r>
            <a:endParaRPr sz="1700"/>
          </a:p>
          <a:p>
            <a:pPr indent="0" lvl="0" marL="0" rtl="0" algn="l">
              <a:lnSpc>
                <a:spcPct val="115000"/>
              </a:lnSpc>
              <a:spcBef>
                <a:spcPts val="1600"/>
              </a:spcBef>
              <a:spcAft>
                <a:spcPts val="0"/>
              </a:spcAft>
              <a:buNone/>
            </a:pPr>
            <a:r>
              <a:rPr lang="en-US" sz="1700"/>
              <a:t>This slideshow will cover both the basics for programming a robot in </a:t>
            </a:r>
            <a:r>
              <a:rPr lang="en-US" sz="1700"/>
              <a:t>LabVIEW</a:t>
            </a:r>
            <a:r>
              <a:rPr lang="en-US" sz="1700"/>
              <a:t> and creating a </a:t>
            </a:r>
            <a:r>
              <a:rPr lang="en-US" sz="1700"/>
              <a:t>driver station</a:t>
            </a:r>
            <a:r>
              <a:rPr lang="en-US" sz="1700"/>
              <a:t> for your drive team through </a:t>
            </a:r>
            <a:r>
              <a:rPr lang="en-US" sz="1700"/>
              <a:t>LabVIEW</a:t>
            </a:r>
            <a:r>
              <a:rPr lang="en-US" sz="1700"/>
              <a:t>, along with explaining what things to consider when doing so and the installation of </a:t>
            </a:r>
            <a:r>
              <a:rPr lang="en-US" sz="1700"/>
              <a:t>LabVIEW</a:t>
            </a:r>
            <a:r>
              <a:rPr lang="en-US" sz="1700"/>
              <a:t>.</a:t>
            </a:r>
            <a:endParaRPr sz="1700"/>
          </a:p>
          <a:p>
            <a:pPr indent="0" lvl="0" marL="0" rtl="0" algn="l">
              <a:lnSpc>
                <a:spcPct val="115000"/>
              </a:lnSpc>
              <a:spcBef>
                <a:spcPts val="1600"/>
              </a:spcBef>
              <a:spcAft>
                <a:spcPts val="0"/>
              </a:spcAft>
              <a:buNone/>
            </a:pPr>
            <a:r>
              <a:t/>
            </a:r>
            <a:endParaRPr sz="1700"/>
          </a:p>
          <a:p>
            <a:pPr indent="0" lvl="0" marL="0" rtl="0" algn="l">
              <a:lnSpc>
                <a:spcPct val="115000"/>
              </a:lnSpc>
              <a:spcBef>
                <a:spcPts val="1600"/>
              </a:spcBef>
              <a:spcAft>
                <a:spcPts val="1600"/>
              </a:spcAft>
              <a:buNone/>
            </a:pPr>
            <a:r>
              <a:rPr lang="en-US" sz="1700"/>
              <a:t>If you don’t read the entire presentation, at least read slides 7 and 8 for some LabView tips. Slide 28 is a must-read.</a:t>
            </a:r>
            <a:endParaRPr sz="1700"/>
          </a:p>
        </p:txBody>
      </p:sp>
      <p:sp>
        <p:nvSpPr>
          <p:cNvPr id="114" name="Google Shape;114;p15"/>
          <p:cNvSpPr txBox="1"/>
          <p:nvPr>
            <p:ph idx="12" type="sldNum"/>
          </p:nvPr>
        </p:nvSpPr>
        <p:spPr>
          <a:xfrm>
            <a:off x="8404860" y="6356350"/>
            <a:ext cx="51816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500"/>
              <a:t>Dashboard: Deciding  What Should Go On</a:t>
            </a:r>
            <a:endParaRPr sz="3500"/>
          </a:p>
        </p:txBody>
      </p:sp>
      <p:sp>
        <p:nvSpPr>
          <p:cNvPr id="270" name="Google Shape;270;p33"/>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When deciding what to put on the dashboard you have to consider the game, what’s on your robot, and what your drive team wants to be able to see while in a match. </a:t>
            </a:r>
            <a:endParaRPr/>
          </a:p>
          <a:p>
            <a:pPr indent="0" lvl="0" marL="0" rtl="0" algn="l">
              <a:spcBef>
                <a:spcPts val="1000"/>
              </a:spcBef>
              <a:spcAft>
                <a:spcPts val="0"/>
              </a:spcAft>
              <a:buNone/>
            </a:pPr>
            <a:r>
              <a:rPr lang="en-US"/>
              <a:t>Every year no matter what the game, it’s usually good to have something along the lines of a motor input and motor output, this way if the motor is not working, it might help you to figure out where the issues at.</a:t>
            </a:r>
            <a:endParaRPr/>
          </a:p>
          <a:p>
            <a:pPr indent="0" lvl="0" marL="0" rtl="0" algn="l">
              <a:spcBef>
                <a:spcPts val="1000"/>
              </a:spcBef>
              <a:spcAft>
                <a:spcPts val="0"/>
              </a:spcAft>
              <a:buNone/>
            </a:pPr>
            <a:r>
              <a:rPr lang="en-US"/>
              <a:t>Examples of other things that you might consider putting on the dashboard are things like visuals for sensors, like a light for when a vision target is detected or a color for a color detection sensor, or you could have settings for a camera and things such as that.</a:t>
            </a:r>
            <a:endParaRPr/>
          </a:p>
        </p:txBody>
      </p:sp>
      <p:sp>
        <p:nvSpPr>
          <p:cNvPr id="271" name="Google Shape;271;p33"/>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Dashboard:  </a:t>
            </a:r>
            <a:r>
              <a:rPr lang="en-US"/>
              <a:t>Organizing</a:t>
            </a:r>
            <a:endParaRPr/>
          </a:p>
        </p:txBody>
      </p:sp>
      <p:sp>
        <p:nvSpPr>
          <p:cNvPr id="278" name="Google Shape;278;p34"/>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900"/>
              <a:t>Once you have what you are going to put on the dashboard, it’s important for you to organize it to the best of your ability. This usually means making sure the first tab is most important for in game use and then going on from there to things like camera settings, debugging, and all the network table variables (these should usually be the last tab). Other things to note too are that, anything you want the drivers to see, make sure it stands out and one other thing to consider adding is something if there’s something wrong with the robot.</a:t>
            </a:r>
            <a:endParaRPr sz="1900"/>
          </a:p>
        </p:txBody>
      </p:sp>
      <p:sp>
        <p:nvSpPr>
          <p:cNvPr id="279" name="Google Shape;279;p34"/>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0" name="Google Shape;280;p34"/>
          <p:cNvPicPr preferRelativeResize="0"/>
          <p:nvPr/>
        </p:nvPicPr>
        <p:blipFill>
          <a:blip r:embed="rId3">
            <a:alphaModFix/>
          </a:blip>
          <a:stretch>
            <a:fillRect/>
          </a:stretch>
        </p:blipFill>
        <p:spPr>
          <a:xfrm>
            <a:off x="1102650" y="3910450"/>
            <a:ext cx="6938700" cy="2673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Dashboard: Camera Lines</a:t>
            </a:r>
            <a:endParaRPr/>
          </a:p>
        </p:txBody>
      </p:sp>
      <p:sp>
        <p:nvSpPr>
          <p:cNvPr id="287" name="Google Shape;287;p35"/>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Something that can be very useful is making lines on the camera video, whether it’s just a line down the center to help the drive team center the robot or it’s a box or circle around where the vision programming thinks the target is. I’ll only show the line to you, but the concept is all the same and it shouldn’t be hard for you to figure out the rest after that.</a:t>
            </a:r>
            <a:endParaRPr/>
          </a:p>
        </p:txBody>
      </p:sp>
      <p:sp>
        <p:nvSpPr>
          <p:cNvPr id="288" name="Google Shape;288;p35"/>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9" name="Google Shape;289;p35"/>
          <p:cNvPicPr preferRelativeResize="0"/>
          <p:nvPr/>
        </p:nvPicPr>
        <p:blipFill>
          <a:blip r:embed="rId3">
            <a:alphaModFix/>
          </a:blip>
          <a:stretch>
            <a:fillRect/>
          </a:stretch>
        </p:blipFill>
        <p:spPr>
          <a:xfrm>
            <a:off x="259075" y="3321350"/>
            <a:ext cx="4130050" cy="1522950"/>
          </a:xfrm>
          <a:prstGeom prst="rect">
            <a:avLst/>
          </a:prstGeom>
          <a:noFill/>
          <a:ln>
            <a:noFill/>
          </a:ln>
        </p:spPr>
      </p:pic>
      <p:pic>
        <p:nvPicPr>
          <p:cNvPr id="290" name="Google Shape;290;p35"/>
          <p:cNvPicPr preferRelativeResize="0"/>
          <p:nvPr/>
        </p:nvPicPr>
        <p:blipFill>
          <a:blip r:embed="rId4">
            <a:alphaModFix/>
          </a:blip>
          <a:stretch>
            <a:fillRect/>
          </a:stretch>
        </p:blipFill>
        <p:spPr>
          <a:xfrm>
            <a:off x="259075" y="5198500"/>
            <a:ext cx="4291762" cy="1522950"/>
          </a:xfrm>
          <a:prstGeom prst="rect">
            <a:avLst/>
          </a:prstGeom>
          <a:noFill/>
          <a:ln>
            <a:noFill/>
          </a:ln>
        </p:spPr>
      </p:pic>
      <p:pic>
        <p:nvPicPr>
          <p:cNvPr id="291" name="Google Shape;291;p35"/>
          <p:cNvPicPr preferRelativeResize="0"/>
          <p:nvPr/>
        </p:nvPicPr>
        <p:blipFill>
          <a:blip r:embed="rId5">
            <a:alphaModFix/>
          </a:blip>
          <a:stretch>
            <a:fillRect/>
          </a:stretch>
        </p:blipFill>
        <p:spPr>
          <a:xfrm>
            <a:off x="7648775" y="191575"/>
            <a:ext cx="1274300" cy="1086900"/>
          </a:xfrm>
          <a:prstGeom prst="rect">
            <a:avLst/>
          </a:prstGeom>
          <a:noFill/>
          <a:ln>
            <a:noFill/>
          </a:ln>
        </p:spPr>
      </p:pic>
      <p:sp>
        <p:nvSpPr>
          <p:cNvPr id="292" name="Google Shape;292;p35"/>
          <p:cNvSpPr txBox="1"/>
          <p:nvPr/>
        </p:nvSpPr>
        <p:spPr>
          <a:xfrm>
            <a:off x="4840950" y="3372525"/>
            <a:ext cx="3953400" cy="15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entury Gothic"/>
                <a:ea typeface="Century Gothic"/>
                <a:cs typeface="Century Gothic"/>
                <a:sym typeface="Century Gothic"/>
              </a:rPr>
              <a:t>To create the clusters for the X, Y coordinates of the line, right click on the input node and then click, “Create Constant” at the top. X is the top box, Y is the bottom.</a:t>
            </a:r>
            <a:endParaRPr sz="1800">
              <a:latin typeface="Century Gothic"/>
              <a:ea typeface="Century Gothic"/>
              <a:cs typeface="Century Gothic"/>
              <a:sym typeface="Century Gothic"/>
            </a:endParaRPr>
          </a:p>
        </p:txBody>
      </p:sp>
      <p:sp>
        <p:nvSpPr>
          <p:cNvPr id="293" name="Google Shape;293;p35"/>
          <p:cNvSpPr txBox="1"/>
          <p:nvPr/>
        </p:nvSpPr>
        <p:spPr>
          <a:xfrm>
            <a:off x="4840950" y="5198425"/>
            <a:ext cx="3953400" cy="15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entury Gothic"/>
                <a:ea typeface="Century Gothic"/>
                <a:cs typeface="Century Gothic"/>
                <a:sym typeface="Century Gothic"/>
              </a:rPr>
              <a:t>It’s important that you give the line a color, or else it won’t show up. Also note that the name of the block you want is IMAQ Overlay Line.</a:t>
            </a:r>
            <a:endParaRPr sz="1800">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Dashboard: Important Blocks</a:t>
            </a:r>
            <a:endParaRPr/>
          </a:p>
        </p:txBody>
      </p:sp>
      <p:sp>
        <p:nvSpPr>
          <p:cNvPr id="300" name="Google Shape;300;p36"/>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01" name="Google Shape;301;p36"/>
          <p:cNvPicPr preferRelativeResize="0"/>
          <p:nvPr/>
        </p:nvPicPr>
        <p:blipFill>
          <a:blip r:embed="rId3">
            <a:alphaModFix/>
          </a:blip>
          <a:stretch>
            <a:fillRect/>
          </a:stretch>
        </p:blipFill>
        <p:spPr>
          <a:xfrm>
            <a:off x="4722425" y="2238375"/>
            <a:ext cx="4200525" cy="2381250"/>
          </a:xfrm>
          <a:prstGeom prst="rect">
            <a:avLst/>
          </a:prstGeom>
          <a:noFill/>
          <a:ln>
            <a:noFill/>
          </a:ln>
        </p:spPr>
      </p:pic>
      <p:sp>
        <p:nvSpPr>
          <p:cNvPr id="302" name="Google Shape;302;p36"/>
          <p:cNvSpPr txBox="1"/>
          <p:nvPr/>
        </p:nvSpPr>
        <p:spPr>
          <a:xfrm>
            <a:off x="661600" y="2275200"/>
            <a:ext cx="3727500" cy="23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entury Gothic"/>
                <a:ea typeface="Century Gothic"/>
                <a:cs typeface="Century Gothic"/>
                <a:sym typeface="Century Gothic"/>
              </a:rPr>
              <a:t>The NT Read requires a name and gives you whatever variable is associated with the NT name that you give it. An important thing to note is that the name has to be written exactly the same as how you wrote it when you created it.</a:t>
            </a:r>
            <a:endParaRPr sz="1800">
              <a:latin typeface="Century Gothic"/>
              <a:ea typeface="Century Gothic"/>
              <a:cs typeface="Century Gothic"/>
              <a:sym typeface="Century Gothic"/>
            </a:endParaRPr>
          </a:p>
        </p:txBody>
      </p:sp>
      <p:sp>
        <p:nvSpPr>
          <p:cNvPr id="303" name="Google Shape;303;p36"/>
          <p:cNvSpPr txBox="1"/>
          <p:nvPr/>
        </p:nvSpPr>
        <p:spPr>
          <a:xfrm>
            <a:off x="820200" y="5113750"/>
            <a:ext cx="7503600" cy="12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entury Gothic"/>
                <a:ea typeface="Century Gothic"/>
                <a:cs typeface="Century Gothic"/>
                <a:sym typeface="Century Gothic"/>
              </a:rPr>
              <a:t>Since the information for the dashboard comes from network table variables, this means that you could program your robot code in whatever language you want and then publish the variables into network tables and create a </a:t>
            </a:r>
            <a:r>
              <a:rPr lang="en-US">
                <a:latin typeface="Century Gothic"/>
                <a:ea typeface="Century Gothic"/>
                <a:cs typeface="Century Gothic"/>
                <a:sym typeface="Century Gothic"/>
              </a:rPr>
              <a:t>LabVIEW</a:t>
            </a:r>
            <a:r>
              <a:rPr lang="en-US">
                <a:latin typeface="Century Gothic"/>
                <a:ea typeface="Century Gothic"/>
                <a:cs typeface="Century Gothic"/>
                <a:sym typeface="Century Gothic"/>
              </a:rPr>
              <a:t> dashboard with them. You can also not use NT Reads and simply name the control the same name as the network table variable, but it’s a lot nicer to use the reads.</a:t>
            </a:r>
            <a:endParaRPr>
              <a:latin typeface="Century Gothic"/>
              <a:ea typeface="Century Gothic"/>
              <a:cs typeface="Century Gothic"/>
              <a:sym typeface="Century Gothic"/>
            </a:endParaRPr>
          </a:p>
        </p:txBody>
      </p:sp>
      <p:sp>
        <p:nvSpPr>
          <p:cNvPr id="304" name="Google Shape;304;p36"/>
          <p:cNvSpPr txBox="1"/>
          <p:nvPr/>
        </p:nvSpPr>
        <p:spPr>
          <a:xfrm>
            <a:off x="839275" y="1104925"/>
            <a:ext cx="7503600" cy="12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entury Gothic"/>
                <a:ea typeface="Century Gothic"/>
                <a:cs typeface="Century Gothic"/>
                <a:sym typeface="Century Gothic"/>
              </a:rPr>
              <a:t>Names for the network table variables shouldn’t have spaces or anything like that.</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rPr lang="en-US">
                <a:latin typeface="Century Gothic"/>
                <a:ea typeface="Century Gothic"/>
                <a:cs typeface="Century Gothic"/>
                <a:sym typeface="Century Gothic"/>
              </a:rPr>
              <a:t>Ex) </a:t>
            </a:r>
            <a:r>
              <a:rPr lang="en-US">
                <a:solidFill>
                  <a:srgbClr val="FF0000"/>
                </a:solidFill>
                <a:latin typeface="Century Gothic"/>
                <a:ea typeface="Century Gothic"/>
                <a:cs typeface="Century Gothic"/>
                <a:sym typeface="Century Gothic"/>
              </a:rPr>
              <a:t>/s</a:t>
            </a:r>
            <a:r>
              <a:rPr lang="en-US">
                <a:solidFill>
                  <a:srgbClr val="FF0000"/>
                </a:solidFill>
                <a:latin typeface="Century Gothic"/>
                <a:ea typeface="Century Gothic"/>
                <a:cs typeface="Century Gothic"/>
                <a:sym typeface="Century Gothic"/>
              </a:rPr>
              <a:t>andwich</a:t>
            </a:r>
            <a:r>
              <a:rPr lang="en-US">
                <a:solidFill>
                  <a:srgbClr val="FF0000"/>
                </a:solidFill>
                <a:latin typeface="Century Gothic"/>
                <a:ea typeface="Century Gothic"/>
                <a:cs typeface="Century Gothic"/>
                <a:sym typeface="Century Gothic"/>
              </a:rPr>
              <a:t>/peanut butter -&gt; not a good name</a:t>
            </a:r>
            <a:endParaRPr>
              <a:solidFill>
                <a:srgbClr val="FF0000"/>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FF0000"/>
                </a:solidFill>
                <a:latin typeface="Century Gothic"/>
                <a:ea typeface="Century Gothic"/>
                <a:cs typeface="Century Gothic"/>
                <a:sym typeface="Century Gothic"/>
              </a:rPr>
              <a:t>      </a:t>
            </a:r>
            <a:r>
              <a:rPr lang="en-US">
                <a:solidFill>
                  <a:srgbClr val="38761D"/>
                </a:solidFill>
                <a:latin typeface="Century Gothic"/>
                <a:ea typeface="Century Gothic"/>
                <a:cs typeface="Century Gothic"/>
                <a:sym typeface="Century Gothic"/>
              </a:rPr>
              <a:t>/sandwich/peanutButter -&gt; good name</a:t>
            </a:r>
            <a:endParaRPr>
              <a:solidFill>
                <a:srgbClr val="38761D"/>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Dashboard: NT Read Example</a:t>
            </a:r>
            <a:endParaRPr/>
          </a:p>
        </p:txBody>
      </p:sp>
      <p:sp>
        <p:nvSpPr>
          <p:cNvPr id="311" name="Google Shape;311;p37"/>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12" name="Google Shape;312;p37"/>
          <p:cNvPicPr preferRelativeResize="0"/>
          <p:nvPr/>
        </p:nvPicPr>
        <p:blipFill>
          <a:blip r:embed="rId3">
            <a:alphaModFix/>
          </a:blip>
          <a:stretch>
            <a:fillRect/>
          </a:stretch>
        </p:blipFill>
        <p:spPr>
          <a:xfrm>
            <a:off x="259075" y="1104925"/>
            <a:ext cx="4175801" cy="2000900"/>
          </a:xfrm>
          <a:prstGeom prst="rect">
            <a:avLst/>
          </a:prstGeom>
          <a:noFill/>
          <a:ln>
            <a:noFill/>
          </a:ln>
        </p:spPr>
      </p:pic>
      <p:pic>
        <p:nvPicPr>
          <p:cNvPr id="313" name="Google Shape;313;p37"/>
          <p:cNvPicPr preferRelativeResize="0"/>
          <p:nvPr/>
        </p:nvPicPr>
        <p:blipFill>
          <a:blip r:embed="rId4">
            <a:alphaModFix/>
          </a:blip>
          <a:stretch>
            <a:fillRect/>
          </a:stretch>
        </p:blipFill>
        <p:spPr>
          <a:xfrm>
            <a:off x="259075" y="5048925"/>
            <a:ext cx="2933700" cy="1313597"/>
          </a:xfrm>
          <a:prstGeom prst="rect">
            <a:avLst/>
          </a:prstGeom>
          <a:noFill/>
          <a:ln>
            <a:noFill/>
          </a:ln>
        </p:spPr>
      </p:pic>
      <p:pic>
        <p:nvPicPr>
          <p:cNvPr id="314" name="Google Shape;314;p37"/>
          <p:cNvPicPr preferRelativeResize="0"/>
          <p:nvPr/>
        </p:nvPicPr>
        <p:blipFill>
          <a:blip r:embed="rId5">
            <a:alphaModFix/>
          </a:blip>
          <a:stretch>
            <a:fillRect/>
          </a:stretch>
        </p:blipFill>
        <p:spPr>
          <a:xfrm>
            <a:off x="5989375" y="3105825"/>
            <a:ext cx="2933700" cy="1943100"/>
          </a:xfrm>
          <a:prstGeom prst="rect">
            <a:avLst/>
          </a:prstGeom>
          <a:noFill/>
          <a:ln>
            <a:noFill/>
          </a:ln>
        </p:spPr>
      </p:pic>
      <p:sp>
        <p:nvSpPr>
          <p:cNvPr id="315" name="Google Shape;315;p37"/>
          <p:cNvSpPr txBox="1"/>
          <p:nvPr/>
        </p:nvSpPr>
        <p:spPr>
          <a:xfrm>
            <a:off x="5438000" y="1242500"/>
            <a:ext cx="3404700" cy="17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entury Gothic"/>
                <a:ea typeface="Century Gothic"/>
                <a:cs typeface="Century Gothic"/>
                <a:sym typeface="Century Gothic"/>
              </a:rPr>
              <a:t>To start right click on the Front Panel and select what you want to put there, for this example I’m doing a simple light.</a:t>
            </a:r>
            <a:endParaRPr sz="1800">
              <a:latin typeface="Century Gothic"/>
              <a:ea typeface="Century Gothic"/>
              <a:cs typeface="Century Gothic"/>
              <a:sym typeface="Century Gothic"/>
            </a:endParaRPr>
          </a:p>
        </p:txBody>
      </p:sp>
      <p:sp>
        <p:nvSpPr>
          <p:cNvPr id="316" name="Google Shape;316;p37"/>
          <p:cNvSpPr txBox="1"/>
          <p:nvPr/>
        </p:nvSpPr>
        <p:spPr>
          <a:xfrm>
            <a:off x="259075" y="3291850"/>
            <a:ext cx="4404300" cy="17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Century Gothic"/>
                <a:ea typeface="Century Gothic"/>
                <a:cs typeface="Century Gothic"/>
                <a:sym typeface="Century Gothic"/>
              </a:rPr>
              <a:t>After placing your object, double click on it to find it in the Block Diagram panel and find the NT Read in the panel by right clicking and searching for it and then connect it to the light. Once you’ve done that, you can right click on the pink node on the NT Read and click “Create Constant”.</a:t>
            </a:r>
            <a:endParaRPr sz="1500">
              <a:latin typeface="Century Gothic"/>
              <a:ea typeface="Century Gothic"/>
              <a:cs typeface="Century Gothic"/>
              <a:sym typeface="Century Gothic"/>
            </a:endParaRPr>
          </a:p>
        </p:txBody>
      </p:sp>
      <p:sp>
        <p:nvSpPr>
          <p:cNvPr id="317" name="Google Shape;317;p37"/>
          <p:cNvSpPr txBox="1"/>
          <p:nvPr/>
        </p:nvSpPr>
        <p:spPr>
          <a:xfrm>
            <a:off x="5438000" y="5179800"/>
            <a:ext cx="3484800" cy="13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latin typeface="Century Gothic"/>
                <a:ea typeface="Century Gothic"/>
                <a:cs typeface="Century Gothic"/>
                <a:sym typeface="Century Gothic"/>
              </a:rPr>
              <a:t>Finally, type in the NT name into the string. Always make sure you’re using the right NT Read/Write, in this case I was using a light, which is a boolean, but numbers would need the “Read Number” one.</a:t>
            </a:r>
            <a:endParaRPr sz="1500">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8"/>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Dashboard: Building the Dashboard</a:t>
            </a:r>
            <a:endParaRPr/>
          </a:p>
        </p:txBody>
      </p:sp>
      <p:sp>
        <p:nvSpPr>
          <p:cNvPr id="324" name="Google Shape;324;p38"/>
          <p:cNvSpPr txBox="1"/>
          <p:nvPr>
            <p:ph idx="1" type="body"/>
          </p:nvPr>
        </p:nvSpPr>
        <p:spPr>
          <a:xfrm>
            <a:off x="259075" y="1371625"/>
            <a:ext cx="4969200" cy="4785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Once you feel like your dashboard is good to go or you feel like parts of your dashboard are ready to test, you’ll need to build it. </a:t>
            </a:r>
            <a:endParaRPr/>
          </a:p>
          <a:p>
            <a:pPr indent="0" lvl="0" marL="0" rtl="0" algn="l">
              <a:spcBef>
                <a:spcPts val="1000"/>
              </a:spcBef>
              <a:spcAft>
                <a:spcPts val="0"/>
              </a:spcAft>
              <a:buNone/>
            </a:pPr>
            <a:r>
              <a:rPr lang="en-US"/>
              <a:t>The way that you do this is by going back to the project view, under build specifications and right click on “FRC_Dashboard”, then click on “Build”.</a:t>
            </a:r>
            <a:endParaRPr/>
          </a:p>
          <a:p>
            <a:pPr indent="0" lvl="0" marL="0" rtl="0" algn="l">
              <a:spcBef>
                <a:spcPts val="1000"/>
              </a:spcBef>
              <a:spcAft>
                <a:spcPts val="0"/>
              </a:spcAft>
              <a:buNone/>
            </a:pPr>
            <a:r>
              <a:rPr lang="en-US"/>
              <a:t>Note that if you didn’t let the project go under the LabVIEW data folder, then you may have some issues, check the Troubleshooting slides for more detail</a:t>
            </a:r>
            <a:endParaRPr/>
          </a:p>
        </p:txBody>
      </p:sp>
      <p:sp>
        <p:nvSpPr>
          <p:cNvPr id="325" name="Google Shape;325;p38"/>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26" name="Google Shape;326;p38"/>
          <p:cNvPicPr preferRelativeResize="0"/>
          <p:nvPr/>
        </p:nvPicPr>
        <p:blipFill>
          <a:blip r:embed="rId3">
            <a:alphaModFix/>
          </a:blip>
          <a:stretch>
            <a:fillRect/>
          </a:stretch>
        </p:blipFill>
        <p:spPr>
          <a:xfrm>
            <a:off x="5370250" y="1697350"/>
            <a:ext cx="3552825" cy="4133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9"/>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Dashboard: Troubleshooting</a:t>
            </a:r>
            <a:endParaRPr/>
          </a:p>
        </p:txBody>
      </p:sp>
      <p:sp>
        <p:nvSpPr>
          <p:cNvPr id="333" name="Google Shape;333;p39"/>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If your dashboard isn’t working, there’s a good chance that you just forgot to connect something or didn’t connect something properly. The easiest way to check this is with the arrow at the top of the dashboard.      White means that all of your code is connected properly,      grey and broken means there’s something wrong, you can see why if you click on the arrow and then if you click on the issue it’ll take you to where it is in the code.</a:t>
            </a:r>
            <a:endParaRPr/>
          </a:p>
          <a:p>
            <a:pPr indent="0" lvl="0" marL="0" rtl="0" algn="l">
              <a:spcBef>
                <a:spcPts val="1000"/>
              </a:spcBef>
              <a:spcAft>
                <a:spcPts val="0"/>
              </a:spcAft>
              <a:buNone/>
            </a:pPr>
            <a:r>
              <a:rPr lang="en-US"/>
              <a:t>If your dashboard is having trouble building, it could be because the builds folder is not in the same file as the your project file/the file before your actual project.</a:t>
            </a:r>
            <a:endParaRPr/>
          </a:p>
          <a:p>
            <a:pPr indent="0" lvl="0" marL="0" rtl="0" algn="l">
              <a:spcBef>
                <a:spcPts val="1000"/>
              </a:spcBef>
              <a:spcAft>
                <a:spcPts val="0"/>
              </a:spcAft>
              <a:buNone/>
            </a:pPr>
            <a:r>
              <a:rPr lang="en-US"/>
              <a:t>If you open up your dashboard and it looks all wonky, this usually means that when you were on the Front Panel you changed the screen size or scrolled to the side on accident. You have to go back to the project and make sure that it’s perfectly (and I really mean perfectly) lined up and save it and </a:t>
            </a:r>
            <a:r>
              <a:rPr lang="en-US"/>
              <a:t>rebuild</a:t>
            </a:r>
            <a:r>
              <a:rPr lang="en-US"/>
              <a:t> it or else it will continue to look wonky.</a:t>
            </a:r>
            <a:endParaRPr/>
          </a:p>
        </p:txBody>
      </p:sp>
      <p:sp>
        <p:nvSpPr>
          <p:cNvPr id="334" name="Google Shape;334;p39"/>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35" name="Google Shape;335;p39"/>
          <p:cNvPicPr preferRelativeResize="0"/>
          <p:nvPr/>
        </p:nvPicPr>
        <p:blipFill>
          <a:blip r:embed="rId3">
            <a:alphaModFix/>
          </a:blip>
          <a:stretch>
            <a:fillRect/>
          </a:stretch>
        </p:blipFill>
        <p:spPr>
          <a:xfrm>
            <a:off x="1823425" y="2323675"/>
            <a:ext cx="295275" cy="304800"/>
          </a:xfrm>
          <a:prstGeom prst="rect">
            <a:avLst/>
          </a:prstGeom>
          <a:noFill/>
          <a:ln>
            <a:noFill/>
          </a:ln>
        </p:spPr>
      </p:pic>
      <p:pic>
        <p:nvPicPr>
          <p:cNvPr id="336" name="Google Shape;336;p39"/>
          <p:cNvPicPr preferRelativeResize="0"/>
          <p:nvPr/>
        </p:nvPicPr>
        <p:blipFill>
          <a:blip r:embed="rId4">
            <a:alphaModFix/>
          </a:blip>
          <a:stretch>
            <a:fillRect/>
          </a:stretch>
        </p:blipFill>
        <p:spPr>
          <a:xfrm>
            <a:off x="1480525" y="2628475"/>
            <a:ext cx="342900" cy="304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Dashboard: Troubleshooting (Cont.)</a:t>
            </a:r>
            <a:endParaRPr/>
          </a:p>
        </p:txBody>
      </p:sp>
      <p:sp>
        <p:nvSpPr>
          <p:cNvPr id="343" name="Google Shape;343;p40"/>
          <p:cNvSpPr txBox="1"/>
          <p:nvPr>
            <p:ph idx="1" type="body"/>
          </p:nvPr>
        </p:nvSpPr>
        <p:spPr>
          <a:xfrm>
            <a:off x="4873075" y="1249688"/>
            <a:ext cx="4050000" cy="2361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600"/>
              <a:t>If you go to open up the dashboard and the default shows up instead of your dashboard, don’t panic, it usually just means that the setting on the dashboard is wrong. Click on the gear on the bottom left of the dashboard, click the dropdown arrow that says “Default” and then click “LabVIEW”.</a:t>
            </a:r>
            <a:endParaRPr sz="1600"/>
          </a:p>
        </p:txBody>
      </p:sp>
      <p:sp>
        <p:nvSpPr>
          <p:cNvPr id="344" name="Google Shape;344;p40"/>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45" name="Google Shape;345;p40"/>
          <p:cNvPicPr preferRelativeResize="0"/>
          <p:nvPr/>
        </p:nvPicPr>
        <p:blipFill>
          <a:blip r:embed="rId3">
            <a:alphaModFix/>
          </a:blip>
          <a:stretch>
            <a:fillRect/>
          </a:stretch>
        </p:blipFill>
        <p:spPr>
          <a:xfrm>
            <a:off x="259075" y="1249675"/>
            <a:ext cx="4206250" cy="2361624"/>
          </a:xfrm>
          <a:prstGeom prst="rect">
            <a:avLst/>
          </a:prstGeom>
          <a:noFill/>
          <a:ln>
            <a:noFill/>
          </a:ln>
        </p:spPr>
      </p:pic>
      <p:pic>
        <p:nvPicPr>
          <p:cNvPr id="346" name="Google Shape;346;p40"/>
          <p:cNvPicPr preferRelativeResize="0"/>
          <p:nvPr/>
        </p:nvPicPr>
        <p:blipFill>
          <a:blip r:embed="rId4">
            <a:alphaModFix/>
          </a:blip>
          <a:stretch>
            <a:fillRect/>
          </a:stretch>
        </p:blipFill>
        <p:spPr>
          <a:xfrm>
            <a:off x="506513" y="3874375"/>
            <a:ext cx="3711374" cy="2481975"/>
          </a:xfrm>
          <a:prstGeom prst="rect">
            <a:avLst/>
          </a:prstGeom>
          <a:noFill/>
          <a:ln>
            <a:noFill/>
          </a:ln>
        </p:spPr>
      </p:pic>
      <p:sp>
        <p:nvSpPr>
          <p:cNvPr id="347" name="Google Shape;347;p40"/>
          <p:cNvSpPr txBox="1"/>
          <p:nvPr/>
        </p:nvSpPr>
        <p:spPr>
          <a:xfrm>
            <a:off x="4873075" y="3817711"/>
            <a:ext cx="3880500" cy="25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Century Gothic"/>
                <a:ea typeface="Century Gothic"/>
                <a:cs typeface="Century Gothic"/>
                <a:sym typeface="Century Gothic"/>
              </a:rPr>
              <a:t>If only the bottom half of the dashboard is showing up, go to the “FRC_Dashboard” folder that’s inside the “builds” folder and create a shortcut on your desktop of the “Dashboard” thing that I have highlighted in the photo, so that if only the bottom half opens up again, you can click on the shortcut and it’ll open the top half as well.</a:t>
            </a:r>
            <a:endParaRPr sz="1600">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Where to go next</a:t>
            </a:r>
            <a:endParaRPr/>
          </a:p>
        </p:txBody>
      </p:sp>
      <p:sp>
        <p:nvSpPr>
          <p:cNvPr id="354" name="Google Shape;354;p41"/>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900"/>
              <a:t>Understanding State Machines -&gt; </a:t>
            </a:r>
            <a:r>
              <a:rPr lang="en-US" sz="1900" u="sng">
                <a:solidFill>
                  <a:srgbClr val="0000FF"/>
                </a:solidFill>
                <a:hlinkClick r:id="rId3"/>
              </a:rPr>
              <a:t>Video 1</a:t>
            </a:r>
            <a:r>
              <a:rPr lang="en-US" sz="1900">
                <a:solidFill>
                  <a:srgbClr val="0000FF"/>
                </a:solidFill>
              </a:rPr>
              <a:t>, </a:t>
            </a:r>
            <a:r>
              <a:rPr lang="en-US" sz="1900" u="sng">
                <a:solidFill>
                  <a:srgbClr val="0000FF"/>
                </a:solidFill>
                <a:hlinkClick r:id="rId4"/>
              </a:rPr>
              <a:t>Video 2</a:t>
            </a:r>
            <a:endParaRPr sz="1900">
              <a:solidFill>
                <a:srgbClr val="0000FF"/>
              </a:solidFill>
            </a:endParaRPr>
          </a:p>
          <a:p>
            <a:pPr indent="0" lvl="0" marL="0" rtl="0" algn="l">
              <a:spcBef>
                <a:spcPts val="1000"/>
              </a:spcBef>
              <a:spcAft>
                <a:spcPts val="0"/>
              </a:spcAft>
              <a:buNone/>
            </a:pPr>
            <a:r>
              <a:rPr lang="en-US" sz="1900">
                <a:solidFill>
                  <a:srgbClr val="000000"/>
                </a:solidFill>
              </a:rPr>
              <a:t>There are tutorials called the FUNdamentals of LabVIEW for FRC, </a:t>
            </a:r>
            <a:r>
              <a:rPr lang="en-US" sz="1900" u="sng">
                <a:solidFill>
                  <a:srgbClr val="0000FF"/>
                </a:solidFill>
                <a:hlinkClick r:id="rId5"/>
              </a:rPr>
              <a:t>the first one</a:t>
            </a:r>
            <a:r>
              <a:rPr lang="en-US" sz="1900">
                <a:solidFill>
                  <a:srgbClr val="0000FF"/>
                </a:solidFill>
              </a:rPr>
              <a:t> </a:t>
            </a:r>
            <a:r>
              <a:rPr lang="en-US" sz="1900">
                <a:solidFill>
                  <a:srgbClr val="000000"/>
                </a:solidFill>
              </a:rPr>
              <a:t>teaches the basics, a lot of what was covered in this slideshow, it’d be good to skim through, </a:t>
            </a:r>
            <a:r>
              <a:rPr lang="en-US" sz="1900" u="sng">
                <a:solidFill>
                  <a:srgbClr val="0000FF"/>
                </a:solidFill>
                <a:hlinkClick r:id="rId6"/>
              </a:rPr>
              <a:t>the second one</a:t>
            </a:r>
            <a:r>
              <a:rPr lang="en-US" sz="1900">
                <a:solidFill>
                  <a:srgbClr val="0000FF"/>
                </a:solidFill>
              </a:rPr>
              <a:t> </a:t>
            </a:r>
            <a:r>
              <a:rPr lang="en-US" sz="1900">
                <a:solidFill>
                  <a:srgbClr val="000000"/>
                </a:solidFill>
              </a:rPr>
              <a:t>talks about vision and control, and </a:t>
            </a:r>
            <a:r>
              <a:rPr lang="en-US" sz="1900" u="sng">
                <a:solidFill>
                  <a:srgbClr val="0000FF"/>
                </a:solidFill>
                <a:hlinkClick r:id="rId7"/>
              </a:rPr>
              <a:t>the third one</a:t>
            </a:r>
            <a:r>
              <a:rPr lang="en-US" sz="1900">
                <a:solidFill>
                  <a:srgbClr val="0000FF"/>
                </a:solidFill>
              </a:rPr>
              <a:t> </a:t>
            </a:r>
            <a:r>
              <a:rPr lang="en-US" sz="1900">
                <a:solidFill>
                  <a:srgbClr val="000000"/>
                </a:solidFill>
              </a:rPr>
              <a:t>talks about the command and control robot project type. The videos were made in 2017, but a lot of it is still relevant.</a:t>
            </a:r>
            <a:endParaRPr sz="1900">
              <a:solidFill>
                <a:srgbClr val="000000"/>
              </a:solidFill>
            </a:endParaRPr>
          </a:p>
          <a:p>
            <a:pPr indent="0" lvl="0" marL="0" rtl="0" algn="l">
              <a:spcBef>
                <a:spcPts val="1000"/>
              </a:spcBef>
              <a:spcAft>
                <a:spcPts val="0"/>
              </a:spcAft>
              <a:buNone/>
            </a:pPr>
            <a:r>
              <a:rPr lang="en-US" sz="1900">
                <a:solidFill>
                  <a:srgbClr val="000000"/>
                </a:solidFill>
              </a:rPr>
              <a:t>There’s a video on robot </a:t>
            </a:r>
            <a:r>
              <a:rPr lang="en-US" sz="1900" u="sng">
                <a:solidFill>
                  <a:srgbClr val="0000FF"/>
                </a:solidFill>
                <a:hlinkClick r:id="rId8"/>
              </a:rPr>
              <a:t>motor control.</a:t>
            </a:r>
            <a:endParaRPr sz="1900">
              <a:solidFill>
                <a:srgbClr val="0000FF"/>
              </a:solidFill>
            </a:endParaRPr>
          </a:p>
          <a:p>
            <a:pPr indent="0" lvl="0" marL="0" rtl="0" algn="l">
              <a:spcBef>
                <a:spcPts val="1000"/>
              </a:spcBef>
              <a:spcAft>
                <a:spcPts val="0"/>
              </a:spcAft>
              <a:buNone/>
            </a:pPr>
            <a:r>
              <a:rPr lang="en-US" sz="1900">
                <a:solidFill>
                  <a:srgbClr val="000000"/>
                </a:solidFill>
              </a:rPr>
              <a:t>The </a:t>
            </a:r>
            <a:r>
              <a:rPr lang="en-US" sz="1900" u="sng">
                <a:solidFill>
                  <a:srgbClr val="0000FF"/>
                </a:solidFill>
                <a:hlinkClick r:id="rId9"/>
              </a:rPr>
              <a:t>Secret Book of FRC LabVIEW</a:t>
            </a:r>
            <a:r>
              <a:rPr lang="en-US" sz="1900">
                <a:solidFill>
                  <a:srgbClr val="0000FF"/>
                </a:solidFill>
              </a:rPr>
              <a:t> </a:t>
            </a:r>
            <a:r>
              <a:rPr lang="en-US" sz="1900">
                <a:solidFill>
                  <a:srgbClr val="000000"/>
                </a:solidFill>
              </a:rPr>
              <a:t>can also be very helpful as it covers a wide range of LabVIEW programming, including a couple things discussed here.</a:t>
            </a:r>
            <a:endParaRPr sz="1900">
              <a:solidFill>
                <a:srgbClr val="000000"/>
              </a:solidFill>
            </a:endParaRPr>
          </a:p>
          <a:p>
            <a:pPr indent="0" lvl="0" marL="0" rtl="0" algn="l">
              <a:spcBef>
                <a:spcPts val="1000"/>
              </a:spcBef>
              <a:spcAft>
                <a:spcPts val="0"/>
              </a:spcAft>
              <a:buNone/>
            </a:pPr>
            <a:r>
              <a:rPr lang="en-US" sz="1900">
                <a:solidFill>
                  <a:srgbClr val="000000"/>
                </a:solidFill>
              </a:rPr>
              <a:t>Some other general things you should learn that I don’t have specific resources for: variables, graphs, timing, position control, PID control (a more advanced topic), also it’s the job of a good programmer to understand the various parts of the robot, such as the motors, enconders, and solenoids.</a:t>
            </a:r>
            <a:endParaRPr sz="1900">
              <a:solidFill>
                <a:srgbClr val="000000"/>
              </a:solidFill>
            </a:endParaRPr>
          </a:p>
        </p:txBody>
      </p:sp>
      <p:sp>
        <p:nvSpPr>
          <p:cNvPr id="355" name="Google Shape;355;p41"/>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Final Thoughts</a:t>
            </a:r>
            <a:endParaRPr/>
          </a:p>
        </p:txBody>
      </p:sp>
      <p:sp>
        <p:nvSpPr>
          <p:cNvPr id="362" name="Google Shape;362;p42"/>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700">
                <a:latin typeface="Courier"/>
                <a:ea typeface="Courier"/>
                <a:cs typeface="Courier"/>
                <a:sym typeface="Courier"/>
              </a:rPr>
              <a:t>If there’s one thing I want to say before you exit this presentation, it’s that y</a:t>
            </a:r>
            <a:r>
              <a:rPr lang="en-US" sz="1700">
                <a:latin typeface="Courier"/>
                <a:ea typeface="Courier"/>
                <a:cs typeface="Courier"/>
                <a:sym typeface="Courier"/>
              </a:rPr>
              <a:t>ou shouldn’t look at this and think it’s too much to do or that you can’t do it, you won’t learn anything by doing that. One of the best ways for you to learn is by doing, so I suggest that you go, open up LabVIEW, and just mess around with it for a bit and you’ll start to understand and see that it’s not so bad.</a:t>
            </a:r>
            <a:endParaRPr sz="1700">
              <a:latin typeface="Courier"/>
              <a:ea typeface="Courier"/>
              <a:cs typeface="Courier"/>
              <a:sym typeface="Courier"/>
            </a:endParaRPr>
          </a:p>
          <a:p>
            <a:pPr indent="0" lvl="0" marL="0" rtl="0" algn="l">
              <a:spcBef>
                <a:spcPts val="1000"/>
              </a:spcBef>
              <a:spcAft>
                <a:spcPts val="0"/>
              </a:spcAft>
              <a:buNone/>
            </a:pPr>
            <a:r>
              <a:rPr lang="en-US" sz="1700">
                <a:latin typeface="Courier"/>
                <a:ea typeface="Courier"/>
                <a:cs typeface="Courier"/>
                <a:sym typeface="Courier"/>
              </a:rPr>
              <a:t>Plus this is just the tip of the iceberg for you beginning to understand LabVIEW programming. There are so many great resources out there created by other FIRST teams and even resources from National Instruments.</a:t>
            </a:r>
            <a:endParaRPr sz="1700">
              <a:latin typeface="Courier"/>
              <a:ea typeface="Courier"/>
              <a:cs typeface="Courier"/>
              <a:sym typeface="Courier"/>
            </a:endParaRPr>
          </a:p>
          <a:p>
            <a:pPr indent="0" lvl="0" marL="0" rtl="0" algn="l">
              <a:spcBef>
                <a:spcPts val="1000"/>
              </a:spcBef>
              <a:spcAft>
                <a:spcPts val="0"/>
              </a:spcAft>
              <a:buNone/>
            </a:pPr>
            <a:r>
              <a:rPr lang="en-US" sz="1700">
                <a:latin typeface="Courier"/>
                <a:ea typeface="Courier"/>
                <a:cs typeface="Courier"/>
                <a:sym typeface="Courier"/>
              </a:rPr>
              <a:t>So go out and create the most epic program you’ve ever created and never be discouraged because anything’s possible if you work hard enough.</a:t>
            </a:r>
            <a:endParaRPr sz="1700">
              <a:latin typeface="Courier"/>
              <a:ea typeface="Courier"/>
              <a:cs typeface="Courier"/>
              <a:sym typeface="Courier"/>
            </a:endParaRPr>
          </a:p>
          <a:p>
            <a:pPr indent="0" lvl="0" marL="0" rtl="0" algn="l">
              <a:spcBef>
                <a:spcPts val="1000"/>
              </a:spcBef>
              <a:spcAft>
                <a:spcPts val="0"/>
              </a:spcAft>
              <a:buNone/>
            </a:pPr>
            <a:r>
              <a:t/>
            </a:r>
            <a:endParaRPr sz="1900"/>
          </a:p>
          <a:p>
            <a:pPr indent="0" lvl="0" marL="0" rtl="0" algn="l">
              <a:spcBef>
                <a:spcPts val="1000"/>
              </a:spcBef>
              <a:spcAft>
                <a:spcPts val="0"/>
              </a:spcAft>
              <a:buNone/>
            </a:pPr>
            <a:r>
              <a:rPr lang="en-US" sz="1900">
                <a:latin typeface="Cedarville Cursive"/>
                <a:ea typeface="Cedarville Cursive"/>
                <a:cs typeface="Cedarville Cursive"/>
                <a:sym typeface="Cedarville Cursive"/>
              </a:rPr>
              <a:t>Thank You</a:t>
            </a:r>
            <a:endParaRPr sz="1900">
              <a:latin typeface="Cedarville Cursive"/>
              <a:ea typeface="Cedarville Cursive"/>
              <a:cs typeface="Cedarville Cursive"/>
              <a:sym typeface="Cedarville Cursive"/>
            </a:endParaRPr>
          </a:p>
        </p:txBody>
      </p:sp>
      <p:sp>
        <p:nvSpPr>
          <p:cNvPr id="363" name="Google Shape;363;p42"/>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2642709" y="1380743"/>
            <a:ext cx="6501300" cy="4096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i="0" lang="en-US" sz="8700"/>
              <a:t>General Information</a:t>
            </a:r>
            <a:endParaRPr sz="8500"/>
          </a:p>
        </p:txBody>
      </p:sp>
      <p:sp>
        <p:nvSpPr>
          <p:cNvPr id="121" name="Google Shape;121;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3"/>
          <p:cNvSpPr txBox="1"/>
          <p:nvPr>
            <p:ph type="title"/>
          </p:nvPr>
        </p:nvSpPr>
        <p:spPr>
          <a:xfrm>
            <a:off x="259080" y="365125"/>
            <a:ext cx="8663940" cy="7397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bril Fatface"/>
              <a:buNone/>
            </a:pPr>
            <a:r>
              <a:rPr lang="en-US"/>
              <a:t>Credits</a:t>
            </a:r>
            <a:endParaRPr/>
          </a:p>
        </p:txBody>
      </p:sp>
      <p:sp>
        <p:nvSpPr>
          <p:cNvPr id="369" name="Google Shape;369;p43"/>
          <p:cNvSpPr txBox="1"/>
          <p:nvPr>
            <p:ph idx="1" type="body"/>
          </p:nvPr>
        </p:nvSpPr>
        <p:spPr>
          <a:xfrm>
            <a:off x="259080" y="1249680"/>
            <a:ext cx="8663940" cy="502919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1600"/>
              <a:buChar char="•"/>
            </a:pPr>
            <a:r>
              <a:rPr lang="en-US" sz="1600"/>
              <a:t>This lesson was written by FRC 4150 in partnership with FRC 8027 for FRCTutorials.com</a:t>
            </a:r>
            <a:endParaRPr sz="1600"/>
          </a:p>
          <a:p>
            <a:pPr indent="-228600" lvl="0" marL="228600" rtl="0" algn="l">
              <a:lnSpc>
                <a:spcPct val="100000"/>
              </a:lnSpc>
              <a:spcBef>
                <a:spcPts val="1000"/>
              </a:spcBef>
              <a:spcAft>
                <a:spcPts val="0"/>
              </a:spcAft>
              <a:buClr>
                <a:schemeClr val="dk1"/>
              </a:buClr>
              <a:buSzPts val="1600"/>
              <a:buChar char="•"/>
            </a:pPr>
            <a:r>
              <a:rPr lang="en-US" sz="1600"/>
              <a:t>You can contact the author at </a:t>
            </a:r>
            <a:r>
              <a:rPr lang="en-US" sz="1600" u="sng">
                <a:solidFill>
                  <a:schemeClr val="hlink"/>
                </a:solidFill>
                <a:hlinkClick r:id="rId3"/>
              </a:rPr>
              <a:t>froboticsteam4150@gmail.com</a:t>
            </a:r>
            <a:r>
              <a:rPr lang="en-US" sz="1600"/>
              <a:t>.</a:t>
            </a:r>
            <a:endParaRPr sz="1600"/>
          </a:p>
          <a:p>
            <a:pPr indent="-127000" lvl="0" marL="228600" rtl="0" algn="l">
              <a:lnSpc>
                <a:spcPct val="100000"/>
              </a:lnSpc>
              <a:spcBef>
                <a:spcPts val="1000"/>
              </a:spcBef>
              <a:spcAft>
                <a:spcPts val="0"/>
              </a:spcAft>
              <a:buClr>
                <a:schemeClr val="dk1"/>
              </a:buClr>
              <a:buSzPts val="1600"/>
              <a:buNone/>
            </a:pPr>
            <a:r>
              <a:t/>
            </a:r>
            <a:endParaRPr sz="1600"/>
          </a:p>
          <a:p>
            <a:pPr indent="-127000" lvl="0" marL="228600" rtl="0" algn="l">
              <a:lnSpc>
                <a:spcPct val="100000"/>
              </a:lnSpc>
              <a:spcBef>
                <a:spcPts val="1000"/>
              </a:spcBef>
              <a:spcAft>
                <a:spcPts val="0"/>
              </a:spcAft>
              <a:buClr>
                <a:schemeClr val="dk1"/>
              </a:buClr>
              <a:buSzPts val="1600"/>
              <a:buNone/>
            </a:pPr>
            <a:r>
              <a:t/>
            </a:r>
            <a:endParaRPr sz="1600"/>
          </a:p>
          <a:p>
            <a:pPr indent="-127000" lvl="0" marL="228600" rtl="0" algn="l">
              <a:lnSpc>
                <a:spcPct val="100000"/>
              </a:lnSpc>
              <a:spcBef>
                <a:spcPts val="1000"/>
              </a:spcBef>
              <a:spcAft>
                <a:spcPts val="0"/>
              </a:spcAft>
              <a:buClr>
                <a:schemeClr val="dk1"/>
              </a:buClr>
              <a:buSzPts val="1600"/>
              <a:buNone/>
            </a:pPr>
            <a:r>
              <a:t/>
            </a:r>
            <a:endParaRPr sz="1600"/>
          </a:p>
          <a:p>
            <a:pPr indent="-127000" lvl="0" marL="228600" rtl="0" algn="l">
              <a:lnSpc>
                <a:spcPct val="100000"/>
              </a:lnSpc>
              <a:spcBef>
                <a:spcPts val="1000"/>
              </a:spcBef>
              <a:spcAft>
                <a:spcPts val="0"/>
              </a:spcAft>
              <a:buClr>
                <a:schemeClr val="dk1"/>
              </a:buClr>
              <a:buSzPts val="1600"/>
              <a:buNone/>
            </a:pPr>
            <a:r>
              <a:t/>
            </a:r>
            <a:endParaRPr sz="1600"/>
          </a:p>
          <a:p>
            <a:pPr indent="-127000" lvl="0" marL="228600" rtl="0" algn="l">
              <a:lnSpc>
                <a:spcPct val="100000"/>
              </a:lnSpc>
              <a:spcBef>
                <a:spcPts val="1000"/>
              </a:spcBef>
              <a:spcAft>
                <a:spcPts val="0"/>
              </a:spcAft>
              <a:buClr>
                <a:schemeClr val="dk1"/>
              </a:buClr>
              <a:buSzPts val="1600"/>
              <a:buNone/>
            </a:pPr>
            <a:r>
              <a:t/>
            </a:r>
            <a:endParaRPr sz="1600"/>
          </a:p>
          <a:p>
            <a:pPr indent="-228600" lvl="0" marL="228600" rtl="0" algn="l">
              <a:lnSpc>
                <a:spcPct val="100000"/>
              </a:lnSpc>
              <a:spcBef>
                <a:spcPts val="1000"/>
              </a:spcBef>
              <a:spcAft>
                <a:spcPts val="0"/>
              </a:spcAft>
              <a:buClr>
                <a:schemeClr val="dk1"/>
              </a:buClr>
              <a:buSzPts val="1600"/>
              <a:buChar char="•"/>
            </a:pPr>
            <a:r>
              <a:rPr lang="en-US" sz="1600"/>
              <a:t>More lessons for FIRST Robotics Competition are available at www.FRCtutorials.com</a:t>
            </a:r>
            <a:endParaRPr sz="1600"/>
          </a:p>
        </p:txBody>
      </p:sp>
      <p:sp>
        <p:nvSpPr>
          <p:cNvPr id="370" name="Google Shape;370;p43"/>
          <p:cNvSpPr/>
          <p:nvPr/>
        </p:nvSpPr>
        <p:spPr>
          <a:xfrm>
            <a:off x="1420566" y="5157859"/>
            <a:ext cx="7464353" cy="430887"/>
          </a:xfrm>
          <a:prstGeom prst="rect">
            <a:avLst/>
          </a:prstGeom>
          <a:solidFill>
            <a:srgbClr val="F5F5F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This work is licensed under a</a:t>
            </a:r>
            <a:endParaRPr/>
          </a:p>
          <a:p>
            <a:pPr indent="0" lvl="0" marL="0" marR="0" rtl="0" algn="ctr">
              <a:lnSpc>
                <a:spcPct val="10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 </a:t>
            </a:r>
            <a:r>
              <a:rPr b="0" i="0" lang="en-US" sz="1400" u="sng" cap="none" strike="noStrike">
                <a:solidFill>
                  <a:srgbClr val="4374B7"/>
                </a:solidFill>
                <a:latin typeface="Helvetica Neue"/>
                <a:ea typeface="Helvetica Neue"/>
                <a:cs typeface="Helvetica Neue"/>
                <a:sym typeface="Helvetica Neue"/>
                <a:hlinkClick r:id="rId4"/>
              </a:rPr>
              <a:t>Creative Commons Attribution-NonCommercial-ShareAlike 4.0 International License</a:t>
            </a:r>
            <a:r>
              <a:rPr b="0" i="0" lang="en-US" sz="1400" u="none" cap="none" strike="noStrike">
                <a:solidFill>
                  <a:srgbClr val="000000"/>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rgbClr val="4374B7"/>
              </a:solidFill>
              <a:latin typeface="Helvetica Neue"/>
              <a:ea typeface="Helvetica Neue"/>
              <a:cs typeface="Helvetica Neue"/>
              <a:sym typeface="Helvetica Neue"/>
            </a:endParaRPr>
          </a:p>
        </p:txBody>
      </p:sp>
      <p:pic>
        <p:nvPicPr>
          <p:cNvPr descr="Creative Commons License" id="371" name="Google Shape;371;p43">
            <a:hlinkClick r:id="rId5"/>
          </p:cNvPr>
          <p:cNvPicPr preferRelativeResize="0"/>
          <p:nvPr/>
        </p:nvPicPr>
        <p:blipFill rotWithShape="1">
          <a:blip r:embed="rId6">
            <a:alphaModFix/>
          </a:blip>
          <a:srcRect b="0" l="0" r="0" t="0"/>
          <a:stretch/>
        </p:blipFill>
        <p:spPr>
          <a:xfrm>
            <a:off x="364901" y="5219289"/>
            <a:ext cx="949845" cy="334606"/>
          </a:xfrm>
          <a:prstGeom prst="rect">
            <a:avLst/>
          </a:prstGeom>
          <a:noFill/>
          <a:ln>
            <a:noFill/>
          </a:ln>
        </p:spPr>
      </p:pic>
      <p:sp>
        <p:nvSpPr>
          <p:cNvPr id="372" name="Google Shape;372;p43"/>
          <p:cNvSpPr txBox="1"/>
          <p:nvPr>
            <p:ph idx="12" type="sldNum"/>
          </p:nvPr>
        </p:nvSpPr>
        <p:spPr>
          <a:xfrm>
            <a:off x="8404860" y="6356350"/>
            <a:ext cx="51816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3" name="Google Shape;373;p43"/>
          <p:cNvPicPr preferRelativeResize="0"/>
          <p:nvPr/>
        </p:nvPicPr>
        <p:blipFill rotWithShape="1">
          <a:blip r:embed="rId7">
            <a:alphaModFix/>
          </a:blip>
          <a:srcRect b="19998" l="0" r="0" t="19763"/>
          <a:stretch/>
        </p:blipFill>
        <p:spPr>
          <a:xfrm>
            <a:off x="2464775" y="2186400"/>
            <a:ext cx="3479099" cy="127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Installing </a:t>
            </a:r>
            <a:r>
              <a:rPr lang="en-US"/>
              <a:t>LabVIEW</a:t>
            </a:r>
            <a:endParaRPr/>
          </a:p>
        </p:txBody>
      </p:sp>
      <p:sp>
        <p:nvSpPr>
          <p:cNvPr id="128" name="Google Shape;128;p17"/>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The </a:t>
            </a:r>
            <a:r>
              <a:rPr lang="en-US"/>
              <a:t>LabVIEW</a:t>
            </a:r>
            <a:r>
              <a:rPr lang="en-US"/>
              <a:t> install media USB doesn’t come in the kit of parts, you can however request it as part of your first choice or simply download it from the </a:t>
            </a:r>
            <a:r>
              <a:rPr lang="en-US" u="sng">
                <a:solidFill>
                  <a:srgbClr val="0000FF"/>
                </a:solidFill>
                <a:hlinkClick r:id="rId3"/>
              </a:rPr>
              <a:t>website</a:t>
            </a:r>
            <a:r>
              <a:rPr lang="en-US">
                <a:solidFill>
                  <a:srgbClr val="000000"/>
                </a:solidFill>
              </a:rPr>
              <a:t>.</a:t>
            </a:r>
            <a:endParaRPr>
              <a:solidFill>
                <a:srgbClr val="000000"/>
              </a:solidFill>
            </a:endParaRPr>
          </a:p>
          <a:p>
            <a:pPr indent="0" lvl="0" marL="0" rtl="0" algn="l">
              <a:spcBef>
                <a:spcPts val="1000"/>
              </a:spcBef>
              <a:spcAft>
                <a:spcPts val="0"/>
              </a:spcAft>
              <a:buNone/>
            </a:pPr>
            <a:r>
              <a:t/>
            </a:r>
            <a:endParaRPr sz="100">
              <a:solidFill>
                <a:srgbClr val="000000"/>
              </a:solidFill>
            </a:endParaRPr>
          </a:p>
          <a:p>
            <a:pPr indent="-342900" lvl="0" marL="457200" rtl="0" algn="l">
              <a:spcBef>
                <a:spcPts val="1000"/>
              </a:spcBef>
              <a:spcAft>
                <a:spcPts val="0"/>
              </a:spcAft>
              <a:buClr>
                <a:srgbClr val="000000"/>
              </a:buClr>
              <a:buSzPts val="1800"/>
              <a:buAutoNum type="arabicPeriod"/>
            </a:pPr>
            <a:r>
              <a:rPr lang="en-US">
                <a:solidFill>
                  <a:srgbClr val="000000"/>
                </a:solidFill>
              </a:rPr>
              <a:t>LabVIEW requires a serial number when you install it, which is given to you in your virtual kit of parts (only the head mentors have access to it).</a:t>
            </a:r>
            <a:endParaRPr>
              <a:solidFill>
                <a:srgbClr val="000000"/>
              </a:solidFill>
            </a:endParaRPr>
          </a:p>
          <a:p>
            <a:pPr indent="-342900" lvl="0" marL="457200" rtl="0" algn="l">
              <a:spcBef>
                <a:spcPts val="0"/>
              </a:spcBef>
              <a:spcAft>
                <a:spcPts val="0"/>
              </a:spcAft>
              <a:buClr>
                <a:srgbClr val="000000"/>
              </a:buClr>
              <a:buSzPts val="1800"/>
              <a:buAutoNum type="arabicPeriod"/>
            </a:pPr>
            <a:r>
              <a:rPr lang="en-US">
                <a:solidFill>
                  <a:srgbClr val="000000"/>
                </a:solidFill>
              </a:rPr>
              <a:t>Make sure to uninstall all previous FRC software</a:t>
            </a:r>
            <a:endParaRPr>
              <a:solidFill>
                <a:srgbClr val="000000"/>
              </a:solidFill>
            </a:endParaRPr>
          </a:p>
          <a:p>
            <a:pPr indent="-342900" lvl="0" marL="457200" rtl="0" algn="l">
              <a:spcBef>
                <a:spcPts val="0"/>
              </a:spcBef>
              <a:spcAft>
                <a:spcPts val="0"/>
              </a:spcAft>
              <a:buClr>
                <a:srgbClr val="000000"/>
              </a:buClr>
              <a:buSzPts val="1800"/>
              <a:buAutoNum type="arabicPeriod"/>
            </a:pPr>
            <a:r>
              <a:rPr lang="en-US">
                <a:solidFill>
                  <a:srgbClr val="000000"/>
                </a:solidFill>
              </a:rPr>
              <a:t>Reboot computer before installing</a:t>
            </a:r>
            <a:endParaRPr>
              <a:solidFill>
                <a:srgbClr val="000000"/>
              </a:solidFill>
            </a:endParaRPr>
          </a:p>
          <a:p>
            <a:pPr indent="-342900" lvl="0" marL="457200" rtl="0" algn="l">
              <a:spcBef>
                <a:spcPts val="0"/>
              </a:spcBef>
              <a:spcAft>
                <a:spcPts val="0"/>
              </a:spcAft>
              <a:buClr>
                <a:srgbClr val="000000"/>
              </a:buClr>
              <a:buSzPts val="1800"/>
              <a:buAutoNum type="arabicPeriod"/>
            </a:pPr>
            <a:r>
              <a:rPr lang="en-US">
                <a:solidFill>
                  <a:srgbClr val="000000"/>
                </a:solidFill>
              </a:rPr>
              <a:t>Make sure you install LabVIEW before you install anything else (other languages or other FRC software)</a:t>
            </a:r>
            <a:endParaRPr>
              <a:solidFill>
                <a:srgbClr val="000000"/>
              </a:solidFill>
            </a:endParaRPr>
          </a:p>
          <a:p>
            <a:pPr indent="-342900" lvl="0" marL="457200" rtl="0" algn="l">
              <a:spcBef>
                <a:spcPts val="0"/>
              </a:spcBef>
              <a:spcAft>
                <a:spcPts val="0"/>
              </a:spcAft>
              <a:buClr>
                <a:srgbClr val="000000"/>
              </a:buClr>
              <a:buSzPts val="1800"/>
              <a:buAutoNum type="arabicPeriod"/>
            </a:pPr>
            <a:r>
              <a:rPr lang="en-US">
                <a:solidFill>
                  <a:srgbClr val="000000"/>
                </a:solidFill>
              </a:rPr>
              <a:t>Reboot computer after installing</a:t>
            </a:r>
            <a:endParaRPr>
              <a:solidFill>
                <a:srgbClr val="000000"/>
              </a:solidFill>
            </a:endParaRPr>
          </a:p>
          <a:p>
            <a:pPr indent="0" lvl="0" marL="0" rtl="0" algn="l">
              <a:spcBef>
                <a:spcPts val="1000"/>
              </a:spcBef>
              <a:spcAft>
                <a:spcPts val="0"/>
              </a:spcAft>
              <a:buNone/>
            </a:pPr>
            <a:r>
              <a:t/>
            </a:r>
            <a:endParaRPr>
              <a:solidFill>
                <a:srgbClr val="000000"/>
              </a:solidFill>
            </a:endParaRPr>
          </a:p>
          <a:p>
            <a:pPr indent="-342900" lvl="0" marL="457200" rtl="0" algn="l">
              <a:spcBef>
                <a:spcPts val="1000"/>
              </a:spcBef>
              <a:spcAft>
                <a:spcPts val="0"/>
              </a:spcAft>
              <a:buClr>
                <a:srgbClr val="000000"/>
              </a:buClr>
              <a:buSzPts val="1800"/>
              <a:buChar char="•"/>
            </a:pPr>
            <a:r>
              <a:rPr lang="en-US">
                <a:solidFill>
                  <a:srgbClr val="000000"/>
                </a:solidFill>
              </a:rPr>
              <a:t>If you run into any issues or other questions this </a:t>
            </a:r>
            <a:r>
              <a:rPr lang="en-US" u="sng">
                <a:solidFill>
                  <a:srgbClr val="0000FF"/>
                </a:solidFill>
                <a:hlinkClick r:id="rId4"/>
              </a:rPr>
              <a:t>website</a:t>
            </a:r>
            <a:r>
              <a:rPr lang="en-US" sz="2900">
                <a:solidFill>
                  <a:srgbClr val="0000FF"/>
                </a:solidFill>
              </a:rPr>
              <a:t> </a:t>
            </a:r>
            <a:r>
              <a:rPr lang="en-US">
                <a:solidFill>
                  <a:srgbClr val="000000"/>
                </a:solidFill>
              </a:rPr>
              <a:t>has pretty in depth instructions on the installation process.</a:t>
            </a:r>
            <a:endParaRPr>
              <a:solidFill>
                <a:srgbClr val="000000"/>
              </a:solidFill>
            </a:endParaRPr>
          </a:p>
        </p:txBody>
      </p:sp>
      <p:sp>
        <p:nvSpPr>
          <p:cNvPr id="129" name="Google Shape;129;p17"/>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Using VIs</a:t>
            </a:r>
            <a:endParaRPr/>
          </a:p>
        </p:txBody>
      </p:sp>
      <p:sp>
        <p:nvSpPr>
          <p:cNvPr id="136" name="Google Shape;136;p18"/>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Virtual Instrumentation or VI is basically the various parts of your program. </a:t>
            </a:r>
            <a:r>
              <a:rPr lang="en-US"/>
              <a:t>VIs are basically subroutine equivalents in LabVIEW. When you first open a new project for robot code, it’s already preset with 10 VIs for you. Same goes for the dashboard, when you open it, it starts you off with a main dashboard VI, but you could always create more if you find it necessary or you could create sub-VIs for a VI.</a:t>
            </a:r>
            <a:endParaRPr/>
          </a:p>
          <a:p>
            <a:pPr indent="0" lvl="0" marL="0" rtl="0" algn="l">
              <a:spcBef>
                <a:spcPts val="1000"/>
              </a:spcBef>
              <a:spcAft>
                <a:spcPts val="0"/>
              </a:spcAft>
              <a:buNone/>
            </a:pPr>
            <a:r>
              <a:rPr lang="en-US"/>
              <a:t>A reason you might want to create sub-VIs would be to clean up your code a little more. For example if there’s some large complicated equation, you could turn it into a subVI, so it’s easier to look at your code as a whole and you can look at that chunk by itself without any other blocks or wires in the way. They can also be reused in other places in the code.</a:t>
            </a:r>
            <a:endParaRPr/>
          </a:p>
        </p:txBody>
      </p:sp>
      <p:sp>
        <p:nvSpPr>
          <p:cNvPr id="137" name="Google Shape;137;p18"/>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Creating Sub-VIs</a:t>
            </a:r>
            <a:endParaRPr/>
          </a:p>
        </p:txBody>
      </p:sp>
      <p:sp>
        <p:nvSpPr>
          <p:cNvPr id="144" name="Google Shape;144;p19"/>
          <p:cNvSpPr txBox="1"/>
          <p:nvPr>
            <p:ph idx="1" type="body"/>
          </p:nvPr>
        </p:nvSpPr>
        <p:spPr>
          <a:xfrm>
            <a:off x="259080" y="1249680"/>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Creating a subVI in one of your programs is pretty simple. Once you have the block code written out that you want to turn into a subVI, highlight it and click on Edit -&gt; Create SubVI and it will replace that section of code with a singular block. There’s a </a:t>
            </a:r>
            <a:r>
              <a:rPr lang="en-US"/>
              <a:t>LabVIEW</a:t>
            </a:r>
            <a:r>
              <a:rPr lang="en-US"/>
              <a:t> YouTube channel which has a </a:t>
            </a:r>
            <a:r>
              <a:rPr lang="en-US" u="sng">
                <a:solidFill>
                  <a:srgbClr val="0000FF"/>
                </a:solidFill>
                <a:hlinkClick r:id="rId3"/>
              </a:rPr>
              <a:t>video that shows this process</a:t>
            </a:r>
            <a:r>
              <a:rPr lang="en-US">
                <a:solidFill>
                  <a:srgbClr val="0000FF"/>
                </a:solidFill>
              </a:rPr>
              <a:t> </a:t>
            </a:r>
            <a:r>
              <a:rPr lang="en-US"/>
              <a:t>and it contains parts that are helpful both for when creating sub-VIs and VIs. Also here’s some written out step by step</a:t>
            </a:r>
            <a:r>
              <a:rPr lang="en-US">
                <a:solidFill>
                  <a:srgbClr val="0000FF"/>
                </a:solidFill>
              </a:rPr>
              <a:t> </a:t>
            </a:r>
            <a:r>
              <a:rPr lang="en-US" u="sng">
                <a:solidFill>
                  <a:srgbClr val="0000FF"/>
                </a:solidFill>
                <a:hlinkClick r:id="rId4"/>
              </a:rPr>
              <a:t>instructions</a:t>
            </a:r>
            <a:r>
              <a:rPr lang="en-US">
                <a:solidFill>
                  <a:srgbClr val="000000"/>
                </a:solidFill>
              </a:rPr>
              <a:t>.</a:t>
            </a:r>
            <a:endParaRPr>
              <a:solidFill>
                <a:srgbClr val="000000"/>
              </a:solidFill>
            </a:endParaRPr>
          </a:p>
        </p:txBody>
      </p:sp>
      <p:sp>
        <p:nvSpPr>
          <p:cNvPr id="145" name="Google Shape;145;p19"/>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Creating a New Project</a:t>
            </a:r>
            <a:endParaRPr/>
          </a:p>
        </p:txBody>
      </p:sp>
      <p:sp>
        <p:nvSpPr>
          <p:cNvPr id="152" name="Google Shape;152;p20"/>
          <p:cNvSpPr txBox="1"/>
          <p:nvPr>
            <p:ph idx="1" type="body"/>
          </p:nvPr>
        </p:nvSpPr>
        <p:spPr>
          <a:xfrm>
            <a:off x="3" y="1104925"/>
            <a:ext cx="43077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900"/>
              <a:t>Now that you have </a:t>
            </a:r>
            <a:r>
              <a:rPr lang="en-US" sz="1900"/>
              <a:t>LabVIEW</a:t>
            </a:r>
            <a:r>
              <a:rPr lang="en-US" sz="1900"/>
              <a:t> downloaded, you can start a new project.  When you open </a:t>
            </a:r>
            <a:r>
              <a:rPr lang="en-US" sz="1900"/>
              <a:t>LabVIEW</a:t>
            </a:r>
            <a:r>
              <a:rPr lang="en-US" sz="1900"/>
              <a:t> it’ll look something like the image to the right.</a:t>
            </a:r>
            <a:endParaRPr sz="1900"/>
          </a:p>
          <a:p>
            <a:pPr indent="0" lvl="0" marL="0" rtl="0" algn="l">
              <a:spcBef>
                <a:spcPts val="1000"/>
              </a:spcBef>
              <a:spcAft>
                <a:spcPts val="0"/>
              </a:spcAft>
              <a:buNone/>
            </a:pPr>
            <a:r>
              <a:t/>
            </a:r>
            <a:endParaRPr sz="1900"/>
          </a:p>
          <a:p>
            <a:pPr indent="0" lvl="0" marL="0" rtl="0" algn="l">
              <a:spcBef>
                <a:spcPts val="1000"/>
              </a:spcBef>
              <a:spcAft>
                <a:spcPts val="0"/>
              </a:spcAft>
              <a:buNone/>
            </a:pPr>
            <a:r>
              <a:rPr lang="en-US" sz="1900"/>
              <a:t>There are three options under “New”: VIs which were discussed earlier, and two different kinds of projects, projects are a collection of VIs</a:t>
            </a:r>
            <a:endParaRPr sz="1900"/>
          </a:p>
          <a:p>
            <a:pPr indent="0" lvl="0" marL="0" rtl="0" algn="l">
              <a:spcBef>
                <a:spcPts val="1000"/>
              </a:spcBef>
              <a:spcAft>
                <a:spcPts val="0"/>
              </a:spcAft>
              <a:buNone/>
            </a:pPr>
            <a:r>
              <a:t/>
            </a:r>
            <a:endParaRPr sz="1900"/>
          </a:p>
          <a:p>
            <a:pPr indent="0" lvl="0" marL="0" rtl="0" algn="l">
              <a:spcBef>
                <a:spcPts val="1000"/>
              </a:spcBef>
              <a:spcAft>
                <a:spcPts val="0"/>
              </a:spcAft>
              <a:buNone/>
            </a:pPr>
            <a:r>
              <a:rPr lang="en-US" sz="1900"/>
              <a:t>To create a new VI, click “Blank VI”, new robot project, click “FRC roboRIO Project”, new dashboard, “FRC Dashboard Project”.</a:t>
            </a:r>
            <a:endParaRPr sz="1900"/>
          </a:p>
        </p:txBody>
      </p:sp>
      <p:sp>
        <p:nvSpPr>
          <p:cNvPr id="153" name="Google Shape;153;p20"/>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4" name="Google Shape;154;p20"/>
          <p:cNvPicPr preferRelativeResize="0"/>
          <p:nvPr/>
        </p:nvPicPr>
        <p:blipFill>
          <a:blip r:embed="rId3">
            <a:alphaModFix/>
          </a:blip>
          <a:stretch>
            <a:fillRect/>
          </a:stretch>
        </p:blipFill>
        <p:spPr>
          <a:xfrm>
            <a:off x="4270575" y="1372713"/>
            <a:ext cx="4760500" cy="411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Creating A New Project (Continued)</a:t>
            </a:r>
            <a:endParaRPr/>
          </a:p>
        </p:txBody>
      </p:sp>
      <p:sp>
        <p:nvSpPr>
          <p:cNvPr id="161" name="Google Shape;161;p21"/>
          <p:cNvSpPr txBox="1"/>
          <p:nvPr>
            <p:ph idx="1" type="body"/>
          </p:nvPr>
        </p:nvSpPr>
        <p:spPr>
          <a:xfrm>
            <a:off x="240005" y="1027355"/>
            <a:ext cx="8664000" cy="5029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700"/>
              <a:t>When creating a new robot project or new dashboard, it’ll prompt you to name it and give it a place in the directory, it’s generally a good idea to let it go into the </a:t>
            </a:r>
            <a:r>
              <a:rPr lang="en-US" sz="1700"/>
              <a:t>LabVIEW</a:t>
            </a:r>
            <a:r>
              <a:rPr lang="en-US" sz="1700"/>
              <a:t> Data folder, which is what the default location should be when you open it. If you change it, take note of it, as all new VIs you create also need to go there</a:t>
            </a:r>
            <a:endParaRPr sz="1700"/>
          </a:p>
          <a:p>
            <a:pPr indent="0" lvl="0" marL="0" rtl="0" algn="l">
              <a:spcBef>
                <a:spcPts val="1000"/>
              </a:spcBef>
              <a:spcAft>
                <a:spcPts val="0"/>
              </a:spcAft>
              <a:buNone/>
            </a:pPr>
            <a:r>
              <a:rPr lang="en-US" sz="1700"/>
              <a:t>There are a couple kinds of dashboards, I won’t go into detail on them, I do suggest just opening them up yourself and exploring them a little though. There’s also a couple kinds of robot projects. Arcade drive is the basic original one and then a few years ago they added command &amp; control, which you can read more about </a:t>
            </a:r>
            <a:r>
              <a:rPr lang="en-US" sz="1700" u="sng">
                <a:solidFill>
                  <a:srgbClr val="0000FF"/>
                </a:solidFill>
                <a:hlinkClick r:id="rId3"/>
              </a:rPr>
              <a:t>here</a:t>
            </a:r>
            <a:r>
              <a:rPr lang="en-US" sz="1700">
                <a:solidFill>
                  <a:srgbClr val="000000"/>
                </a:solidFill>
              </a:rPr>
              <a:t>. The original template is the one that’s most often used.</a:t>
            </a:r>
            <a:endParaRPr sz="1700">
              <a:solidFill>
                <a:srgbClr val="000000"/>
              </a:solidFill>
            </a:endParaRPr>
          </a:p>
          <a:p>
            <a:pPr indent="0" lvl="0" marL="0" rtl="0" algn="l">
              <a:spcBef>
                <a:spcPts val="1000"/>
              </a:spcBef>
              <a:spcAft>
                <a:spcPts val="0"/>
              </a:spcAft>
              <a:buNone/>
            </a:pPr>
            <a:r>
              <a:t/>
            </a:r>
            <a:endParaRPr sz="1700"/>
          </a:p>
          <a:p>
            <a:pPr indent="0" lvl="0" marL="0" rtl="0" algn="l">
              <a:spcBef>
                <a:spcPts val="1000"/>
              </a:spcBef>
              <a:spcAft>
                <a:spcPts val="0"/>
              </a:spcAft>
              <a:buNone/>
            </a:pPr>
            <a:r>
              <a:t/>
            </a:r>
            <a:endParaRPr sz="1700"/>
          </a:p>
        </p:txBody>
      </p:sp>
      <p:sp>
        <p:nvSpPr>
          <p:cNvPr id="162" name="Google Shape;162;p21"/>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63" name="Google Shape;163;p21"/>
          <p:cNvPicPr preferRelativeResize="0"/>
          <p:nvPr/>
        </p:nvPicPr>
        <p:blipFill>
          <a:blip r:embed="rId4">
            <a:alphaModFix/>
          </a:blip>
          <a:stretch>
            <a:fillRect/>
          </a:stretch>
        </p:blipFill>
        <p:spPr>
          <a:xfrm>
            <a:off x="500250" y="3904125"/>
            <a:ext cx="3818475" cy="2817325"/>
          </a:xfrm>
          <a:prstGeom prst="rect">
            <a:avLst/>
          </a:prstGeom>
          <a:noFill/>
          <a:ln>
            <a:noFill/>
          </a:ln>
        </p:spPr>
      </p:pic>
      <p:pic>
        <p:nvPicPr>
          <p:cNvPr id="164" name="Google Shape;164;p21"/>
          <p:cNvPicPr preferRelativeResize="0"/>
          <p:nvPr/>
        </p:nvPicPr>
        <p:blipFill>
          <a:blip r:embed="rId5">
            <a:alphaModFix/>
          </a:blip>
          <a:stretch>
            <a:fillRect/>
          </a:stretch>
        </p:blipFill>
        <p:spPr>
          <a:xfrm>
            <a:off x="4837675" y="3904125"/>
            <a:ext cx="3777650" cy="281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259080" y="365125"/>
            <a:ext cx="8664000" cy="739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Inside the VI</a:t>
            </a:r>
            <a:endParaRPr/>
          </a:p>
        </p:txBody>
      </p:sp>
      <p:sp>
        <p:nvSpPr>
          <p:cNvPr id="171" name="Google Shape;171;p22"/>
          <p:cNvSpPr txBox="1"/>
          <p:nvPr>
            <p:ph idx="12" type="sldNum"/>
          </p:nvPr>
        </p:nvSpPr>
        <p:spPr>
          <a:xfrm>
            <a:off x="8404860" y="6356350"/>
            <a:ext cx="518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2" name="Google Shape;172;p22"/>
          <p:cNvPicPr preferRelativeResize="0"/>
          <p:nvPr/>
        </p:nvPicPr>
        <p:blipFill>
          <a:blip r:embed="rId3">
            <a:alphaModFix/>
          </a:blip>
          <a:stretch>
            <a:fillRect/>
          </a:stretch>
        </p:blipFill>
        <p:spPr>
          <a:xfrm>
            <a:off x="1273238" y="3257975"/>
            <a:ext cx="6597530" cy="3463475"/>
          </a:xfrm>
          <a:prstGeom prst="rect">
            <a:avLst/>
          </a:prstGeom>
          <a:noFill/>
          <a:ln>
            <a:noFill/>
          </a:ln>
        </p:spPr>
      </p:pic>
      <p:sp>
        <p:nvSpPr>
          <p:cNvPr id="173" name="Google Shape;173;p22"/>
          <p:cNvSpPr txBox="1"/>
          <p:nvPr/>
        </p:nvSpPr>
        <p:spPr>
          <a:xfrm>
            <a:off x="594300" y="1104925"/>
            <a:ext cx="7955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latin typeface="Century Gothic"/>
                <a:ea typeface="Century Gothic"/>
                <a:cs typeface="Century Gothic"/>
                <a:sym typeface="Century Gothic"/>
              </a:rPr>
              <a:t>These are all the main windows inside a VI, these are things you’ll see after creating your project. On the left is the front panel, in the middle column is the project view, the context help, and the probe watch window, and on the right is the block diagram. Probes are actually a useful way of troubleshooting, if you right click on a wire and click “Probe” from the pop-up menu and run the program, then it will tell you whatever data is passing through it.</a:t>
            </a:r>
            <a:endParaRPr sz="1900">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BrushVTI">
  <a:themeElements>
    <a:clrScheme name="Custom 17">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