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bril Fatface"/>
      <p:regular r:id="rId18"/>
    </p:embeddedFont>
    <p:embeddedFont>
      <p:font typeface="Helvetica Neue"/>
      <p:regular r:id="rId19"/>
      <p:bold r:id="rId20"/>
      <p:italic r:id="rId21"/>
      <p:boldItalic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HelveticaNeue-regular.fntdata"/><Relationship Id="rId18" Type="http://schemas.openxmlformats.org/officeDocument/2006/relationships/font" Target="fonts/AbrilFatfac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78a42ffb7_2_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778a42ffb7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87575ccc1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7575ccc1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778a42ffb7_2_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778a42ffb7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78a42f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78a42f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78a42ff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78a42ff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78a42ffb7_2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778a42ffb7_2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778a42ffb7_2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78a42ffb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78a42ff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5283c981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5283c981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78a42ff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78a42ff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78a42ff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78a42ff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87575ccc1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7575ccc1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6" name="Shape 56"/>
        <p:cNvGrpSpPr/>
        <p:nvPr/>
      </p:nvGrpSpPr>
      <p:grpSpPr>
        <a:xfrm>
          <a:off x="0" y="0"/>
          <a:ext cx="0" cy="0"/>
          <a:chOff x="0" y="0"/>
          <a:chExt cx="0" cy="0"/>
        </a:xfrm>
      </p:grpSpPr>
      <p:sp>
        <p:nvSpPr>
          <p:cNvPr descr="Tag=AccentColor&#10;Flavor=Light&#10;Target=Fill" id="57" name="Google Shape;57;p14"/>
          <p:cNvSpPr/>
          <p:nvPr/>
        </p:nvSpPr>
        <p:spPr>
          <a:xfrm flipH="1">
            <a:off x="2599854" y="395672"/>
            <a:ext cx="6992292" cy="3826863"/>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58" name="Google Shape;58;p14"/>
          <p:cNvSpPr txBox="1"/>
          <p:nvPr>
            <p:ph type="ctrTitle"/>
          </p:nvPr>
        </p:nvSpPr>
        <p:spPr>
          <a:xfrm>
            <a:off x="1508760" y="1193292"/>
            <a:ext cx="5705856" cy="24483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 type="subTitle"/>
          </p:nvPr>
        </p:nvSpPr>
        <p:spPr>
          <a:xfrm>
            <a:off x="1524000" y="3696462"/>
            <a:ext cx="5705856" cy="747522"/>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0" name="Google Shape;60;p14"/>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3" name="Shape 63"/>
        <p:cNvGrpSpPr/>
        <p:nvPr/>
      </p:nvGrpSpPr>
      <p:grpSpPr>
        <a:xfrm>
          <a:off x="0" y="0"/>
          <a:ext cx="0" cy="0"/>
          <a:chOff x="0" y="0"/>
          <a:chExt cx="0" cy="0"/>
        </a:xfrm>
      </p:grpSpPr>
      <p:sp>
        <p:nvSpPr>
          <p:cNvPr descr="Tag=AccentColor&#10;Flavor=Light&#10;Target=Fill" id="64" name="Google Shape;64;p15"/>
          <p:cNvSpPr/>
          <p:nvPr/>
        </p:nvSpPr>
        <p:spPr>
          <a:xfrm flipH="1">
            <a:off x="1" y="236333"/>
            <a:ext cx="3021543" cy="1076581"/>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65" name="Google Shape;65;p15"/>
          <p:cNvSpPr txBox="1"/>
          <p:nvPr>
            <p:ph type="title"/>
          </p:nvPr>
        </p:nvSpPr>
        <p:spPr>
          <a:xfrm>
            <a:off x="259080" y="273844"/>
            <a:ext cx="8663940" cy="55483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 type="body"/>
          </p:nvPr>
        </p:nvSpPr>
        <p:spPr>
          <a:xfrm>
            <a:off x="259080" y="937260"/>
            <a:ext cx="8663940" cy="3771899"/>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5"/>
          <p:cNvSpPr txBox="1"/>
          <p:nvPr>
            <p:ph idx="10" type="dt"/>
          </p:nvPr>
        </p:nvSpPr>
        <p:spPr>
          <a:xfrm>
            <a:off x="459105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5"/>
          <p:cNvSpPr txBox="1"/>
          <p:nvPr>
            <p:ph idx="11" type="ftr"/>
          </p:nvPr>
        </p:nvSpPr>
        <p:spPr>
          <a:xfrm>
            <a:off x="25908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1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5"/>
          <p:cNvSpPr txBox="1"/>
          <p:nvPr>
            <p:ph idx="12" type="sldNum"/>
          </p:nvPr>
        </p:nvSpPr>
        <p:spPr>
          <a:xfrm>
            <a:off x="8404860" y="4767263"/>
            <a:ext cx="51816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0" name="Shape 70"/>
        <p:cNvGrpSpPr/>
        <p:nvPr/>
      </p:nvGrpSpPr>
      <p:grpSpPr>
        <a:xfrm>
          <a:off x="0" y="0"/>
          <a:ext cx="0" cy="0"/>
          <a:chOff x="0" y="0"/>
          <a:chExt cx="0" cy="0"/>
        </a:xfrm>
      </p:grpSpPr>
      <p:sp>
        <p:nvSpPr>
          <p:cNvPr descr="Tag=AccentColor&#10;Flavor=Light&#10;Target=Fill" id="71" name="Google Shape;71;p16"/>
          <p:cNvSpPr/>
          <p:nvPr/>
        </p:nvSpPr>
        <p:spPr>
          <a:xfrm>
            <a:off x="7209816" y="0"/>
            <a:ext cx="4143984" cy="4310745"/>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72" name="Google Shape;72;p16"/>
          <p:cNvSpPr txBox="1"/>
          <p:nvPr>
            <p:ph type="title"/>
          </p:nvPr>
        </p:nvSpPr>
        <p:spPr>
          <a:xfrm>
            <a:off x="831850" y="809243"/>
            <a:ext cx="5266944" cy="235229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4800"/>
              <a:buFont typeface="Abril Fatfac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 type="body"/>
          </p:nvPr>
        </p:nvSpPr>
        <p:spPr>
          <a:xfrm>
            <a:off x="831850" y="3209544"/>
            <a:ext cx="5266944" cy="112514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4" name="Google Shape;74;p16"/>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7" name="Shape 77"/>
        <p:cNvGrpSpPr/>
        <p:nvPr/>
      </p:nvGrpSpPr>
      <p:grpSpPr>
        <a:xfrm>
          <a:off x="0" y="0"/>
          <a:ext cx="0" cy="0"/>
          <a:chOff x="0" y="0"/>
          <a:chExt cx="0" cy="0"/>
        </a:xfrm>
      </p:grpSpPr>
      <p:sp>
        <p:nvSpPr>
          <p:cNvPr descr="Tag=AccentColor&#10;Flavor=Light&#10;Target=Fill" id="78" name="Google Shape;78;p17"/>
          <p:cNvSpPr/>
          <p:nvPr/>
        </p:nvSpPr>
        <p:spPr>
          <a:xfrm flipH="1">
            <a:off x="1" y="236333"/>
            <a:ext cx="3021543" cy="1076581"/>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79" name="Google Shape;79;p17"/>
          <p:cNvSpPr txBox="1"/>
          <p:nvPr>
            <p:ph type="title"/>
          </p:nvPr>
        </p:nvSpPr>
        <p:spPr>
          <a:xfrm>
            <a:off x="838200" y="273844"/>
            <a:ext cx="105156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7"/>
          <p:cNvSpPr txBox="1"/>
          <p:nvPr>
            <p:ph idx="1" type="body"/>
          </p:nvPr>
        </p:nvSpPr>
        <p:spPr>
          <a:xfrm>
            <a:off x="838200" y="1508760"/>
            <a:ext cx="4937760" cy="312039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2" type="body"/>
          </p:nvPr>
        </p:nvSpPr>
        <p:spPr>
          <a:xfrm>
            <a:off x="6419088" y="1508760"/>
            <a:ext cx="4937760" cy="312039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85" name="Shape 85"/>
        <p:cNvGrpSpPr/>
        <p:nvPr/>
      </p:nvGrpSpPr>
      <p:grpSpPr>
        <a:xfrm>
          <a:off x="0" y="0"/>
          <a:ext cx="0" cy="0"/>
          <a:chOff x="0" y="0"/>
          <a:chExt cx="0" cy="0"/>
        </a:xfrm>
      </p:grpSpPr>
      <p:sp>
        <p:nvSpPr>
          <p:cNvPr descr="Tag=AccentColor&#10;Flavor=Light&#10;Target=Fill" id="86" name="Google Shape;86;p18"/>
          <p:cNvSpPr/>
          <p:nvPr/>
        </p:nvSpPr>
        <p:spPr>
          <a:xfrm flipH="1">
            <a:off x="1" y="236333"/>
            <a:ext cx="3021543" cy="1076581"/>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87" name="Google Shape;87;p18"/>
          <p:cNvSpPr txBox="1"/>
          <p:nvPr>
            <p:ph type="title"/>
          </p:nvPr>
        </p:nvSpPr>
        <p:spPr>
          <a:xfrm>
            <a:off x="839788" y="273844"/>
            <a:ext cx="105156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 type="body"/>
          </p:nvPr>
        </p:nvSpPr>
        <p:spPr>
          <a:xfrm>
            <a:off x="839788" y="1508760"/>
            <a:ext cx="4937760" cy="71323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18"/>
          <p:cNvSpPr txBox="1"/>
          <p:nvPr>
            <p:ph idx="2" type="body"/>
          </p:nvPr>
        </p:nvSpPr>
        <p:spPr>
          <a:xfrm>
            <a:off x="839788" y="2345436"/>
            <a:ext cx="4937760" cy="229743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8"/>
          <p:cNvSpPr txBox="1"/>
          <p:nvPr>
            <p:ph idx="3" type="body"/>
          </p:nvPr>
        </p:nvSpPr>
        <p:spPr>
          <a:xfrm>
            <a:off x="6419088" y="1508760"/>
            <a:ext cx="4937760" cy="71323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18"/>
          <p:cNvSpPr txBox="1"/>
          <p:nvPr>
            <p:ph idx="4" type="body"/>
          </p:nvPr>
        </p:nvSpPr>
        <p:spPr>
          <a:xfrm>
            <a:off x="6419088" y="2345436"/>
            <a:ext cx="4937760" cy="229743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8"/>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8"/>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8"/>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5" name="Shape 95"/>
        <p:cNvGrpSpPr/>
        <p:nvPr/>
      </p:nvGrpSpPr>
      <p:grpSpPr>
        <a:xfrm>
          <a:off x="0" y="0"/>
          <a:ext cx="0" cy="0"/>
          <a:chOff x="0" y="0"/>
          <a:chExt cx="0" cy="0"/>
        </a:xfrm>
      </p:grpSpPr>
      <p:sp>
        <p:nvSpPr>
          <p:cNvPr descr="Tag=AccentColor&#10;Flavor=Light&#10;Target=Fill" id="96" name="Google Shape;96;p19"/>
          <p:cNvSpPr/>
          <p:nvPr/>
        </p:nvSpPr>
        <p:spPr>
          <a:xfrm flipH="1">
            <a:off x="1969639" y="136197"/>
            <a:ext cx="8252722" cy="4516693"/>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97" name="Google Shape;97;p19"/>
          <p:cNvSpPr txBox="1"/>
          <p:nvPr>
            <p:ph type="title"/>
          </p:nvPr>
        </p:nvSpPr>
        <p:spPr>
          <a:xfrm>
            <a:off x="2843784" y="1179576"/>
            <a:ext cx="6501384" cy="3072384"/>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000"/>
              <a:buFont typeface="Abril Fatfac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9"/>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9"/>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9"/>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1" type="blank">
  <p:cSld name="BLANK">
    <p:spTree>
      <p:nvGrpSpPr>
        <p:cNvPr id="101" name="Shape 101"/>
        <p:cNvGrpSpPr/>
        <p:nvPr/>
      </p:nvGrpSpPr>
      <p:grpSpPr>
        <a:xfrm>
          <a:off x="0" y="0"/>
          <a:ext cx="0" cy="0"/>
          <a:chOff x="0" y="0"/>
          <a:chExt cx="0" cy="0"/>
        </a:xfrm>
      </p:grpSpPr>
      <p:sp>
        <p:nvSpPr>
          <p:cNvPr id="102" name="Google Shape;102;p20"/>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0"/>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0"/>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2">
  <p:cSld name="Blank 2">
    <p:spTree>
      <p:nvGrpSpPr>
        <p:cNvPr id="105" name="Shape 105"/>
        <p:cNvGrpSpPr/>
        <p:nvPr/>
      </p:nvGrpSpPr>
      <p:grpSpPr>
        <a:xfrm>
          <a:off x="0" y="0"/>
          <a:ext cx="0" cy="0"/>
          <a:chOff x="0" y="0"/>
          <a:chExt cx="0" cy="0"/>
        </a:xfrm>
      </p:grpSpPr>
      <p:sp>
        <p:nvSpPr>
          <p:cNvPr descr="Mask ID=&#10;Mask position=bottom, center&#10;Mask family= brushstroke, landscape, wide" id="106" name="Google Shape;106;p21"/>
          <p:cNvSpPr/>
          <p:nvPr/>
        </p:nvSpPr>
        <p:spPr>
          <a:xfrm>
            <a:off x="1768100" y="-1"/>
            <a:ext cx="10423900" cy="4440116"/>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07" name="Google Shape;107;p21"/>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1"/>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21"/>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0" name="Shape 110"/>
        <p:cNvGrpSpPr/>
        <p:nvPr/>
      </p:nvGrpSpPr>
      <p:grpSpPr>
        <a:xfrm>
          <a:off x="0" y="0"/>
          <a:ext cx="0" cy="0"/>
          <a:chOff x="0" y="0"/>
          <a:chExt cx="0" cy="0"/>
        </a:xfrm>
      </p:grpSpPr>
      <p:sp>
        <p:nvSpPr>
          <p:cNvPr descr="Tag=AccentColor&#10;Flavor=Light&#10;Target=Fill" id="111" name="Google Shape;111;p22"/>
          <p:cNvSpPr/>
          <p:nvPr/>
        </p:nvSpPr>
        <p:spPr>
          <a:xfrm>
            <a:off x="4726728" y="0"/>
            <a:ext cx="7472381" cy="51435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12" name="Google Shape;112;p22"/>
          <p:cNvSpPr txBox="1"/>
          <p:nvPr>
            <p:ph type="title"/>
          </p:nvPr>
        </p:nvSpPr>
        <p:spPr>
          <a:xfrm>
            <a:off x="839788" y="480060"/>
            <a:ext cx="3886200" cy="221513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2"/>
          <p:cNvSpPr txBox="1"/>
          <p:nvPr>
            <p:ph idx="1" type="body"/>
          </p:nvPr>
        </p:nvSpPr>
        <p:spPr>
          <a:xfrm>
            <a:off x="7059168" y="480060"/>
            <a:ext cx="4489704" cy="4197096"/>
          </a:xfrm>
          <a:prstGeom prst="rect">
            <a:avLst/>
          </a:prstGeom>
          <a:noFill/>
          <a:ln>
            <a:noFill/>
          </a:ln>
        </p:spPr>
        <p:txBody>
          <a:bodyPr anchorCtr="0" anchor="ctr" bIns="45700" lIns="91425" spcFirstLastPara="1" rIns="91425" wrap="square" tIns="45700">
            <a:no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4" name="Google Shape;114;p22"/>
          <p:cNvSpPr txBox="1"/>
          <p:nvPr>
            <p:ph idx="2" type="body"/>
          </p:nvPr>
        </p:nvSpPr>
        <p:spPr>
          <a:xfrm>
            <a:off x="839788" y="2832354"/>
            <a:ext cx="3886200" cy="185166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5" name="Google Shape;115;p22"/>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2"/>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2"/>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18" name="Shape 118"/>
        <p:cNvGrpSpPr/>
        <p:nvPr/>
      </p:nvGrpSpPr>
      <p:grpSpPr>
        <a:xfrm>
          <a:off x="0" y="0"/>
          <a:ext cx="0" cy="0"/>
          <a:chOff x="0" y="0"/>
          <a:chExt cx="0" cy="0"/>
        </a:xfrm>
      </p:grpSpPr>
      <p:sp>
        <p:nvSpPr>
          <p:cNvPr descr="Tag=AccentColor&#10;Flavor=Light&#10;Target=Fill" id="119" name="Google Shape;119;p23"/>
          <p:cNvSpPr/>
          <p:nvPr/>
        </p:nvSpPr>
        <p:spPr>
          <a:xfrm>
            <a:off x="684965" y="999178"/>
            <a:ext cx="5263732" cy="2880826"/>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20" name="Google Shape;120;p23"/>
          <p:cNvSpPr txBox="1"/>
          <p:nvPr>
            <p:ph type="title"/>
          </p:nvPr>
        </p:nvSpPr>
        <p:spPr>
          <a:xfrm>
            <a:off x="1399032" y="1892808"/>
            <a:ext cx="3831336" cy="109042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bril Fatfac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3"/>
          <p:cNvSpPr/>
          <p:nvPr>
            <p:ph idx="2" type="pic"/>
          </p:nvPr>
        </p:nvSpPr>
        <p:spPr>
          <a:xfrm>
            <a:off x="6711696" y="480059"/>
            <a:ext cx="4837176" cy="417652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3200"/>
              <a:buFont typeface="Arial"/>
              <a:buNone/>
              <a:defRPr b="0" i="0" sz="32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500"/>
              </a:spcBef>
              <a:spcAft>
                <a:spcPts val="0"/>
              </a:spcAft>
              <a:buClr>
                <a:schemeClr val="dk1"/>
              </a:buClr>
              <a:buSzPts val="2800"/>
              <a:buFont typeface="Arial"/>
              <a:buNone/>
              <a:defRPr b="0" i="0" sz="2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500"/>
              </a:spcBef>
              <a:spcAft>
                <a:spcPts val="0"/>
              </a:spcAft>
              <a:buClr>
                <a:schemeClr val="dk1"/>
              </a:buClr>
              <a:buSzPts val="2400"/>
              <a:buFont typeface="Arial"/>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entury Gothic"/>
                <a:ea typeface="Century Gothic"/>
                <a:cs typeface="Century Gothic"/>
                <a:sym typeface="Century Gothic"/>
              </a:defRPr>
            </a:lvl9pPr>
          </a:lstStyle>
          <a:p/>
        </p:txBody>
      </p:sp>
      <p:sp>
        <p:nvSpPr>
          <p:cNvPr id="122" name="Google Shape;122;p23"/>
          <p:cNvSpPr txBox="1"/>
          <p:nvPr>
            <p:ph idx="1" type="body"/>
          </p:nvPr>
        </p:nvSpPr>
        <p:spPr>
          <a:xfrm>
            <a:off x="1655064" y="3065526"/>
            <a:ext cx="3319272" cy="48691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3" name="Google Shape;123;p23"/>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3"/>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3"/>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6" name="Shape 126"/>
        <p:cNvGrpSpPr/>
        <p:nvPr/>
      </p:nvGrpSpPr>
      <p:grpSpPr>
        <a:xfrm>
          <a:off x="0" y="0"/>
          <a:ext cx="0" cy="0"/>
          <a:chOff x="0" y="0"/>
          <a:chExt cx="0" cy="0"/>
        </a:xfrm>
      </p:grpSpPr>
      <p:sp>
        <p:nvSpPr>
          <p:cNvPr id="127" name="Google Shape;127;p24"/>
          <p:cNvSpPr txBox="1"/>
          <p:nvPr>
            <p:ph type="title"/>
          </p:nvPr>
        </p:nvSpPr>
        <p:spPr>
          <a:xfrm>
            <a:off x="838200" y="273844"/>
            <a:ext cx="10515600" cy="99417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4"/>
          <p:cNvSpPr txBox="1"/>
          <p:nvPr>
            <p:ph idx="1" type="body"/>
          </p:nvPr>
        </p:nvSpPr>
        <p:spPr>
          <a:xfrm rot="5400000">
            <a:off x="4464248" y="-2256829"/>
            <a:ext cx="3263504" cy="10515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4"/>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4"/>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4"/>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5"/>
          <p:cNvSpPr txBox="1"/>
          <p:nvPr>
            <p:ph type="title"/>
          </p:nvPr>
        </p:nvSpPr>
        <p:spPr>
          <a:xfrm rot="5400000">
            <a:off x="7859911" y="1138833"/>
            <a:ext cx="4358879"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5"/>
          <p:cNvSpPr txBox="1"/>
          <p:nvPr>
            <p:ph idx="1" type="body"/>
          </p:nvPr>
        </p:nvSpPr>
        <p:spPr>
          <a:xfrm rot="5400000">
            <a:off x="2525911" y="-1413867"/>
            <a:ext cx="4358879" cy="77343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5"/>
          <p:cNvSpPr txBox="1"/>
          <p:nvPr>
            <p:ph idx="10" type="dt"/>
          </p:nvPr>
        </p:nvSpPr>
        <p:spPr>
          <a:xfrm>
            <a:off x="838200" y="4767263"/>
            <a:ext cx="27432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5"/>
          <p:cNvSpPr txBox="1"/>
          <p:nvPr>
            <p:ph idx="11" type="ftr"/>
          </p:nvPr>
        </p:nvSpPr>
        <p:spPr>
          <a:xfrm>
            <a:off x="4038600" y="4767263"/>
            <a:ext cx="41148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5"/>
          <p:cNvSpPr txBox="1"/>
          <p:nvPr>
            <p:ph idx="12" type="sldNum"/>
          </p:nvPr>
        </p:nvSpPr>
        <p:spPr>
          <a:xfrm>
            <a:off x="8610600" y="4767263"/>
            <a:ext cx="27432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90500" y="102395"/>
            <a:ext cx="8747760" cy="626268"/>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bril Fatface"/>
              <a:buNone/>
              <a:defRPr b="0" i="1" sz="4400" u="none" cap="none" strike="noStrike">
                <a:solidFill>
                  <a:schemeClr val="dk1"/>
                </a:solidFill>
                <a:latin typeface="Abril Fatface"/>
                <a:ea typeface="Abril Fatface"/>
                <a:cs typeface="Abril Fatface"/>
                <a:sym typeface="Abril Fatfac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190500" y="805815"/>
            <a:ext cx="8747760" cy="3891915"/>
          </a:xfrm>
          <a:prstGeom prst="rect">
            <a:avLst/>
          </a:prstGeom>
          <a:noFill/>
          <a:ln>
            <a:noFill/>
          </a:ln>
        </p:spPr>
        <p:txBody>
          <a:bodyPr anchorCtr="0" anchor="t" bIns="45700" lIns="91425" spcFirstLastPara="1" rIns="91425" wrap="square" tIns="45700">
            <a:noAutofit/>
          </a:bodyPr>
          <a:lstStyle>
            <a:lvl1pPr indent="-355600" lvl="0" marL="457200" marR="0" rtl="0" algn="l">
              <a:lnSpc>
                <a:spcPct val="100000"/>
              </a:lnSpc>
              <a:spcBef>
                <a:spcPts val="10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1pPr>
            <a:lvl2pPr indent="-342900" lvl="1" marL="9144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2pPr>
            <a:lvl3pPr indent="-330200" lvl="2" marL="13716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chemeClr val="dk1"/>
              </a:buClr>
              <a:buSzPts val="1400"/>
              <a:buFont typeface="Arial"/>
              <a:buChar char="•"/>
              <a:defRPr b="0" i="0" sz="14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53" name="Google Shape;53;p13"/>
          <p:cNvSpPr txBox="1"/>
          <p:nvPr>
            <p:ph idx="10" type="dt"/>
          </p:nvPr>
        </p:nvSpPr>
        <p:spPr>
          <a:xfrm>
            <a:off x="4564380" y="4773930"/>
            <a:ext cx="9525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4" name="Google Shape;54;p13"/>
          <p:cNvSpPr txBox="1"/>
          <p:nvPr>
            <p:ph idx="11" type="ftr"/>
          </p:nvPr>
        </p:nvSpPr>
        <p:spPr>
          <a:xfrm>
            <a:off x="190500" y="4763452"/>
            <a:ext cx="41148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55" name="Google Shape;55;p13"/>
          <p:cNvSpPr txBox="1"/>
          <p:nvPr>
            <p:ph idx="12" type="sldNum"/>
          </p:nvPr>
        </p:nvSpPr>
        <p:spPr>
          <a:xfrm>
            <a:off x="8526780" y="4776787"/>
            <a:ext cx="41148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mailto:froboticsteam4150@gmail.com" TargetMode="External"/><Relationship Id="rId4" Type="http://schemas.openxmlformats.org/officeDocument/2006/relationships/hyperlink" Target="http://creativecommons.org/licenses/by-nc-sa/4.0/" TargetMode="External"/><Relationship Id="rId5" Type="http://schemas.openxmlformats.org/officeDocument/2006/relationships/hyperlink" Target="http://creativecommons.org/licenses/by-nc-sa/4.0/" TargetMode="External"/><Relationship Id="rId6" Type="http://schemas.openxmlformats.org/officeDocument/2006/relationships/image" Target="../media/image14.png"/><Relationship Id="rId7"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andymark.com/products/air-compressor?via=Z2lkOi8vYW5keW1hcmsvV29ya2FyZWE6Ok5hdmlnYXRpb246OlNlYXJjaFJlc3VsdHMvJTdCJTIyYnV0dG9uJTIyJTNBJTIyc2VhcmNoJTIyJTJDJTIycSUyMiUzQSUyMmNvbXByZXNzb3IlMjIlMkMlMjJ1dGY4JTIyJTNBJTIyJUUyJTlDJTkzJTIyJTdE" TargetMode="External"/><Relationship Id="rId4" Type="http://schemas.openxmlformats.org/officeDocument/2006/relationships/image" Target="../media/image4.jp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11.jpg"/><Relationship Id="rId6" Type="http://schemas.openxmlformats.org/officeDocument/2006/relationships/image" Target="../media/image8.jpg"/><Relationship Id="rId7"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0.jpg"/><Relationship Id="rId4" Type="http://schemas.openxmlformats.org/officeDocument/2006/relationships/image" Target="../media/image17.jpg"/><Relationship Id="rId5" Type="http://schemas.openxmlformats.org/officeDocument/2006/relationships/image" Target="../media/image19.jpg"/><Relationship Id="rId6" Type="http://schemas.openxmlformats.org/officeDocument/2006/relationships/image" Target="../media/image13.jpg"/><Relationship Id="rId7" Type="http://schemas.openxmlformats.org/officeDocument/2006/relationships/image" Target="../media/image15.jpg"/><Relationship Id="rId8"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41" name="Shape 141"/>
        <p:cNvGrpSpPr/>
        <p:nvPr/>
      </p:nvGrpSpPr>
      <p:grpSpPr>
        <a:xfrm>
          <a:off x="0" y="0"/>
          <a:ext cx="0" cy="0"/>
          <a:chOff x="0" y="0"/>
          <a:chExt cx="0" cy="0"/>
        </a:xfrm>
      </p:grpSpPr>
      <p:sp>
        <p:nvSpPr>
          <p:cNvPr id="142" name="Google Shape;142;p26"/>
          <p:cNvSpPr/>
          <p:nvPr/>
        </p:nvSpPr>
        <p:spPr>
          <a:xfrm>
            <a:off x="0" y="0"/>
            <a:ext cx="9141714" cy="51435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3" name="Google Shape;143;p26"/>
          <p:cNvSpPr/>
          <p:nvPr/>
        </p:nvSpPr>
        <p:spPr>
          <a:xfrm>
            <a:off x="0" y="0"/>
            <a:ext cx="9144000" cy="5143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4" name="Google Shape;144;p26"/>
          <p:cNvSpPr/>
          <p:nvPr/>
        </p:nvSpPr>
        <p:spPr>
          <a:xfrm>
            <a:off x="-1137" y="9"/>
            <a:ext cx="9144000" cy="5143500"/>
          </a:xfrm>
          <a:custGeom>
            <a:rect b="b" l="l" r="r" t="t"/>
            <a:pathLst>
              <a:path extrusionOk="0" h="6858000" w="12192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45" name="Google Shape;145;p26"/>
          <p:cNvSpPr txBox="1"/>
          <p:nvPr>
            <p:ph type="ctrTitle"/>
          </p:nvPr>
        </p:nvSpPr>
        <p:spPr>
          <a:xfrm>
            <a:off x="711027" y="632493"/>
            <a:ext cx="8144738" cy="127617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bril Fatface"/>
              <a:buNone/>
            </a:pPr>
            <a:r>
              <a:rPr b="1" lang="en" sz="6000"/>
              <a:t>Pneumatics</a:t>
            </a:r>
            <a:endParaRPr/>
          </a:p>
        </p:txBody>
      </p:sp>
      <p:sp>
        <p:nvSpPr>
          <p:cNvPr id="146" name="Google Shape;146;p26"/>
          <p:cNvSpPr txBox="1"/>
          <p:nvPr>
            <p:ph idx="1" type="subTitle"/>
          </p:nvPr>
        </p:nvSpPr>
        <p:spPr>
          <a:xfrm>
            <a:off x="711028" y="1951237"/>
            <a:ext cx="3943349" cy="48508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700"/>
              <a:buNone/>
            </a:pPr>
            <a:r>
              <a:rPr lang="en" sz="1700"/>
              <a:t>TEAM 4150</a:t>
            </a:r>
            <a:endParaRPr/>
          </a:p>
        </p:txBody>
      </p:sp>
      <p:pic>
        <p:nvPicPr>
          <p:cNvPr descr="A close up of a sign&#10;&#10;Description automatically generated" id="147" name="Google Shape;147;p26"/>
          <p:cNvPicPr preferRelativeResize="0"/>
          <p:nvPr/>
        </p:nvPicPr>
        <p:blipFill rotWithShape="1">
          <a:blip r:embed="rId3">
            <a:alphaModFix/>
          </a:blip>
          <a:srcRect b="0" l="0" r="0" t="0"/>
          <a:stretch/>
        </p:blipFill>
        <p:spPr>
          <a:xfrm>
            <a:off x="4654378" y="2698269"/>
            <a:ext cx="2753914" cy="1177299"/>
          </a:xfrm>
          <a:prstGeom prst="rect">
            <a:avLst/>
          </a:prstGeom>
          <a:noFill/>
          <a:ln>
            <a:noFill/>
          </a:ln>
        </p:spPr>
      </p:pic>
      <p:pic>
        <p:nvPicPr>
          <p:cNvPr id="148" name="Google Shape;148;p26"/>
          <p:cNvPicPr preferRelativeResize="0"/>
          <p:nvPr/>
        </p:nvPicPr>
        <p:blipFill rotWithShape="1">
          <a:blip r:embed="rId4">
            <a:alphaModFix/>
          </a:blip>
          <a:srcRect b="19998" l="0" r="0" t="19763"/>
          <a:stretch/>
        </p:blipFill>
        <p:spPr>
          <a:xfrm>
            <a:off x="4750775" y="4046119"/>
            <a:ext cx="3479099" cy="958088"/>
          </a:xfrm>
          <a:prstGeom prst="rect">
            <a:avLst/>
          </a:prstGeom>
          <a:noFill/>
          <a:ln>
            <a:noFill/>
          </a:ln>
        </p:spPr>
      </p:pic>
      <p:sp>
        <p:nvSpPr>
          <p:cNvPr id="149" name="Google Shape;149;p26"/>
          <p:cNvSpPr txBox="1"/>
          <p:nvPr/>
        </p:nvSpPr>
        <p:spPr>
          <a:xfrm>
            <a:off x="801175" y="389200"/>
            <a:ext cx="44643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0">
                <a:solidFill>
                  <a:schemeClr val="lt2"/>
                </a:solidFill>
                <a:latin typeface="Abril Fatface"/>
                <a:ea typeface="Abril Fatface"/>
                <a:cs typeface="Abril Fatface"/>
                <a:sym typeface="Abril Fatface"/>
              </a:rPr>
              <a:t>“</a:t>
            </a:r>
            <a:r>
              <a:rPr i="1" lang="en" sz="4000">
                <a:solidFill>
                  <a:schemeClr val="lt2"/>
                </a:solidFill>
                <a:latin typeface="Abril Fatface"/>
                <a:ea typeface="Abril Fatface"/>
                <a:cs typeface="Abril Fatface"/>
                <a:sym typeface="Abril Fatface"/>
              </a:rPr>
              <a:t>Wi</a:t>
            </a:r>
            <a:r>
              <a:rPr i="1" lang="en" sz="4000">
                <a:solidFill>
                  <a:schemeClr val="lt2"/>
                </a:solidFill>
                <a:latin typeface="Abril Fatface"/>
                <a:ea typeface="Abril Fatface"/>
                <a:cs typeface="Abril Fatface"/>
                <a:sym typeface="Abril Fatface"/>
              </a:rPr>
              <a:t>r</a:t>
            </a:r>
            <a:r>
              <a:rPr i="1" lang="en" sz="4000">
                <a:solidFill>
                  <a:schemeClr val="lt2"/>
                </a:solidFill>
                <a:latin typeface="Abril Fatface"/>
                <a:ea typeface="Abril Fatface"/>
                <a:cs typeface="Abril Fatface"/>
                <a:sym typeface="Abril Fatface"/>
              </a:rPr>
              <a:t>ing with Air”</a:t>
            </a:r>
            <a:endParaRPr i="1" sz="4000">
              <a:solidFill>
                <a:schemeClr val="lt2"/>
              </a:solidFill>
              <a:latin typeface="Abril Fatface"/>
              <a:ea typeface="Abril Fatface"/>
              <a:cs typeface="Abril Fatface"/>
              <a:sym typeface="Abril Fatfa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259080" y="273844"/>
            <a:ext cx="86640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Tips</a:t>
            </a:r>
            <a:endParaRPr/>
          </a:p>
        </p:txBody>
      </p:sp>
      <p:sp>
        <p:nvSpPr>
          <p:cNvPr id="247" name="Google Shape;247;p35"/>
          <p:cNvSpPr txBox="1"/>
          <p:nvPr>
            <p:ph idx="1" type="body"/>
          </p:nvPr>
        </p:nvSpPr>
        <p:spPr>
          <a:xfrm>
            <a:off x="259080" y="937260"/>
            <a:ext cx="8664000" cy="3771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Watch mixing metric tubing and fittings with imperial.  ¼” tubing looks the same as 6mm, but a ¼” tube inserted into a 6mm fitting will not be removed easily (if at all)</a:t>
            </a:r>
            <a:endParaRPr/>
          </a:p>
          <a:p>
            <a:pPr indent="0" lvl="0" marL="0" rtl="0" algn="l">
              <a:spcBef>
                <a:spcPts val="1000"/>
              </a:spcBef>
              <a:spcAft>
                <a:spcPts val="0"/>
              </a:spcAft>
              <a:buNone/>
            </a:pPr>
            <a:r>
              <a:rPr lang="en"/>
              <a:t>Cylinders want to push the piston all of the way out, or pull it all of the way in.  Stopping at some other point requires mechanical stops.</a:t>
            </a:r>
            <a:endParaRPr/>
          </a:p>
          <a:p>
            <a:pPr indent="0" lvl="0" marL="0" rtl="0" algn="l">
              <a:spcBef>
                <a:spcPts val="1000"/>
              </a:spcBef>
              <a:spcAft>
                <a:spcPts val="0"/>
              </a:spcAft>
              <a:buNone/>
            </a:pPr>
            <a:r>
              <a:rPr lang="en"/>
              <a:t>Calculate cylinder force by multiplying the working pressure (normally 60psi) times the cross sectional area of the cylinder in sq inches [3.14*(D/2)</a:t>
            </a:r>
            <a:r>
              <a:rPr baseline="30000" lang="en"/>
              <a:t>2</a:t>
            </a:r>
            <a:r>
              <a:rPr lang="en"/>
              <a:t>]</a:t>
            </a:r>
            <a:endParaRPr/>
          </a:p>
          <a:p>
            <a:pPr indent="0" lvl="0" marL="0" rtl="0" algn="l">
              <a:spcBef>
                <a:spcPts val="1000"/>
              </a:spcBef>
              <a:spcAft>
                <a:spcPts val="0"/>
              </a:spcAft>
              <a:buNone/>
            </a:pPr>
            <a:r>
              <a:rPr lang="en"/>
              <a:t>Worn compressors can be ‘refreshed’ by rebuilding the cylinder head.  Kits are available online.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259080" y="273844"/>
            <a:ext cx="8663940" cy="55483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bril Fatface"/>
              <a:buNone/>
            </a:pPr>
            <a:r>
              <a:rPr lang="en"/>
              <a:t>Credits</a:t>
            </a:r>
            <a:endParaRPr/>
          </a:p>
        </p:txBody>
      </p:sp>
      <p:sp>
        <p:nvSpPr>
          <p:cNvPr id="253" name="Google Shape;253;p36"/>
          <p:cNvSpPr txBox="1"/>
          <p:nvPr>
            <p:ph idx="1" type="body"/>
          </p:nvPr>
        </p:nvSpPr>
        <p:spPr>
          <a:xfrm>
            <a:off x="259080" y="937260"/>
            <a:ext cx="8663940" cy="377189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1600"/>
              <a:buChar char="•"/>
            </a:pPr>
            <a:r>
              <a:rPr lang="en" sz="1600"/>
              <a:t>This lesson was written by FRC 4150 in partnership with FRC 8027 for FRCTutorials.com</a:t>
            </a:r>
            <a:endParaRPr sz="1600"/>
          </a:p>
          <a:p>
            <a:pPr indent="-228600" lvl="0" marL="228600" rtl="0" algn="l">
              <a:lnSpc>
                <a:spcPct val="100000"/>
              </a:lnSpc>
              <a:spcBef>
                <a:spcPts val="1000"/>
              </a:spcBef>
              <a:spcAft>
                <a:spcPts val="0"/>
              </a:spcAft>
              <a:buClr>
                <a:schemeClr val="dk1"/>
              </a:buClr>
              <a:buSzPts val="1600"/>
              <a:buChar char="•"/>
            </a:pPr>
            <a:r>
              <a:rPr lang="en" sz="1600"/>
              <a:t>You can contact the author at </a:t>
            </a:r>
            <a:r>
              <a:rPr lang="en" sz="1600" u="sng">
                <a:solidFill>
                  <a:schemeClr val="hlink"/>
                </a:solidFill>
                <a:hlinkClick r:id="rId3"/>
              </a:rPr>
              <a:t>froboticsteam4150@gmail.com</a:t>
            </a:r>
            <a:r>
              <a:rPr lang="en" sz="1600"/>
              <a:t>.</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127000" lvl="0" marL="228600" rtl="0" algn="l">
              <a:lnSpc>
                <a:spcPct val="100000"/>
              </a:lnSpc>
              <a:spcBef>
                <a:spcPts val="1000"/>
              </a:spcBef>
              <a:spcAft>
                <a:spcPts val="0"/>
              </a:spcAft>
              <a:buClr>
                <a:schemeClr val="dk1"/>
              </a:buClr>
              <a:buSzPts val="1600"/>
              <a:buNone/>
            </a:pPr>
            <a:r>
              <a:t/>
            </a:r>
            <a:endParaRPr sz="1600"/>
          </a:p>
          <a:p>
            <a:pPr indent="-228600" lvl="0" marL="228600" rtl="0" algn="l">
              <a:lnSpc>
                <a:spcPct val="100000"/>
              </a:lnSpc>
              <a:spcBef>
                <a:spcPts val="1000"/>
              </a:spcBef>
              <a:spcAft>
                <a:spcPts val="0"/>
              </a:spcAft>
              <a:buClr>
                <a:schemeClr val="dk1"/>
              </a:buClr>
              <a:buSzPts val="1600"/>
              <a:buChar char="•"/>
            </a:pPr>
            <a:r>
              <a:rPr lang="en" sz="1600"/>
              <a:t>More lessons for FIRST Robotics Competition are available at www.FRCtutorials.com</a:t>
            </a:r>
            <a:endParaRPr sz="1600"/>
          </a:p>
        </p:txBody>
      </p:sp>
      <p:sp>
        <p:nvSpPr>
          <p:cNvPr id="254" name="Google Shape;254;p36"/>
          <p:cNvSpPr/>
          <p:nvPr/>
        </p:nvSpPr>
        <p:spPr>
          <a:xfrm>
            <a:off x="1420566" y="3868394"/>
            <a:ext cx="7464353" cy="323165"/>
          </a:xfrm>
          <a:prstGeom prst="rect">
            <a:avLst/>
          </a:prstGeom>
          <a:solidFill>
            <a:srgbClr val="F5F5F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Helvetica Neue"/>
              <a:buNone/>
            </a:pPr>
            <a:r>
              <a:rPr b="0" i="0" lang="en" sz="1400" u="none" cap="none" strike="noStrike">
                <a:solidFill>
                  <a:srgbClr val="000000"/>
                </a:solidFill>
                <a:latin typeface="Helvetica Neue"/>
                <a:ea typeface="Helvetica Neue"/>
                <a:cs typeface="Helvetica Neue"/>
                <a:sym typeface="Helvetica Neue"/>
              </a:rPr>
              <a:t>This work is licensed under 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Helvetica Neue"/>
              <a:buNone/>
            </a:pPr>
            <a:r>
              <a:rPr b="0" i="0" lang="en" sz="1400" u="none" cap="none" strike="noStrike">
                <a:solidFill>
                  <a:srgbClr val="000000"/>
                </a:solidFill>
                <a:latin typeface="Helvetica Neue"/>
                <a:ea typeface="Helvetica Neue"/>
                <a:cs typeface="Helvetica Neue"/>
                <a:sym typeface="Helvetica Neue"/>
              </a:rPr>
              <a:t> </a:t>
            </a:r>
            <a:r>
              <a:rPr b="0" i="0" lang="en" sz="1400" u="sng" cap="none" strike="noStrike">
                <a:solidFill>
                  <a:schemeClr val="hlink"/>
                </a:solidFill>
                <a:latin typeface="Helvetica Neue"/>
                <a:ea typeface="Helvetica Neue"/>
                <a:cs typeface="Helvetica Neue"/>
                <a:sym typeface="Helvetica Neue"/>
                <a:hlinkClick r:id="rId4"/>
              </a:rPr>
              <a:t>Creative Commons Attribution-NonCommercial-ShareAlike 4.0 International License</a:t>
            </a:r>
            <a:r>
              <a:rPr b="0" i="0" lang="en" sz="1400" u="none" cap="none" strike="noStrike">
                <a:solidFill>
                  <a:srgbClr val="000000"/>
                </a:solidFill>
                <a:latin typeface="Helvetica Neue"/>
                <a:ea typeface="Helvetica Neue"/>
                <a:cs typeface="Helvetica Neue"/>
                <a:sym typeface="Helvetica Neue"/>
              </a:rPr>
              <a:t>.</a:t>
            </a:r>
            <a:r>
              <a:rPr b="0" i="0" lang="en" sz="1100" u="none" cap="none" strike="noStrike">
                <a:solidFill>
                  <a:schemeClr val="dk1"/>
                </a:solidFill>
                <a:latin typeface="Arial"/>
                <a:ea typeface="Arial"/>
                <a:cs typeface="Arial"/>
                <a:sym typeface="Arial"/>
              </a:rPr>
              <a:t> </a:t>
            </a:r>
            <a:endParaRPr b="0" i="0" sz="1800" u="none" cap="none" strike="noStrike">
              <a:solidFill>
                <a:srgbClr val="4374B7"/>
              </a:solidFill>
              <a:latin typeface="Helvetica Neue"/>
              <a:ea typeface="Helvetica Neue"/>
              <a:cs typeface="Helvetica Neue"/>
              <a:sym typeface="Helvetica Neue"/>
            </a:endParaRPr>
          </a:p>
        </p:txBody>
      </p:sp>
      <p:pic>
        <p:nvPicPr>
          <p:cNvPr descr="Creative Commons License" id="255" name="Google Shape;255;p36">
            <a:hlinkClick r:id="rId5"/>
          </p:cNvPr>
          <p:cNvPicPr preferRelativeResize="0"/>
          <p:nvPr/>
        </p:nvPicPr>
        <p:blipFill rotWithShape="1">
          <a:blip r:embed="rId6">
            <a:alphaModFix/>
          </a:blip>
          <a:srcRect b="0" l="0" r="0" t="0"/>
          <a:stretch/>
        </p:blipFill>
        <p:spPr>
          <a:xfrm>
            <a:off x="364901" y="3914467"/>
            <a:ext cx="712384" cy="250954"/>
          </a:xfrm>
          <a:prstGeom prst="rect">
            <a:avLst/>
          </a:prstGeom>
          <a:noFill/>
          <a:ln>
            <a:noFill/>
          </a:ln>
        </p:spPr>
      </p:pic>
      <p:sp>
        <p:nvSpPr>
          <p:cNvPr id="256" name="Google Shape;256;p36"/>
          <p:cNvSpPr txBox="1"/>
          <p:nvPr>
            <p:ph idx="12" type="sldNum"/>
          </p:nvPr>
        </p:nvSpPr>
        <p:spPr>
          <a:xfrm>
            <a:off x="8404860" y="4767263"/>
            <a:ext cx="518160" cy="27384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en"/>
              <a:t>‹#›</a:t>
            </a:fld>
            <a:endParaRPr/>
          </a:p>
        </p:txBody>
      </p:sp>
      <p:pic>
        <p:nvPicPr>
          <p:cNvPr id="257" name="Google Shape;257;p36"/>
          <p:cNvPicPr preferRelativeResize="0"/>
          <p:nvPr/>
        </p:nvPicPr>
        <p:blipFill rotWithShape="1">
          <a:blip r:embed="rId7">
            <a:alphaModFix/>
          </a:blip>
          <a:srcRect b="19998" l="0" r="0" t="19763"/>
          <a:stretch/>
        </p:blipFill>
        <p:spPr>
          <a:xfrm>
            <a:off x="2464775" y="1639800"/>
            <a:ext cx="3479099" cy="9580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259080" y="273844"/>
            <a:ext cx="86640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What pneumatics can be used for</a:t>
            </a:r>
            <a:endParaRPr/>
          </a:p>
        </p:txBody>
      </p:sp>
      <p:sp>
        <p:nvSpPr>
          <p:cNvPr id="155" name="Google Shape;155;p27"/>
          <p:cNvSpPr txBox="1"/>
          <p:nvPr>
            <p:ph idx="1" type="body"/>
          </p:nvPr>
        </p:nvSpPr>
        <p:spPr>
          <a:xfrm>
            <a:off x="259080" y="937260"/>
            <a:ext cx="8664000" cy="3771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a:t>At its base function, a pneumatic </a:t>
            </a:r>
            <a:r>
              <a:rPr lang="en"/>
              <a:t>cylinder</a:t>
            </a:r>
            <a:r>
              <a:rPr lang="en"/>
              <a:t> can either push or pull, and can only go from retracted to extended and back again.</a:t>
            </a:r>
            <a:endParaRPr/>
          </a:p>
          <a:p>
            <a:pPr indent="0" lvl="0" marL="0" rtl="0" algn="l">
              <a:spcBef>
                <a:spcPts val="1000"/>
              </a:spcBef>
              <a:spcAft>
                <a:spcPts val="0"/>
              </a:spcAft>
              <a:buNone/>
            </a:pPr>
            <a:r>
              <a:rPr lang="en"/>
              <a:t>With some creative design and build, they can be used for:</a:t>
            </a:r>
            <a:endParaRPr/>
          </a:p>
          <a:p>
            <a:pPr indent="-342900" lvl="0" marL="457200" rtl="0" algn="l">
              <a:spcBef>
                <a:spcPts val="1000"/>
              </a:spcBef>
              <a:spcAft>
                <a:spcPts val="0"/>
              </a:spcAft>
              <a:buSzPts val="1800"/>
              <a:buChar char="•"/>
            </a:pPr>
            <a:r>
              <a:rPr lang="en"/>
              <a:t>Positioning</a:t>
            </a:r>
            <a:endParaRPr/>
          </a:p>
          <a:p>
            <a:pPr indent="-342900" lvl="0" marL="457200" rtl="0" algn="l">
              <a:spcBef>
                <a:spcPts val="0"/>
              </a:spcBef>
              <a:spcAft>
                <a:spcPts val="0"/>
              </a:spcAft>
              <a:buSzPts val="1800"/>
              <a:buChar char="•"/>
            </a:pPr>
            <a:r>
              <a:rPr lang="en"/>
              <a:t>Lifting</a:t>
            </a:r>
            <a:endParaRPr/>
          </a:p>
          <a:p>
            <a:pPr indent="-342900" lvl="0" marL="457200" rtl="0" algn="l">
              <a:spcBef>
                <a:spcPts val="0"/>
              </a:spcBef>
              <a:spcAft>
                <a:spcPts val="0"/>
              </a:spcAft>
              <a:buSzPts val="1800"/>
              <a:buChar char="•"/>
            </a:pPr>
            <a:r>
              <a:rPr lang="en"/>
              <a:t>Rotating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59075" y="273852"/>
            <a:ext cx="8664000" cy="75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Common Parts of a </a:t>
            </a:r>
            <a:r>
              <a:rPr lang="en"/>
              <a:t>Pneumatic</a:t>
            </a:r>
            <a:r>
              <a:rPr lang="en"/>
              <a:t> System</a:t>
            </a:r>
            <a:endParaRPr/>
          </a:p>
        </p:txBody>
      </p:sp>
      <p:sp>
        <p:nvSpPr>
          <p:cNvPr id="161" name="Google Shape;161;p28"/>
          <p:cNvSpPr txBox="1"/>
          <p:nvPr>
            <p:ph idx="1" type="body"/>
          </p:nvPr>
        </p:nvSpPr>
        <p:spPr>
          <a:xfrm>
            <a:off x="240005" y="1120485"/>
            <a:ext cx="8664000" cy="37719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None/>
            </a:pPr>
            <a:r>
              <a:rPr lang="en"/>
              <a:t>Pneumatic systems generally consist of several components:</a:t>
            </a:r>
            <a:endParaRPr/>
          </a:p>
          <a:p>
            <a:pPr indent="-323850" lvl="2" marL="1371600" rtl="0" algn="l">
              <a:lnSpc>
                <a:spcPct val="115000"/>
              </a:lnSpc>
              <a:spcBef>
                <a:spcPts val="0"/>
              </a:spcBef>
              <a:spcAft>
                <a:spcPts val="0"/>
              </a:spcAft>
              <a:buSzPts val="1500"/>
              <a:buChar char="■"/>
            </a:pPr>
            <a:r>
              <a:rPr lang="en" sz="2000"/>
              <a:t>Compressor</a:t>
            </a:r>
            <a:endParaRPr sz="2000"/>
          </a:p>
          <a:p>
            <a:pPr indent="-323850" lvl="2" marL="1371600" rtl="0" algn="l">
              <a:lnSpc>
                <a:spcPct val="115000"/>
              </a:lnSpc>
              <a:spcBef>
                <a:spcPts val="0"/>
              </a:spcBef>
              <a:spcAft>
                <a:spcPts val="0"/>
              </a:spcAft>
              <a:buSzPts val="1500"/>
              <a:buChar char="■"/>
            </a:pPr>
            <a:r>
              <a:rPr lang="en" sz="2000"/>
              <a:t>Air tanks</a:t>
            </a:r>
            <a:endParaRPr sz="2000"/>
          </a:p>
          <a:p>
            <a:pPr indent="-323850" lvl="2" marL="1371600" rtl="0" algn="l">
              <a:lnSpc>
                <a:spcPct val="115000"/>
              </a:lnSpc>
              <a:spcBef>
                <a:spcPts val="0"/>
              </a:spcBef>
              <a:spcAft>
                <a:spcPts val="0"/>
              </a:spcAft>
              <a:buSzPts val="1500"/>
              <a:buChar char="■"/>
            </a:pPr>
            <a:r>
              <a:rPr lang="en" sz="2000"/>
              <a:t>Gauge</a:t>
            </a:r>
            <a:endParaRPr sz="2000"/>
          </a:p>
          <a:p>
            <a:pPr indent="-323850" lvl="2" marL="1371600" rtl="0" algn="l">
              <a:lnSpc>
                <a:spcPct val="115000"/>
              </a:lnSpc>
              <a:spcBef>
                <a:spcPts val="0"/>
              </a:spcBef>
              <a:spcAft>
                <a:spcPts val="0"/>
              </a:spcAft>
              <a:buSzPts val="1500"/>
              <a:buChar char="■"/>
            </a:pPr>
            <a:r>
              <a:rPr lang="en" sz="2000"/>
              <a:t>Reglator</a:t>
            </a:r>
            <a:endParaRPr sz="2000"/>
          </a:p>
          <a:p>
            <a:pPr indent="-323850" lvl="2" marL="1371600" rtl="0" algn="l">
              <a:lnSpc>
                <a:spcPct val="115000"/>
              </a:lnSpc>
              <a:spcBef>
                <a:spcPts val="0"/>
              </a:spcBef>
              <a:spcAft>
                <a:spcPts val="0"/>
              </a:spcAft>
              <a:buSzPts val="1500"/>
              <a:buChar char="■"/>
            </a:pPr>
            <a:r>
              <a:rPr lang="en" sz="2000"/>
              <a:t>Release / Control valve</a:t>
            </a:r>
            <a:endParaRPr sz="2000"/>
          </a:p>
          <a:p>
            <a:pPr indent="-323850" lvl="2" marL="1371600" rtl="0" algn="l">
              <a:lnSpc>
                <a:spcPct val="115000"/>
              </a:lnSpc>
              <a:spcBef>
                <a:spcPts val="0"/>
              </a:spcBef>
              <a:spcAft>
                <a:spcPts val="0"/>
              </a:spcAft>
              <a:buSzPts val="1500"/>
              <a:buChar char="■"/>
            </a:pPr>
            <a:r>
              <a:rPr lang="en" sz="2000"/>
              <a:t>Cylinders and Actuator</a:t>
            </a:r>
            <a:endParaRPr sz="2000"/>
          </a:p>
          <a:p>
            <a:pPr indent="-323850" lvl="2" marL="1371600" rtl="0" algn="l">
              <a:lnSpc>
                <a:spcPct val="115000"/>
              </a:lnSpc>
              <a:spcBef>
                <a:spcPts val="0"/>
              </a:spcBef>
              <a:spcAft>
                <a:spcPts val="0"/>
              </a:spcAft>
              <a:buSzPts val="1500"/>
              <a:buChar char="■"/>
            </a:pPr>
            <a:r>
              <a:rPr lang="en" sz="2000"/>
              <a:t>Solenoids</a:t>
            </a:r>
            <a:endParaRPr sz="2000"/>
          </a:p>
          <a:p>
            <a:pPr indent="-323850" lvl="2" marL="1371600" rtl="0" algn="l">
              <a:lnSpc>
                <a:spcPct val="115000"/>
              </a:lnSpc>
              <a:spcBef>
                <a:spcPts val="0"/>
              </a:spcBef>
              <a:spcAft>
                <a:spcPts val="0"/>
              </a:spcAft>
              <a:buSzPts val="1500"/>
              <a:buChar char="■"/>
            </a:pPr>
            <a:r>
              <a:rPr lang="en" sz="2000"/>
              <a:t>PCM</a:t>
            </a:r>
            <a:endParaRPr sz="2000"/>
          </a:p>
          <a:p>
            <a:pPr indent="-323850" lvl="2" marL="1371600" rtl="0" algn="l">
              <a:lnSpc>
                <a:spcPct val="115000"/>
              </a:lnSpc>
              <a:spcBef>
                <a:spcPts val="0"/>
              </a:spcBef>
              <a:spcAft>
                <a:spcPts val="0"/>
              </a:spcAft>
              <a:buSzPts val="1500"/>
              <a:buChar char="■"/>
            </a:pPr>
            <a:r>
              <a:rPr lang="en" sz="2000"/>
              <a:t>Tubing and connectors</a:t>
            </a:r>
            <a:endParaRPr sz="2000"/>
          </a:p>
          <a:p>
            <a:pPr indent="0" lvl="0" marL="0" rtl="0" algn="l">
              <a:lnSpc>
                <a:spcPct val="115000"/>
              </a:lnSpc>
              <a:spcBef>
                <a:spcPts val="0"/>
              </a:spcBef>
              <a:spcAft>
                <a:spcPts val="0"/>
              </a:spcAft>
              <a:buNone/>
            </a:pPr>
            <a:r>
              <a:t/>
            </a:r>
            <a:endParaRPr sz="1500">
              <a:latin typeface="Arial"/>
              <a:ea typeface="Arial"/>
              <a:cs typeface="Arial"/>
              <a:sym typeface="Arial"/>
            </a:endParaRPr>
          </a:p>
          <a:p>
            <a:pPr indent="0" lvl="0" marL="1371600" rtl="0" algn="l">
              <a:lnSpc>
                <a:spcPct val="115000"/>
              </a:lnSpc>
              <a:spcBef>
                <a:spcPts val="0"/>
              </a:spcBef>
              <a:spcAft>
                <a:spcPts val="0"/>
              </a:spcAft>
              <a:buNone/>
            </a:pPr>
            <a:r>
              <a:t/>
            </a:r>
            <a:endParaRPr sz="11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59078" y="273850"/>
            <a:ext cx="3401100" cy="554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000"/>
              <a:buNone/>
            </a:pPr>
            <a:r>
              <a:rPr lang="en"/>
              <a:t>Compressor</a:t>
            </a:r>
            <a:endParaRPr/>
          </a:p>
        </p:txBody>
      </p:sp>
      <p:sp>
        <p:nvSpPr>
          <p:cNvPr id="168" name="Google Shape;168;p29"/>
          <p:cNvSpPr txBox="1"/>
          <p:nvPr>
            <p:ph idx="1" type="body"/>
          </p:nvPr>
        </p:nvSpPr>
        <p:spPr>
          <a:xfrm>
            <a:off x="259075" y="937250"/>
            <a:ext cx="3624600" cy="3830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800">
                <a:latin typeface="Calibri"/>
                <a:ea typeface="Calibri"/>
                <a:cs typeface="Calibri"/>
                <a:sym typeface="Calibri"/>
              </a:rPr>
              <a:t>The compressor takes surrounding air and compresses it to be sent to  the tanks. An FRC bot often uses a </a:t>
            </a:r>
            <a:r>
              <a:rPr lang="en" sz="1800" u="sng">
                <a:solidFill>
                  <a:schemeClr val="hlink"/>
                </a:solidFill>
                <a:latin typeface="Calibri"/>
                <a:ea typeface="Calibri"/>
                <a:cs typeface="Calibri"/>
                <a:sym typeface="Calibri"/>
                <a:hlinkClick r:id="rId3"/>
              </a:rPr>
              <a:t>12V DC Compressor from AndyMark</a:t>
            </a:r>
            <a:r>
              <a:rPr lang="en" sz="1800">
                <a:latin typeface="Calibri"/>
                <a:ea typeface="Calibri"/>
                <a:cs typeface="Calibri"/>
                <a:sym typeface="Calibri"/>
              </a:rPr>
              <a:t> this can be obtained from the kit of parts, first choice as well as directly from AndyMark. </a:t>
            </a:r>
            <a:endParaRPr sz="1800">
              <a:latin typeface="Calibri"/>
              <a:ea typeface="Calibri"/>
              <a:cs typeface="Calibri"/>
              <a:sym typeface="Calibri"/>
            </a:endParaRPr>
          </a:p>
        </p:txBody>
      </p:sp>
      <p:sp>
        <p:nvSpPr>
          <p:cNvPr id="169" name="Google Shape;169;p29"/>
          <p:cNvSpPr txBox="1"/>
          <p:nvPr>
            <p:ph idx="12" type="sldNum"/>
          </p:nvPr>
        </p:nvSpPr>
        <p:spPr>
          <a:xfrm>
            <a:off x="8404860" y="4767263"/>
            <a:ext cx="518100" cy="2738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
              <a:t>‹#›</a:t>
            </a:fld>
            <a:endParaRPr/>
          </a:p>
        </p:txBody>
      </p:sp>
      <p:cxnSp>
        <p:nvCxnSpPr>
          <p:cNvPr id="170" name="Google Shape;170;p29"/>
          <p:cNvCxnSpPr/>
          <p:nvPr/>
        </p:nvCxnSpPr>
        <p:spPr>
          <a:xfrm>
            <a:off x="4584425" y="0"/>
            <a:ext cx="7500" cy="5136000"/>
          </a:xfrm>
          <a:prstGeom prst="straightConnector1">
            <a:avLst/>
          </a:prstGeom>
          <a:noFill/>
          <a:ln cap="flat" cmpd="sng" w="9525">
            <a:solidFill>
              <a:schemeClr val="dk2"/>
            </a:solidFill>
            <a:prstDash val="solid"/>
            <a:round/>
            <a:headEnd len="med" w="med" type="none"/>
            <a:tailEnd len="med" w="med" type="none"/>
          </a:ln>
        </p:spPr>
      </p:cxnSp>
      <p:pic>
        <p:nvPicPr>
          <p:cNvPr id="171" name="Google Shape;171;p29"/>
          <p:cNvPicPr preferRelativeResize="0"/>
          <p:nvPr/>
        </p:nvPicPr>
        <p:blipFill>
          <a:blip r:embed="rId4">
            <a:alphaModFix/>
          </a:blip>
          <a:stretch>
            <a:fillRect/>
          </a:stretch>
        </p:blipFill>
        <p:spPr>
          <a:xfrm>
            <a:off x="5960488" y="2694862"/>
            <a:ext cx="2206087" cy="2206087"/>
          </a:xfrm>
          <a:prstGeom prst="rect">
            <a:avLst/>
          </a:prstGeom>
          <a:noFill/>
          <a:ln>
            <a:noFill/>
          </a:ln>
        </p:spPr>
      </p:pic>
      <p:sp>
        <p:nvSpPr>
          <p:cNvPr id="172" name="Google Shape;172;p29"/>
          <p:cNvSpPr txBox="1"/>
          <p:nvPr/>
        </p:nvSpPr>
        <p:spPr>
          <a:xfrm>
            <a:off x="5049400" y="937250"/>
            <a:ext cx="3160200" cy="29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Air Tanks store the air that has been compressed. The more cylinders you have, the larger they are, and the more </a:t>
            </a:r>
            <a:r>
              <a:rPr lang="en" sz="1800">
                <a:latin typeface="Calibri"/>
                <a:ea typeface="Calibri"/>
                <a:cs typeface="Calibri"/>
                <a:sym typeface="Calibri"/>
              </a:rPr>
              <a:t>often</a:t>
            </a:r>
            <a:r>
              <a:rPr lang="en" sz="1800">
                <a:latin typeface="Calibri"/>
                <a:ea typeface="Calibri"/>
                <a:cs typeface="Calibri"/>
                <a:sym typeface="Calibri"/>
              </a:rPr>
              <a:t> you use them, the more tanks you need. Air is often stored here at 120 psi.</a:t>
            </a:r>
            <a:endParaRPr sz="1800">
              <a:latin typeface="Calibri"/>
              <a:ea typeface="Calibri"/>
              <a:cs typeface="Calibri"/>
              <a:sym typeface="Calibri"/>
            </a:endParaRPr>
          </a:p>
        </p:txBody>
      </p:sp>
      <p:sp>
        <p:nvSpPr>
          <p:cNvPr id="173" name="Google Shape;173;p29"/>
          <p:cNvSpPr txBox="1"/>
          <p:nvPr/>
        </p:nvSpPr>
        <p:spPr>
          <a:xfrm>
            <a:off x="4879225" y="147250"/>
            <a:ext cx="3690000" cy="6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0">
                <a:latin typeface="Abril Fatface"/>
                <a:ea typeface="Abril Fatface"/>
                <a:cs typeface="Abril Fatface"/>
                <a:sym typeface="Abril Fatface"/>
              </a:rPr>
              <a:t>Air Tanks</a:t>
            </a:r>
            <a:endParaRPr i="1" sz="4000">
              <a:latin typeface="Abril Fatface"/>
              <a:ea typeface="Abril Fatface"/>
              <a:cs typeface="Abril Fatface"/>
              <a:sym typeface="Abril Fatface"/>
            </a:endParaRPr>
          </a:p>
        </p:txBody>
      </p:sp>
      <p:pic>
        <p:nvPicPr>
          <p:cNvPr id="174" name="Google Shape;174;p29"/>
          <p:cNvPicPr preferRelativeResize="0"/>
          <p:nvPr/>
        </p:nvPicPr>
        <p:blipFill rotWithShape="1">
          <a:blip r:embed="rId5">
            <a:alphaModFix/>
          </a:blip>
          <a:srcRect b="30855" l="20094" r="23618" t="16873"/>
          <a:stretch/>
        </p:blipFill>
        <p:spPr>
          <a:xfrm>
            <a:off x="1221950" y="3246775"/>
            <a:ext cx="1848550" cy="1716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444600" y="364775"/>
            <a:ext cx="3603300" cy="75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Gauge</a:t>
            </a:r>
            <a:endParaRPr/>
          </a:p>
        </p:txBody>
      </p:sp>
      <p:sp>
        <p:nvSpPr>
          <p:cNvPr id="180" name="Google Shape;180;p30"/>
          <p:cNvSpPr txBox="1"/>
          <p:nvPr>
            <p:ph idx="1" type="body"/>
          </p:nvPr>
        </p:nvSpPr>
        <p:spPr>
          <a:xfrm>
            <a:off x="284100" y="1166475"/>
            <a:ext cx="3763800" cy="3771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800">
                <a:latin typeface="Calibri"/>
                <a:ea typeface="Calibri"/>
                <a:cs typeface="Calibri"/>
                <a:sym typeface="Calibri"/>
              </a:rPr>
              <a:t>The gauge shows the pressure of the pneumatic system.</a:t>
            </a:r>
            <a:endParaRPr sz="1800">
              <a:latin typeface="Calibri"/>
              <a:ea typeface="Calibri"/>
              <a:cs typeface="Calibri"/>
              <a:sym typeface="Calibri"/>
            </a:endParaRPr>
          </a:p>
        </p:txBody>
      </p:sp>
      <p:sp>
        <p:nvSpPr>
          <p:cNvPr id="181" name="Google Shape;181;p30"/>
          <p:cNvSpPr txBox="1"/>
          <p:nvPr/>
        </p:nvSpPr>
        <p:spPr>
          <a:xfrm>
            <a:off x="5304450" y="145625"/>
            <a:ext cx="3257700" cy="142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0">
                <a:latin typeface="Abril Fatface"/>
                <a:ea typeface="Abril Fatface"/>
                <a:cs typeface="Abril Fatface"/>
                <a:sym typeface="Abril Fatface"/>
              </a:rPr>
              <a:t>Regulator</a:t>
            </a:r>
            <a:endParaRPr i="1" sz="4000">
              <a:latin typeface="Abril Fatface"/>
              <a:ea typeface="Abril Fatface"/>
              <a:cs typeface="Abril Fatface"/>
              <a:sym typeface="Abril Fatface"/>
            </a:endParaRPr>
          </a:p>
        </p:txBody>
      </p:sp>
      <p:sp>
        <p:nvSpPr>
          <p:cNvPr id="182" name="Google Shape;182;p30"/>
          <p:cNvSpPr txBox="1"/>
          <p:nvPr/>
        </p:nvSpPr>
        <p:spPr>
          <a:xfrm>
            <a:off x="2230650" y="2157750"/>
            <a:ext cx="4369200" cy="8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bril Fatface"/>
                <a:ea typeface="Abril Fatface"/>
                <a:cs typeface="Abril Fatface"/>
                <a:sym typeface="Abril Fatface"/>
              </a:rPr>
              <a:t>Release / Control Valve</a:t>
            </a:r>
            <a:endParaRPr i="1" sz="4000">
              <a:latin typeface="Abril Fatface"/>
              <a:ea typeface="Abril Fatface"/>
              <a:cs typeface="Abril Fatface"/>
              <a:sym typeface="Abril Fatface"/>
            </a:endParaRPr>
          </a:p>
        </p:txBody>
      </p:sp>
      <p:pic>
        <p:nvPicPr>
          <p:cNvPr id="183" name="Google Shape;183;p30"/>
          <p:cNvPicPr preferRelativeResize="0"/>
          <p:nvPr/>
        </p:nvPicPr>
        <p:blipFill>
          <a:blip r:embed="rId3">
            <a:alphaModFix/>
          </a:blip>
          <a:stretch>
            <a:fillRect/>
          </a:stretch>
        </p:blipFill>
        <p:spPr>
          <a:xfrm>
            <a:off x="6713750" y="2113299"/>
            <a:ext cx="2116225" cy="1654051"/>
          </a:xfrm>
          <a:prstGeom prst="rect">
            <a:avLst/>
          </a:prstGeom>
          <a:noFill/>
          <a:ln>
            <a:noFill/>
          </a:ln>
        </p:spPr>
      </p:pic>
      <p:sp>
        <p:nvSpPr>
          <p:cNvPr id="184" name="Google Shape;184;p30"/>
          <p:cNvSpPr txBox="1"/>
          <p:nvPr/>
        </p:nvSpPr>
        <p:spPr>
          <a:xfrm>
            <a:off x="5480475" y="787300"/>
            <a:ext cx="32577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A regulator is used to take the pressurized air and make it a desired pressure. This brings the working pressure from the 120 psi of the tanks to 60 psi for use.</a:t>
            </a:r>
            <a:endParaRPr sz="1800">
              <a:latin typeface="Calibri"/>
              <a:ea typeface="Calibri"/>
              <a:cs typeface="Calibri"/>
              <a:sym typeface="Calibri"/>
            </a:endParaRPr>
          </a:p>
        </p:txBody>
      </p:sp>
      <p:sp>
        <p:nvSpPr>
          <p:cNvPr id="185" name="Google Shape;185;p30"/>
          <p:cNvSpPr txBox="1"/>
          <p:nvPr/>
        </p:nvSpPr>
        <p:spPr>
          <a:xfrm>
            <a:off x="2422275" y="3526100"/>
            <a:ext cx="3763800" cy="9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Release valves let air out of the system, whether as air released from the regulator or from a team member depressurizing the robot.</a:t>
            </a:r>
            <a:endParaRPr sz="1800">
              <a:latin typeface="Calibri"/>
              <a:ea typeface="Calibri"/>
              <a:cs typeface="Calibri"/>
              <a:sym typeface="Calibri"/>
            </a:endParaRPr>
          </a:p>
        </p:txBody>
      </p:sp>
      <p:pic>
        <p:nvPicPr>
          <p:cNvPr id="186" name="Google Shape;186;p30"/>
          <p:cNvPicPr preferRelativeResize="0"/>
          <p:nvPr/>
        </p:nvPicPr>
        <p:blipFill>
          <a:blip r:embed="rId4">
            <a:alphaModFix/>
          </a:blip>
          <a:stretch>
            <a:fillRect/>
          </a:stretch>
        </p:blipFill>
        <p:spPr>
          <a:xfrm>
            <a:off x="7383175" y="3629850"/>
            <a:ext cx="1591799" cy="1244150"/>
          </a:xfrm>
          <a:prstGeom prst="rect">
            <a:avLst/>
          </a:prstGeom>
          <a:noFill/>
          <a:ln>
            <a:noFill/>
          </a:ln>
        </p:spPr>
      </p:pic>
      <p:pic>
        <p:nvPicPr>
          <p:cNvPr id="187" name="Google Shape;187;p30"/>
          <p:cNvPicPr preferRelativeResize="0"/>
          <p:nvPr/>
        </p:nvPicPr>
        <p:blipFill>
          <a:blip r:embed="rId5">
            <a:alphaModFix/>
          </a:blip>
          <a:stretch>
            <a:fillRect/>
          </a:stretch>
        </p:blipFill>
        <p:spPr>
          <a:xfrm>
            <a:off x="337450" y="2157750"/>
            <a:ext cx="1288249" cy="1006899"/>
          </a:xfrm>
          <a:prstGeom prst="rect">
            <a:avLst/>
          </a:prstGeom>
          <a:noFill/>
          <a:ln>
            <a:noFill/>
          </a:ln>
        </p:spPr>
      </p:pic>
      <p:pic>
        <p:nvPicPr>
          <p:cNvPr id="188" name="Google Shape;188;p30"/>
          <p:cNvPicPr preferRelativeResize="0"/>
          <p:nvPr/>
        </p:nvPicPr>
        <p:blipFill>
          <a:blip r:embed="rId6">
            <a:alphaModFix/>
          </a:blip>
          <a:stretch>
            <a:fillRect/>
          </a:stretch>
        </p:blipFill>
        <p:spPr>
          <a:xfrm>
            <a:off x="6078767" y="3812152"/>
            <a:ext cx="1358534" cy="1061836"/>
          </a:xfrm>
          <a:prstGeom prst="rect">
            <a:avLst/>
          </a:prstGeom>
          <a:noFill/>
          <a:ln>
            <a:noFill/>
          </a:ln>
        </p:spPr>
      </p:pic>
      <p:pic>
        <p:nvPicPr>
          <p:cNvPr id="189" name="Google Shape;189;p30"/>
          <p:cNvPicPr preferRelativeResize="0"/>
          <p:nvPr/>
        </p:nvPicPr>
        <p:blipFill>
          <a:blip r:embed="rId7">
            <a:alphaModFix/>
          </a:blip>
          <a:stretch>
            <a:fillRect/>
          </a:stretch>
        </p:blipFill>
        <p:spPr>
          <a:xfrm>
            <a:off x="337450" y="3164650"/>
            <a:ext cx="1506775" cy="197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pic>
        <p:nvPicPr>
          <p:cNvPr id="194" name="Google Shape;194;p31"/>
          <p:cNvPicPr preferRelativeResize="0"/>
          <p:nvPr/>
        </p:nvPicPr>
        <p:blipFill>
          <a:blip r:embed="rId3">
            <a:alphaModFix/>
          </a:blip>
          <a:stretch>
            <a:fillRect/>
          </a:stretch>
        </p:blipFill>
        <p:spPr>
          <a:xfrm>
            <a:off x="5572025" y="2747275"/>
            <a:ext cx="3515950" cy="2293000"/>
          </a:xfrm>
          <a:prstGeom prst="rect">
            <a:avLst/>
          </a:prstGeom>
          <a:noFill/>
          <a:ln>
            <a:noFill/>
          </a:ln>
        </p:spPr>
      </p:pic>
      <p:pic>
        <p:nvPicPr>
          <p:cNvPr id="195" name="Google Shape;195;p31"/>
          <p:cNvPicPr preferRelativeResize="0"/>
          <p:nvPr/>
        </p:nvPicPr>
        <p:blipFill>
          <a:blip r:embed="rId4">
            <a:alphaModFix/>
          </a:blip>
          <a:stretch>
            <a:fillRect/>
          </a:stretch>
        </p:blipFill>
        <p:spPr>
          <a:xfrm>
            <a:off x="799175" y="2649100"/>
            <a:ext cx="2253800" cy="2253800"/>
          </a:xfrm>
          <a:prstGeom prst="rect">
            <a:avLst/>
          </a:prstGeom>
          <a:noFill/>
          <a:ln>
            <a:noFill/>
          </a:ln>
        </p:spPr>
      </p:pic>
      <p:sp>
        <p:nvSpPr>
          <p:cNvPr id="196" name="Google Shape;196;p31"/>
          <p:cNvSpPr txBox="1"/>
          <p:nvPr/>
        </p:nvSpPr>
        <p:spPr>
          <a:xfrm>
            <a:off x="1583375" y="380000"/>
            <a:ext cx="6895500" cy="11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4000">
                <a:latin typeface="Abril Fatface"/>
                <a:ea typeface="Abril Fatface"/>
                <a:cs typeface="Abril Fatface"/>
                <a:sym typeface="Abril Fatface"/>
              </a:rPr>
              <a:t>Cylinders and Actuators</a:t>
            </a:r>
            <a:endParaRPr i="1" sz="4000">
              <a:latin typeface="Abril Fatface"/>
              <a:ea typeface="Abril Fatface"/>
              <a:cs typeface="Abril Fatface"/>
              <a:sym typeface="Abril Fatface"/>
            </a:endParaRPr>
          </a:p>
          <a:p>
            <a:pPr indent="0" lvl="0" marL="0" rtl="0" algn="l">
              <a:spcBef>
                <a:spcPts val="0"/>
              </a:spcBef>
              <a:spcAft>
                <a:spcPts val="0"/>
              </a:spcAft>
              <a:buNone/>
            </a:pPr>
            <a:r>
              <a:t/>
            </a:r>
            <a:endParaRPr i="1" sz="4000">
              <a:latin typeface="Abril Fatface"/>
              <a:ea typeface="Abril Fatface"/>
              <a:cs typeface="Abril Fatface"/>
              <a:sym typeface="Abril Fatface"/>
            </a:endParaRPr>
          </a:p>
          <a:p>
            <a:pPr indent="0" lvl="0" marL="0" rtl="0" algn="l">
              <a:spcBef>
                <a:spcPts val="0"/>
              </a:spcBef>
              <a:spcAft>
                <a:spcPts val="0"/>
              </a:spcAft>
              <a:buNone/>
            </a:pPr>
            <a:r>
              <a:rPr lang="en" sz="1800">
                <a:latin typeface="Calibri"/>
                <a:ea typeface="Calibri"/>
                <a:cs typeface="Calibri"/>
                <a:sym typeface="Calibri"/>
              </a:rPr>
              <a:t>Pneumatic cylinders are what actually use the compressed air. They can be both expanded and contracted under pressure. Actuators use the air to provide rotational motion. They use mechanical stops to control the angle they rotate. The positions of these stops can be changed</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32"/>
          <p:cNvPicPr preferRelativeResize="0"/>
          <p:nvPr/>
        </p:nvPicPr>
        <p:blipFill>
          <a:blip r:embed="rId3">
            <a:alphaModFix/>
          </a:blip>
          <a:stretch>
            <a:fillRect/>
          </a:stretch>
        </p:blipFill>
        <p:spPr>
          <a:xfrm>
            <a:off x="259075" y="1700775"/>
            <a:ext cx="3176999" cy="3176999"/>
          </a:xfrm>
          <a:prstGeom prst="rect">
            <a:avLst/>
          </a:prstGeom>
          <a:noFill/>
          <a:ln>
            <a:noFill/>
          </a:ln>
        </p:spPr>
      </p:pic>
      <p:sp>
        <p:nvSpPr>
          <p:cNvPr id="202" name="Google Shape;202;p32"/>
          <p:cNvSpPr txBox="1"/>
          <p:nvPr>
            <p:ph type="title"/>
          </p:nvPr>
        </p:nvSpPr>
        <p:spPr>
          <a:xfrm>
            <a:off x="259075" y="273852"/>
            <a:ext cx="8664000" cy="75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Solenoids</a:t>
            </a:r>
            <a:endParaRPr/>
          </a:p>
        </p:txBody>
      </p:sp>
      <p:sp>
        <p:nvSpPr>
          <p:cNvPr id="203" name="Google Shape;203;p32"/>
          <p:cNvSpPr txBox="1"/>
          <p:nvPr>
            <p:ph idx="1" type="body"/>
          </p:nvPr>
        </p:nvSpPr>
        <p:spPr>
          <a:xfrm>
            <a:off x="517628" y="1029550"/>
            <a:ext cx="4146000" cy="3771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800">
                <a:latin typeface="Calibri"/>
                <a:ea typeface="Calibri"/>
                <a:cs typeface="Calibri"/>
                <a:sym typeface="Calibri"/>
              </a:rPr>
              <a:t>Solenoids communicate with the PCM to control the flow of air to the cylinders and </a:t>
            </a:r>
            <a:r>
              <a:rPr lang="en" sz="1800">
                <a:latin typeface="Calibri"/>
                <a:ea typeface="Calibri"/>
                <a:cs typeface="Calibri"/>
                <a:sym typeface="Calibri"/>
              </a:rPr>
              <a:t>actuators.</a:t>
            </a:r>
            <a:endParaRPr sz="1800">
              <a:latin typeface="Calibri"/>
              <a:ea typeface="Calibri"/>
              <a:cs typeface="Calibri"/>
              <a:sym typeface="Calibri"/>
            </a:endParaRPr>
          </a:p>
        </p:txBody>
      </p:sp>
      <p:sp>
        <p:nvSpPr>
          <p:cNvPr id="204" name="Google Shape;204;p32"/>
          <p:cNvSpPr txBox="1"/>
          <p:nvPr/>
        </p:nvSpPr>
        <p:spPr>
          <a:xfrm>
            <a:off x="4231500" y="170925"/>
            <a:ext cx="4912500" cy="18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4000">
                <a:latin typeface="Abril Fatface"/>
                <a:ea typeface="Abril Fatface"/>
                <a:cs typeface="Abril Fatface"/>
                <a:sym typeface="Abril Fatface"/>
              </a:rPr>
              <a:t>Pneumatic Control Module (PCM)</a:t>
            </a:r>
            <a:endParaRPr i="1" sz="4000">
              <a:latin typeface="Abril Fatface"/>
              <a:ea typeface="Abril Fatface"/>
              <a:cs typeface="Abril Fatface"/>
              <a:sym typeface="Abril Fatface"/>
            </a:endParaRPr>
          </a:p>
        </p:txBody>
      </p:sp>
      <p:sp>
        <p:nvSpPr>
          <p:cNvPr id="205" name="Google Shape;205;p32"/>
          <p:cNvSpPr txBox="1"/>
          <p:nvPr/>
        </p:nvSpPr>
        <p:spPr>
          <a:xfrm>
            <a:off x="4989900" y="1541775"/>
            <a:ext cx="3395700" cy="31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The PCM communicates with the RoboRio to find out what the driver wants the cylinders to do. It then uses this information to tell the </a:t>
            </a:r>
            <a:r>
              <a:rPr lang="en" sz="1800">
                <a:latin typeface="Calibri"/>
                <a:ea typeface="Calibri"/>
                <a:cs typeface="Calibri"/>
                <a:sym typeface="Calibri"/>
              </a:rPr>
              <a:t>solenoids</a:t>
            </a:r>
            <a:r>
              <a:rPr lang="en" sz="1800">
                <a:latin typeface="Calibri"/>
                <a:ea typeface="Calibri"/>
                <a:cs typeface="Calibri"/>
                <a:sym typeface="Calibri"/>
              </a:rPr>
              <a:t> to extend or contract a cylinder. It is the only main part that does not have air go to or from it.</a:t>
            </a:r>
            <a:endParaRPr sz="1800">
              <a:latin typeface="Calibri"/>
              <a:ea typeface="Calibri"/>
              <a:cs typeface="Calibri"/>
              <a:sym typeface="Calibri"/>
            </a:endParaRPr>
          </a:p>
        </p:txBody>
      </p:sp>
      <p:pic>
        <p:nvPicPr>
          <p:cNvPr id="206" name="Google Shape;206;p32"/>
          <p:cNvPicPr preferRelativeResize="0"/>
          <p:nvPr/>
        </p:nvPicPr>
        <p:blipFill>
          <a:blip r:embed="rId4">
            <a:alphaModFix/>
          </a:blip>
          <a:stretch>
            <a:fillRect/>
          </a:stretch>
        </p:blipFill>
        <p:spPr>
          <a:xfrm>
            <a:off x="7134275" y="3753800"/>
            <a:ext cx="1351725" cy="135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59080" y="273844"/>
            <a:ext cx="86640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Tubing and Connectors</a:t>
            </a:r>
            <a:endParaRPr/>
          </a:p>
        </p:txBody>
      </p:sp>
      <p:sp>
        <p:nvSpPr>
          <p:cNvPr id="212" name="Google Shape;212;p33"/>
          <p:cNvSpPr txBox="1"/>
          <p:nvPr>
            <p:ph idx="1" type="body"/>
          </p:nvPr>
        </p:nvSpPr>
        <p:spPr>
          <a:xfrm>
            <a:off x="167077" y="906575"/>
            <a:ext cx="4510800" cy="3771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 sz="1800">
                <a:latin typeface="Calibri"/>
                <a:ea typeface="Calibri"/>
                <a:cs typeface="Calibri"/>
                <a:sym typeface="Calibri"/>
              </a:rPr>
              <a:t>Tubing is used to bring air to all the components in the system. Make sure that you use the right size connectors with the right size tubing, otherwise you may not be able to get the tube into the connector or may have leaks.All connectors with threads should be teflon taped to prevent leaks.</a:t>
            </a:r>
            <a:endParaRPr sz="1800">
              <a:latin typeface="Calibri"/>
              <a:ea typeface="Calibri"/>
              <a:cs typeface="Calibri"/>
              <a:sym typeface="Calibri"/>
            </a:endParaRPr>
          </a:p>
        </p:txBody>
      </p:sp>
      <p:pic>
        <p:nvPicPr>
          <p:cNvPr id="213" name="Google Shape;213;p33"/>
          <p:cNvPicPr preferRelativeResize="0"/>
          <p:nvPr/>
        </p:nvPicPr>
        <p:blipFill rotWithShape="1">
          <a:blip r:embed="rId3">
            <a:alphaModFix/>
          </a:blip>
          <a:srcRect b="20393" l="0" r="0" t="22062"/>
          <a:stretch/>
        </p:blipFill>
        <p:spPr>
          <a:xfrm>
            <a:off x="325075" y="3795299"/>
            <a:ext cx="1239276" cy="936601"/>
          </a:xfrm>
          <a:prstGeom prst="rect">
            <a:avLst/>
          </a:prstGeom>
          <a:noFill/>
          <a:ln>
            <a:noFill/>
          </a:ln>
        </p:spPr>
      </p:pic>
      <p:pic>
        <p:nvPicPr>
          <p:cNvPr id="214" name="Google Shape;214;p33"/>
          <p:cNvPicPr preferRelativeResize="0"/>
          <p:nvPr/>
        </p:nvPicPr>
        <p:blipFill>
          <a:blip r:embed="rId4">
            <a:alphaModFix/>
          </a:blip>
          <a:stretch>
            <a:fillRect/>
          </a:stretch>
        </p:blipFill>
        <p:spPr>
          <a:xfrm>
            <a:off x="7407300" y="557075"/>
            <a:ext cx="971808" cy="1233500"/>
          </a:xfrm>
          <a:prstGeom prst="rect">
            <a:avLst/>
          </a:prstGeom>
          <a:noFill/>
          <a:ln>
            <a:noFill/>
          </a:ln>
        </p:spPr>
      </p:pic>
      <p:pic>
        <p:nvPicPr>
          <p:cNvPr id="215" name="Google Shape;215;p33"/>
          <p:cNvPicPr preferRelativeResize="0"/>
          <p:nvPr/>
        </p:nvPicPr>
        <p:blipFill>
          <a:blip r:embed="rId5">
            <a:alphaModFix/>
          </a:blip>
          <a:stretch>
            <a:fillRect/>
          </a:stretch>
        </p:blipFill>
        <p:spPr>
          <a:xfrm>
            <a:off x="6288500" y="557075"/>
            <a:ext cx="485851" cy="616675"/>
          </a:xfrm>
          <a:prstGeom prst="rect">
            <a:avLst/>
          </a:prstGeom>
          <a:noFill/>
          <a:ln>
            <a:noFill/>
          </a:ln>
        </p:spPr>
      </p:pic>
      <p:pic>
        <p:nvPicPr>
          <p:cNvPr id="216" name="Google Shape;216;p33"/>
          <p:cNvPicPr preferRelativeResize="0"/>
          <p:nvPr/>
        </p:nvPicPr>
        <p:blipFill>
          <a:blip r:embed="rId6">
            <a:alphaModFix/>
          </a:blip>
          <a:stretch>
            <a:fillRect/>
          </a:stretch>
        </p:blipFill>
        <p:spPr>
          <a:xfrm>
            <a:off x="7491150" y="2061437"/>
            <a:ext cx="804101" cy="1020624"/>
          </a:xfrm>
          <a:prstGeom prst="rect">
            <a:avLst/>
          </a:prstGeom>
          <a:noFill/>
          <a:ln>
            <a:noFill/>
          </a:ln>
        </p:spPr>
      </p:pic>
      <p:pic>
        <p:nvPicPr>
          <p:cNvPr id="217" name="Google Shape;217;p33"/>
          <p:cNvPicPr preferRelativeResize="0"/>
          <p:nvPr/>
        </p:nvPicPr>
        <p:blipFill>
          <a:blip r:embed="rId7">
            <a:alphaModFix/>
          </a:blip>
          <a:stretch>
            <a:fillRect/>
          </a:stretch>
        </p:blipFill>
        <p:spPr>
          <a:xfrm>
            <a:off x="6130050" y="1513858"/>
            <a:ext cx="1036049" cy="1315041"/>
          </a:xfrm>
          <a:prstGeom prst="rect">
            <a:avLst/>
          </a:prstGeom>
          <a:noFill/>
          <a:ln>
            <a:noFill/>
          </a:ln>
        </p:spPr>
      </p:pic>
      <p:pic>
        <p:nvPicPr>
          <p:cNvPr id="218" name="Google Shape;218;p33"/>
          <p:cNvPicPr preferRelativeResize="0"/>
          <p:nvPr/>
        </p:nvPicPr>
        <p:blipFill rotWithShape="1">
          <a:blip r:embed="rId8">
            <a:alphaModFix/>
          </a:blip>
          <a:srcRect b="14335" l="0" r="0" t="12075"/>
          <a:stretch/>
        </p:blipFill>
        <p:spPr>
          <a:xfrm>
            <a:off x="6944625" y="3514200"/>
            <a:ext cx="1092738" cy="1020624"/>
          </a:xfrm>
          <a:prstGeom prst="rect">
            <a:avLst/>
          </a:prstGeom>
          <a:noFill/>
          <a:ln>
            <a:noFill/>
          </a:ln>
        </p:spPr>
      </p:pic>
      <p:sp>
        <p:nvSpPr>
          <p:cNvPr id="219" name="Google Shape;219;p33"/>
          <p:cNvSpPr txBox="1"/>
          <p:nvPr/>
        </p:nvSpPr>
        <p:spPr>
          <a:xfrm>
            <a:off x="1594950" y="3939300"/>
            <a:ext cx="1036200" cy="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entury Gothic"/>
                <a:ea typeface="Century Gothic"/>
                <a:cs typeface="Century Gothic"/>
                <a:sym typeface="Century Gothic"/>
              </a:rPr>
              <a:t>Teflon tape</a:t>
            </a:r>
            <a:endParaRPr sz="1000">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259080" y="273844"/>
            <a:ext cx="8664000" cy="554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Pneumatic Mockup</a:t>
            </a:r>
            <a:endParaRPr/>
          </a:p>
        </p:txBody>
      </p:sp>
      <p:pic>
        <p:nvPicPr>
          <p:cNvPr id="225" name="Google Shape;225;p34"/>
          <p:cNvPicPr preferRelativeResize="0"/>
          <p:nvPr/>
        </p:nvPicPr>
        <p:blipFill>
          <a:blip r:embed="rId3">
            <a:alphaModFix/>
          </a:blip>
          <a:stretch>
            <a:fillRect/>
          </a:stretch>
        </p:blipFill>
        <p:spPr>
          <a:xfrm>
            <a:off x="2110651" y="1112550"/>
            <a:ext cx="4693826" cy="3404300"/>
          </a:xfrm>
          <a:prstGeom prst="rect">
            <a:avLst/>
          </a:prstGeom>
          <a:noFill/>
          <a:ln>
            <a:noFill/>
          </a:ln>
        </p:spPr>
      </p:pic>
      <p:cxnSp>
        <p:nvCxnSpPr>
          <p:cNvPr id="226" name="Google Shape;226;p34"/>
          <p:cNvCxnSpPr/>
          <p:nvPr/>
        </p:nvCxnSpPr>
        <p:spPr>
          <a:xfrm flipH="1" rot="10800000">
            <a:off x="5756725" y="835575"/>
            <a:ext cx="2261400" cy="9198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34"/>
          <p:cNvCxnSpPr/>
          <p:nvPr/>
        </p:nvCxnSpPr>
        <p:spPr>
          <a:xfrm rot="10800000">
            <a:off x="835600" y="3104425"/>
            <a:ext cx="1824300" cy="384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34"/>
          <p:cNvCxnSpPr/>
          <p:nvPr/>
        </p:nvCxnSpPr>
        <p:spPr>
          <a:xfrm rot="10800000">
            <a:off x="1418000" y="1349125"/>
            <a:ext cx="1732500" cy="3756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4"/>
          <p:cNvCxnSpPr/>
          <p:nvPr/>
        </p:nvCxnSpPr>
        <p:spPr>
          <a:xfrm rot="10800000">
            <a:off x="1448900" y="1364425"/>
            <a:ext cx="2897400" cy="16251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4"/>
          <p:cNvCxnSpPr/>
          <p:nvPr/>
        </p:nvCxnSpPr>
        <p:spPr>
          <a:xfrm>
            <a:off x="4982525" y="4124000"/>
            <a:ext cx="2690700" cy="6516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34"/>
          <p:cNvCxnSpPr/>
          <p:nvPr/>
        </p:nvCxnSpPr>
        <p:spPr>
          <a:xfrm flipH="1" rot="10800000">
            <a:off x="4967200" y="3119825"/>
            <a:ext cx="2575500" cy="1533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34"/>
          <p:cNvCxnSpPr/>
          <p:nvPr/>
        </p:nvCxnSpPr>
        <p:spPr>
          <a:xfrm flipH="1" rot="10800000">
            <a:off x="4491950" y="2353375"/>
            <a:ext cx="2629200" cy="2682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4"/>
          <p:cNvCxnSpPr/>
          <p:nvPr/>
        </p:nvCxnSpPr>
        <p:spPr>
          <a:xfrm rot="10800000">
            <a:off x="1134500" y="2077275"/>
            <a:ext cx="1947000" cy="3450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4"/>
          <p:cNvCxnSpPr/>
          <p:nvPr/>
        </p:nvCxnSpPr>
        <p:spPr>
          <a:xfrm rot="10800000">
            <a:off x="1134600" y="2107950"/>
            <a:ext cx="1770600" cy="942900"/>
          </a:xfrm>
          <a:prstGeom prst="straightConnector1">
            <a:avLst/>
          </a:prstGeom>
          <a:noFill/>
          <a:ln cap="flat" cmpd="sng" w="9525">
            <a:solidFill>
              <a:schemeClr val="dk2"/>
            </a:solidFill>
            <a:prstDash val="solid"/>
            <a:round/>
            <a:headEnd len="med" w="med" type="none"/>
            <a:tailEnd len="med" w="med" type="none"/>
          </a:ln>
        </p:spPr>
      </p:cxnSp>
      <p:sp>
        <p:nvSpPr>
          <p:cNvPr id="235" name="Google Shape;235;p34"/>
          <p:cNvSpPr txBox="1"/>
          <p:nvPr/>
        </p:nvSpPr>
        <p:spPr>
          <a:xfrm>
            <a:off x="735900" y="1037925"/>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Gauge</a:t>
            </a:r>
            <a:endParaRPr>
              <a:latin typeface="Century Gothic"/>
              <a:ea typeface="Century Gothic"/>
              <a:cs typeface="Century Gothic"/>
              <a:sym typeface="Century Gothic"/>
            </a:endParaRPr>
          </a:p>
        </p:txBody>
      </p:sp>
      <p:sp>
        <p:nvSpPr>
          <p:cNvPr id="236" name="Google Shape;236;p34"/>
          <p:cNvSpPr txBox="1"/>
          <p:nvPr/>
        </p:nvSpPr>
        <p:spPr>
          <a:xfrm>
            <a:off x="0" y="1689775"/>
            <a:ext cx="24393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Pressure switch and Release valve</a:t>
            </a:r>
            <a:endParaRPr>
              <a:latin typeface="Century Gothic"/>
              <a:ea typeface="Century Gothic"/>
              <a:cs typeface="Century Gothic"/>
              <a:sym typeface="Century Gothic"/>
            </a:endParaRPr>
          </a:p>
        </p:txBody>
      </p:sp>
      <p:sp>
        <p:nvSpPr>
          <p:cNvPr id="237" name="Google Shape;237;p34"/>
          <p:cNvSpPr txBox="1"/>
          <p:nvPr/>
        </p:nvSpPr>
        <p:spPr>
          <a:xfrm>
            <a:off x="259075" y="2718425"/>
            <a:ext cx="1341300" cy="5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Compressor</a:t>
            </a:r>
            <a:endParaRPr>
              <a:latin typeface="Century Gothic"/>
              <a:ea typeface="Century Gothic"/>
              <a:cs typeface="Century Gothic"/>
              <a:sym typeface="Century Gothic"/>
            </a:endParaRPr>
          </a:p>
        </p:txBody>
      </p:sp>
      <p:sp>
        <p:nvSpPr>
          <p:cNvPr id="238" name="Google Shape;238;p34"/>
          <p:cNvSpPr txBox="1"/>
          <p:nvPr/>
        </p:nvSpPr>
        <p:spPr>
          <a:xfrm>
            <a:off x="7519775" y="505925"/>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Air Tank</a:t>
            </a:r>
            <a:endParaRPr>
              <a:latin typeface="Century Gothic"/>
              <a:ea typeface="Century Gothic"/>
              <a:cs typeface="Century Gothic"/>
              <a:sym typeface="Century Gothic"/>
            </a:endParaRPr>
          </a:p>
        </p:txBody>
      </p:sp>
      <p:sp>
        <p:nvSpPr>
          <p:cNvPr id="239" name="Google Shape;239;p34"/>
          <p:cNvSpPr txBox="1"/>
          <p:nvPr/>
        </p:nvSpPr>
        <p:spPr>
          <a:xfrm>
            <a:off x="7059850" y="2111800"/>
            <a:ext cx="12570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Regulator</a:t>
            </a:r>
            <a:endParaRPr>
              <a:latin typeface="Century Gothic"/>
              <a:ea typeface="Century Gothic"/>
              <a:cs typeface="Century Gothic"/>
              <a:sym typeface="Century Gothic"/>
            </a:endParaRPr>
          </a:p>
        </p:txBody>
      </p:sp>
      <p:sp>
        <p:nvSpPr>
          <p:cNvPr id="240" name="Google Shape;240;p34"/>
          <p:cNvSpPr txBox="1"/>
          <p:nvPr/>
        </p:nvSpPr>
        <p:spPr>
          <a:xfrm>
            <a:off x="7159500" y="2828550"/>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Solenoid</a:t>
            </a:r>
            <a:endParaRPr>
              <a:latin typeface="Century Gothic"/>
              <a:ea typeface="Century Gothic"/>
              <a:cs typeface="Century Gothic"/>
              <a:sym typeface="Century Gothic"/>
            </a:endParaRPr>
          </a:p>
        </p:txBody>
      </p:sp>
      <p:sp>
        <p:nvSpPr>
          <p:cNvPr id="241" name="Google Shape;241;p34"/>
          <p:cNvSpPr txBox="1"/>
          <p:nvPr/>
        </p:nvSpPr>
        <p:spPr>
          <a:xfrm>
            <a:off x="7519775" y="4416825"/>
            <a:ext cx="4415400" cy="51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entury Gothic"/>
                <a:ea typeface="Century Gothic"/>
                <a:cs typeface="Century Gothic"/>
                <a:sym typeface="Century Gothic"/>
              </a:rPr>
              <a:t>Cylinder</a:t>
            </a:r>
            <a:endParaRPr>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Custom 17">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