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
  </p:notesMasterIdLst>
  <p:sldIdLst>
    <p:sldId id="256" r:id="rId2"/>
    <p:sldId id="267" r:id="rId3"/>
    <p:sldId id="268" r:id="rId4"/>
    <p:sldId id="269" r:id="rId5"/>
    <p:sldId id="271" r:id="rId6"/>
    <p:sldId id="272" r:id="rId7"/>
    <p:sldId id="273"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5"/>
    <p:restoredTop sz="94694"/>
  </p:normalViewPr>
  <p:slideViewPr>
    <p:cSldViewPr snapToGrid="0" snapToObjects="1">
      <p:cViewPr>
        <p:scale>
          <a:sx n="82" d="100"/>
          <a:sy n="82" d="100"/>
        </p:scale>
        <p:origin x="1472"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5/27/20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D18C63A1-29AA-F84D-9D1B-2B7A8697E6E6}" type="datetime1">
              <a:rPr lang="en-US" smtClean="0"/>
              <a:t>5/27/20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2AD63EFF-5CE3-9443-B39A-1A8155523E83}" type="datetime1">
              <a:rPr lang="en-US" smtClean="0"/>
              <a:t>5/27/20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2555B002-48A8-ED42-88E6-CA4CEEDF477A}" type="datetime1">
              <a:rPr lang="en-US" smtClean="0"/>
              <a:t>5/27/20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F554B37C-E83F-354B-8380-4EBA36340996}" type="datetime1">
              <a:rPr lang="en-US" smtClean="0"/>
              <a:t>5/27/20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C0330DC4-07B8-8643-B1D7-A43EE6A3E044}" type="datetime1">
              <a:rPr lang="en-US" smtClean="0"/>
              <a:t>5/27/20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5/27/2020)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4FA47FC6-F867-AD4F-90A7-6BDAB9EAEBEA}" type="datetime1">
              <a:rPr lang="en-US" smtClean="0"/>
              <a:t>5/27/20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37050009-63D5-7D42-92DD-4271BDEE17CE}" type="datetime1">
              <a:rPr lang="en-US" smtClean="0"/>
              <a:t>5/27/20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84861C0B-3A59-4046-AB0D-95DF1D11C2A0}" type="datetime1">
              <a:rPr lang="en-US" smtClean="0"/>
              <a:t>5/27/20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8FF349BE-9A62-C149-BFFA-D1F68851B709}" type="datetime1">
              <a:rPr lang="en-US" smtClean="0"/>
              <a:t>5/27/20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FA48ECF2-5453-194E-B7C6-E58AB17A8827}" type="datetime1">
              <a:rPr lang="en-US" smtClean="0"/>
              <a:t>5/27/20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8526A5F1-A04C-B44E-B251-18E85F4A0D3D}" type="datetime1">
              <a:rPr lang="en-US" smtClean="0"/>
              <a:t>5/27/20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846028BE-D29B-2943-A6B2-B75699923A2A}" type="datetime1">
              <a:rPr lang="en-US" smtClean="0"/>
              <a:t>5/27/20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5/27/2020)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607D5-E126-A349-8822-9FE1AC383650}" type="datetime1">
              <a:rPr lang="en-US" smtClean="0"/>
              <a:t>5/27/20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5/27/2020)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mailto:froboticsteam4150@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Useful Sensors</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4150</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0857" y="3528241"/>
            <a:ext cx="3671887" cy="1569732"/>
          </a:xfrm>
          <a:prstGeom prst="rect">
            <a:avLst/>
          </a:prstGeom>
        </p:spPr>
      </p:pic>
      <p:pic>
        <p:nvPicPr>
          <p:cNvPr id="8" name="Google Shape;241;p17">
            <a:extLst>
              <a:ext uri="{FF2B5EF4-FFF2-40B4-BE49-F238E27FC236}">
                <a16:creationId xmlns:a16="http://schemas.microsoft.com/office/drawing/2014/main" id="{2B4990C9-87ED-B449-8789-231F621F7576}"/>
              </a:ext>
            </a:extLst>
          </p:cNvPr>
          <p:cNvPicPr preferRelativeResize="0"/>
          <p:nvPr/>
        </p:nvPicPr>
        <p:blipFill>
          <a:blip r:embed="rId3">
            <a:alphaModFix/>
          </a:blip>
          <a:stretch>
            <a:fillRect/>
          </a:stretch>
        </p:blipFill>
        <p:spPr>
          <a:xfrm>
            <a:off x="5394612" y="5358409"/>
            <a:ext cx="2024375" cy="1233900"/>
          </a:xfrm>
          <a:prstGeom prst="rect">
            <a:avLst/>
          </a:prstGeom>
          <a:noFill/>
          <a:ln>
            <a:noFill/>
          </a:ln>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DFD9-AA19-B943-921D-5C01058A613D}"/>
              </a:ext>
            </a:extLst>
          </p:cNvPr>
          <p:cNvSpPr>
            <a:spLocks noGrp="1"/>
          </p:cNvSpPr>
          <p:nvPr>
            <p:ph type="title"/>
          </p:nvPr>
        </p:nvSpPr>
        <p:spPr/>
        <p:txBody>
          <a:bodyPr/>
          <a:lstStyle/>
          <a:p>
            <a:r>
              <a:rPr lang="en-US" dirty="0"/>
              <a:t>Cameras</a:t>
            </a:r>
          </a:p>
        </p:txBody>
      </p:sp>
      <p:sp>
        <p:nvSpPr>
          <p:cNvPr id="3" name="Content Placeholder 2">
            <a:extLst>
              <a:ext uri="{FF2B5EF4-FFF2-40B4-BE49-F238E27FC236}">
                <a16:creationId xmlns:a16="http://schemas.microsoft.com/office/drawing/2014/main" id="{573D81C3-A05F-A74D-B699-295F60E2993B}"/>
              </a:ext>
            </a:extLst>
          </p:cNvPr>
          <p:cNvSpPr>
            <a:spLocks noGrp="1"/>
          </p:cNvSpPr>
          <p:nvPr>
            <p:ph idx="1"/>
          </p:nvPr>
        </p:nvSpPr>
        <p:spPr>
          <a:xfrm>
            <a:off x="259080" y="1249680"/>
            <a:ext cx="5474455" cy="5029199"/>
          </a:xfrm>
        </p:spPr>
        <p:txBody>
          <a:bodyPr>
            <a:normAutofit/>
          </a:bodyPr>
          <a:lstStyle/>
          <a:p>
            <a:pPr>
              <a:lnSpc>
                <a:spcPct val="115000"/>
              </a:lnSpc>
              <a:spcBef>
                <a:spcPts val="0"/>
              </a:spcBef>
            </a:pPr>
            <a:r>
              <a:rPr lang="en-US" dirty="0">
                <a:solidFill>
                  <a:schemeClr val="dk1"/>
                </a:solidFill>
              </a:rPr>
              <a:t>Cameras are used when the drivers need to be able to see the field relative to the robot, or to align the robot when used with a light and vision code. </a:t>
            </a:r>
          </a:p>
          <a:p>
            <a:pPr>
              <a:lnSpc>
                <a:spcPct val="115000"/>
              </a:lnSpc>
              <a:spcBef>
                <a:spcPts val="0"/>
              </a:spcBef>
            </a:pPr>
            <a:endParaRPr lang="en-US" dirty="0">
              <a:solidFill>
                <a:schemeClr val="dk1"/>
              </a:solidFill>
            </a:endParaRPr>
          </a:p>
          <a:p>
            <a:pPr>
              <a:lnSpc>
                <a:spcPct val="115000"/>
              </a:lnSpc>
              <a:spcBef>
                <a:spcPts val="0"/>
              </a:spcBef>
            </a:pPr>
            <a:r>
              <a:rPr lang="en-US" dirty="0">
                <a:solidFill>
                  <a:schemeClr val="dk1"/>
                </a:solidFill>
              </a:rPr>
              <a:t>Cameras generally operate using a built-in USB cable in conjunction with a Raspberry Pi, which requires ethernet connection to the </a:t>
            </a:r>
            <a:r>
              <a:rPr lang="en-US" dirty="0" err="1">
                <a:solidFill>
                  <a:schemeClr val="dk1"/>
                </a:solidFill>
              </a:rPr>
              <a:t>RoboRIO</a:t>
            </a:r>
            <a:r>
              <a:rPr lang="en-US" dirty="0">
                <a:solidFill>
                  <a:schemeClr val="dk1"/>
                </a:solidFill>
              </a:rPr>
              <a:t> and power supplied from the 5V/2A terminal of the Voltage Regulator Module. </a:t>
            </a:r>
          </a:p>
          <a:p>
            <a:endParaRPr lang="en-US" dirty="0"/>
          </a:p>
        </p:txBody>
      </p:sp>
      <p:sp>
        <p:nvSpPr>
          <p:cNvPr id="4" name="Footer Placeholder 3">
            <a:extLst>
              <a:ext uri="{FF2B5EF4-FFF2-40B4-BE49-F238E27FC236}">
                <a16:creationId xmlns:a16="http://schemas.microsoft.com/office/drawing/2014/main" id="{EDF044A4-E9F8-B144-BC71-2AC6D2CD43C6}"/>
              </a:ext>
            </a:extLst>
          </p:cNvPr>
          <p:cNvSpPr>
            <a:spLocks noGrp="1"/>
          </p:cNvSpPr>
          <p:nvPr>
            <p:ph type="ftr" sz="quarter" idx="11"/>
          </p:nvPr>
        </p:nvSpPr>
        <p:spPr/>
        <p:txBody>
          <a:bodyPr/>
          <a:lstStyle/>
          <a:p>
            <a:r>
              <a:rPr lang="en-US"/>
              <a:t>Copyright 2020 FRCTutorials.com (Last edit 5/27/2020)</a:t>
            </a:r>
            <a:endParaRPr lang="en-US" dirty="0"/>
          </a:p>
        </p:txBody>
      </p:sp>
      <p:pic>
        <p:nvPicPr>
          <p:cNvPr id="136" name="Google Shape;206;p14">
            <a:extLst>
              <a:ext uri="{FF2B5EF4-FFF2-40B4-BE49-F238E27FC236}">
                <a16:creationId xmlns:a16="http://schemas.microsoft.com/office/drawing/2014/main" id="{73D8CD8F-3924-B748-9C3C-ECE42B841415}"/>
              </a:ext>
            </a:extLst>
          </p:cNvPr>
          <p:cNvPicPr preferRelativeResize="0"/>
          <p:nvPr/>
        </p:nvPicPr>
        <p:blipFill>
          <a:blip r:embed="rId3">
            <a:alphaModFix/>
          </a:blip>
          <a:stretch>
            <a:fillRect/>
          </a:stretch>
        </p:blipFill>
        <p:spPr>
          <a:xfrm>
            <a:off x="6987770" y="3646492"/>
            <a:ext cx="1935250" cy="1661899"/>
          </a:xfrm>
          <a:prstGeom prst="rect">
            <a:avLst/>
          </a:prstGeom>
          <a:noFill/>
          <a:ln>
            <a:noFill/>
          </a:ln>
        </p:spPr>
      </p:pic>
      <p:pic>
        <p:nvPicPr>
          <p:cNvPr id="137" name="Google Shape;207;p14">
            <a:extLst>
              <a:ext uri="{FF2B5EF4-FFF2-40B4-BE49-F238E27FC236}">
                <a16:creationId xmlns:a16="http://schemas.microsoft.com/office/drawing/2014/main" id="{97882671-EDED-B641-BBB1-19350FF28C70}"/>
              </a:ext>
            </a:extLst>
          </p:cNvPr>
          <p:cNvPicPr preferRelativeResize="0"/>
          <p:nvPr/>
        </p:nvPicPr>
        <p:blipFill>
          <a:blip r:embed="rId4">
            <a:alphaModFix/>
          </a:blip>
          <a:stretch>
            <a:fillRect/>
          </a:stretch>
        </p:blipFill>
        <p:spPr>
          <a:xfrm>
            <a:off x="5992615" y="978243"/>
            <a:ext cx="2699520" cy="1661899"/>
          </a:xfrm>
          <a:prstGeom prst="rect">
            <a:avLst/>
          </a:prstGeom>
          <a:noFill/>
          <a:ln>
            <a:noFill/>
          </a:ln>
        </p:spPr>
      </p:pic>
    </p:spTree>
    <p:extLst>
      <p:ext uri="{BB962C8B-B14F-4D97-AF65-F5344CB8AC3E}">
        <p14:creationId xmlns:p14="http://schemas.microsoft.com/office/powerpoint/2010/main" val="146869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DFD9-AA19-B943-921D-5C01058A613D}"/>
              </a:ext>
            </a:extLst>
          </p:cNvPr>
          <p:cNvSpPr>
            <a:spLocks noGrp="1"/>
          </p:cNvSpPr>
          <p:nvPr>
            <p:ph type="title"/>
          </p:nvPr>
        </p:nvSpPr>
        <p:spPr/>
        <p:txBody>
          <a:bodyPr>
            <a:normAutofit/>
          </a:bodyPr>
          <a:lstStyle/>
          <a:p>
            <a:r>
              <a:rPr lang="en" dirty="0"/>
              <a:t>Distance and Proximity Sensors</a:t>
            </a:r>
            <a:endParaRPr lang="en-US" dirty="0"/>
          </a:p>
        </p:txBody>
      </p:sp>
      <p:sp>
        <p:nvSpPr>
          <p:cNvPr id="3" name="Content Placeholder 2">
            <a:extLst>
              <a:ext uri="{FF2B5EF4-FFF2-40B4-BE49-F238E27FC236}">
                <a16:creationId xmlns:a16="http://schemas.microsoft.com/office/drawing/2014/main" id="{573D81C3-A05F-A74D-B699-295F60E2993B}"/>
              </a:ext>
            </a:extLst>
          </p:cNvPr>
          <p:cNvSpPr>
            <a:spLocks noGrp="1"/>
          </p:cNvSpPr>
          <p:nvPr>
            <p:ph idx="1"/>
          </p:nvPr>
        </p:nvSpPr>
        <p:spPr>
          <a:xfrm>
            <a:off x="259080" y="1249680"/>
            <a:ext cx="6870140" cy="5029199"/>
          </a:xfrm>
        </p:spPr>
        <p:txBody>
          <a:bodyPr>
            <a:normAutofit fontScale="92500"/>
          </a:bodyPr>
          <a:lstStyle/>
          <a:p>
            <a:pPr>
              <a:lnSpc>
                <a:spcPct val="115000"/>
              </a:lnSpc>
              <a:spcBef>
                <a:spcPts val="0"/>
              </a:spcBef>
            </a:pPr>
            <a:r>
              <a:rPr lang="en-US" sz="2400" b="1" dirty="0">
                <a:latin typeface="Roboto Condensed"/>
                <a:ea typeface="Roboto Condensed"/>
                <a:cs typeface="Roboto Condensed"/>
                <a:sym typeface="Roboto Condensed"/>
              </a:rPr>
              <a:t>LIDAR: </a:t>
            </a:r>
            <a:r>
              <a:rPr lang="en-US" sz="2400" dirty="0">
                <a:highlight>
                  <a:srgbClr val="FFFFFF"/>
                </a:highlight>
              </a:rPr>
              <a:t>Lidar is a method for measuring distances by illuminating the target with laser and measuring the reflection. These require unique connections and the use of resistors to connect to the DIO port on the </a:t>
            </a:r>
            <a:r>
              <a:rPr lang="en-US" sz="2400" dirty="0" err="1">
                <a:highlight>
                  <a:srgbClr val="FFFFFF"/>
                </a:highlight>
              </a:rPr>
              <a:t>RoboRIO</a:t>
            </a:r>
            <a:r>
              <a:rPr lang="en-US" sz="2400" dirty="0">
                <a:highlight>
                  <a:srgbClr val="FFFFFF"/>
                </a:highlight>
              </a:rPr>
              <a:t>.</a:t>
            </a:r>
          </a:p>
          <a:p>
            <a:pPr>
              <a:lnSpc>
                <a:spcPct val="115000"/>
              </a:lnSpc>
              <a:spcBef>
                <a:spcPts val="0"/>
              </a:spcBef>
            </a:pPr>
            <a:endParaRPr lang="en-US" sz="2400" dirty="0">
              <a:highlight>
                <a:srgbClr val="FFFFFF"/>
              </a:highlight>
            </a:endParaRPr>
          </a:p>
          <a:p>
            <a:pPr>
              <a:lnSpc>
                <a:spcPct val="115000"/>
              </a:lnSpc>
              <a:spcBef>
                <a:spcPts val="0"/>
              </a:spcBef>
            </a:pPr>
            <a:r>
              <a:rPr lang="en-US" sz="2400" b="1" dirty="0">
                <a:latin typeface="Roboto Condensed"/>
                <a:ea typeface="Roboto Condensed"/>
                <a:cs typeface="Roboto Condensed"/>
                <a:sym typeface="Roboto Condensed"/>
              </a:rPr>
              <a:t>Sonar/Ultrasonic:</a:t>
            </a:r>
            <a:r>
              <a:rPr lang="en-US" sz="2400" dirty="0"/>
              <a:t> Sonar/Ultrasonic sensors produce sound waves and sense how long it takes to bounce back to the sensor to calculate distance or the presence of an obstruction. They also use the DIO ports on the </a:t>
            </a:r>
            <a:r>
              <a:rPr lang="en-US" sz="2400" dirty="0" err="1"/>
              <a:t>RoboRIO</a:t>
            </a:r>
            <a:r>
              <a:rPr lang="en-US" sz="2400" dirty="0"/>
              <a:t>. </a:t>
            </a:r>
          </a:p>
          <a:p>
            <a:endParaRPr lang="en-US" dirty="0"/>
          </a:p>
        </p:txBody>
      </p:sp>
      <p:sp>
        <p:nvSpPr>
          <p:cNvPr id="4" name="Footer Placeholder 3">
            <a:extLst>
              <a:ext uri="{FF2B5EF4-FFF2-40B4-BE49-F238E27FC236}">
                <a16:creationId xmlns:a16="http://schemas.microsoft.com/office/drawing/2014/main" id="{EDF044A4-E9F8-B144-BC71-2AC6D2CD43C6}"/>
              </a:ext>
            </a:extLst>
          </p:cNvPr>
          <p:cNvSpPr>
            <a:spLocks noGrp="1"/>
          </p:cNvSpPr>
          <p:nvPr>
            <p:ph type="ftr" sz="quarter" idx="11"/>
          </p:nvPr>
        </p:nvSpPr>
        <p:spPr/>
        <p:txBody>
          <a:bodyPr/>
          <a:lstStyle/>
          <a:p>
            <a:r>
              <a:rPr lang="en-US"/>
              <a:t>Copyright 2020 FRCTutorials.com (Last edit 5/27/2020)</a:t>
            </a:r>
            <a:endParaRPr lang="en-US" dirty="0"/>
          </a:p>
        </p:txBody>
      </p:sp>
      <p:pic>
        <p:nvPicPr>
          <p:cNvPr id="5" name="Google Shape;214;p15">
            <a:extLst>
              <a:ext uri="{FF2B5EF4-FFF2-40B4-BE49-F238E27FC236}">
                <a16:creationId xmlns:a16="http://schemas.microsoft.com/office/drawing/2014/main" id="{29509084-1676-284E-9857-FDEDCCD6638F}"/>
              </a:ext>
            </a:extLst>
          </p:cNvPr>
          <p:cNvPicPr preferRelativeResize="0"/>
          <p:nvPr/>
        </p:nvPicPr>
        <p:blipFill>
          <a:blip r:embed="rId2">
            <a:alphaModFix/>
          </a:blip>
          <a:stretch>
            <a:fillRect/>
          </a:stretch>
        </p:blipFill>
        <p:spPr>
          <a:xfrm>
            <a:off x="7466414" y="3952157"/>
            <a:ext cx="1233900" cy="1233900"/>
          </a:xfrm>
          <a:prstGeom prst="rect">
            <a:avLst/>
          </a:prstGeom>
          <a:noFill/>
          <a:ln>
            <a:noFill/>
          </a:ln>
        </p:spPr>
      </p:pic>
      <p:pic>
        <p:nvPicPr>
          <p:cNvPr id="6" name="Google Shape;216;p15">
            <a:extLst>
              <a:ext uri="{FF2B5EF4-FFF2-40B4-BE49-F238E27FC236}">
                <a16:creationId xmlns:a16="http://schemas.microsoft.com/office/drawing/2014/main" id="{FD7BD4DE-E348-2843-A637-394B38E637D7}"/>
              </a:ext>
            </a:extLst>
          </p:cNvPr>
          <p:cNvPicPr preferRelativeResize="0"/>
          <p:nvPr/>
        </p:nvPicPr>
        <p:blipFill>
          <a:blip r:embed="rId3">
            <a:alphaModFix/>
          </a:blip>
          <a:stretch>
            <a:fillRect/>
          </a:stretch>
        </p:blipFill>
        <p:spPr>
          <a:xfrm>
            <a:off x="7366673" y="1671943"/>
            <a:ext cx="1461424" cy="1461425"/>
          </a:xfrm>
          <a:prstGeom prst="rect">
            <a:avLst/>
          </a:prstGeom>
          <a:noFill/>
          <a:ln>
            <a:noFill/>
          </a:ln>
        </p:spPr>
      </p:pic>
    </p:spTree>
    <p:extLst>
      <p:ext uri="{BB962C8B-B14F-4D97-AF65-F5344CB8AC3E}">
        <p14:creationId xmlns:p14="http://schemas.microsoft.com/office/powerpoint/2010/main" val="246843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A1F6-BFCF-9345-AE20-CCCB6852CAF3}"/>
              </a:ext>
            </a:extLst>
          </p:cNvPr>
          <p:cNvSpPr>
            <a:spLocks noGrp="1"/>
          </p:cNvSpPr>
          <p:nvPr>
            <p:ph type="title"/>
          </p:nvPr>
        </p:nvSpPr>
        <p:spPr/>
        <p:txBody>
          <a:bodyPr/>
          <a:lstStyle/>
          <a:p>
            <a:r>
              <a:rPr lang="en-US" dirty="0"/>
              <a:t>Color </a:t>
            </a:r>
            <a:r>
              <a:rPr lang="en-US" dirty="0" err="1"/>
              <a:t>Sesnsors</a:t>
            </a:r>
            <a:endParaRPr lang="en-US" dirty="0"/>
          </a:p>
        </p:txBody>
      </p:sp>
      <p:sp>
        <p:nvSpPr>
          <p:cNvPr id="3" name="Content Placeholder 2">
            <a:extLst>
              <a:ext uri="{FF2B5EF4-FFF2-40B4-BE49-F238E27FC236}">
                <a16:creationId xmlns:a16="http://schemas.microsoft.com/office/drawing/2014/main" id="{0C8B3C2C-03B6-464C-8A19-D7043DBDC45A}"/>
              </a:ext>
            </a:extLst>
          </p:cNvPr>
          <p:cNvSpPr>
            <a:spLocks noGrp="1"/>
          </p:cNvSpPr>
          <p:nvPr>
            <p:ph idx="1"/>
          </p:nvPr>
        </p:nvSpPr>
        <p:spPr>
          <a:xfrm>
            <a:off x="259080" y="1249680"/>
            <a:ext cx="6284739" cy="5029199"/>
          </a:xfrm>
        </p:spPr>
        <p:txBody>
          <a:bodyPr>
            <a:normAutofit/>
          </a:bodyPr>
          <a:lstStyle/>
          <a:p>
            <a:pPr>
              <a:lnSpc>
                <a:spcPct val="115000"/>
              </a:lnSpc>
              <a:spcBef>
                <a:spcPts val="0"/>
              </a:spcBef>
            </a:pPr>
            <a:endParaRPr lang="en-US" sz="1100" dirty="0">
              <a:solidFill>
                <a:schemeClr val="dk1"/>
              </a:solidFill>
              <a:latin typeface="Arial"/>
              <a:ea typeface="Arial"/>
              <a:cs typeface="Arial"/>
              <a:sym typeface="Arial"/>
            </a:endParaRPr>
          </a:p>
          <a:p>
            <a:pPr>
              <a:spcBef>
                <a:spcPts val="600"/>
              </a:spcBef>
              <a:spcAft>
                <a:spcPts val="1000"/>
              </a:spcAft>
            </a:pPr>
            <a:r>
              <a:rPr lang="en-US" sz="2400" dirty="0">
                <a:highlight>
                  <a:srgbClr val="FFFFFF"/>
                </a:highlight>
              </a:rPr>
              <a:t>These sensors are used to read and compare colors, and can have have a built-in IR (optical) Proximity Sensor and white LED for active target lighting. This specific model was provided for FIRST Infinite Recharge. It utilizes the I2C communication port on the </a:t>
            </a:r>
            <a:r>
              <a:rPr lang="en-US" sz="2400" dirty="0" err="1">
                <a:highlight>
                  <a:srgbClr val="FFFFFF"/>
                </a:highlight>
              </a:rPr>
              <a:t>RoboRIO</a:t>
            </a:r>
            <a:r>
              <a:rPr lang="en-US" sz="2400" dirty="0">
                <a:highlight>
                  <a:srgbClr val="FFFFFF"/>
                </a:highlight>
              </a:rPr>
              <a:t> and allows the user to create identities for Red, Yellow, Blue, and Green. </a:t>
            </a:r>
            <a:endParaRPr lang="en-US" sz="2400" dirty="0"/>
          </a:p>
          <a:p>
            <a:endParaRPr lang="en-US" sz="2400" dirty="0"/>
          </a:p>
        </p:txBody>
      </p:sp>
      <p:sp>
        <p:nvSpPr>
          <p:cNvPr id="4" name="Footer Placeholder 3">
            <a:extLst>
              <a:ext uri="{FF2B5EF4-FFF2-40B4-BE49-F238E27FC236}">
                <a16:creationId xmlns:a16="http://schemas.microsoft.com/office/drawing/2014/main" id="{4A095286-10DC-074A-9902-EF0810E3866A}"/>
              </a:ext>
            </a:extLst>
          </p:cNvPr>
          <p:cNvSpPr>
            <a:spLocks noGrp="1"/>
          </p:cNvSpPr>
          <p:nvPr>
            <p:ph type="ftr" sz="quarter" idx="11"/>
          </p:nvPr>
        </p:nvSpPr>
        <p:spPr/>
        <p:txBody>
          <a:bodyPr/>
          <a:lstStyle/>
          <a:p>
            <a:r>
              <a:rPr lang="en-US"/>
              <a:t>Copyright 2020 FRCTutorials.com (Last edit 5/27/2020)</a:t>
            </a:r>
            <a:endParaRPr lang="en-US" dirty="0"/>
          </a:p>
        </p:txBody>
      </p:sp>
      <p:pic>
        <p:nvPicPr>
          <p:cNvPr id="20" name="Google Shape;224;p16">
            <a:extLst>
              <a:ext uri="{FF2B5EF4-FFF2-40B4-BE49-F238E27FC236}">
                <a16:creationId xmlns:a16="http://schemas.microsoft.com/office/drawing/2014/main" id="{FCC9D423-AE60-464A-890D-134A417CD5A5}"/>
              </a:ext>
            </a:extLst>
          </p:cNvPr>
          <p:cNvPicPr preferRelativeResize="0"/>
          <p:nvPr/>
        </p:nvPicPr>
        <p:blipFill>
          <a:blip r:embed="rId2">
            <a:alphaModFix/>
          </a:blip>
          <a:stretch>
            <a:fillRect/>
          </a:stretch>
        </p:blipFill>
        <p:spPr>
          <a:xfrm>
            <a:off x="6543819" y="2330387"/>
            <a:ext cx="2197225" cy="2197225"/>
          </a:xfrm>
          <a:prstGeom prst="rect">
            <a:avLst/>
          </a:prstGeom>
          <a:noFill/>
          <a:ln>
            <a:noFill/>
          </a:ln>
        </p:spPr>
      </p:pic>
    </p:spTree>
    <p:extLst>
      <p:ext uri="{BB962C8B-B14F-4D97-AF65-F5344CB8AC3E}">
        <p14:creationId xmlns:p14="http://schemas.microsoft.com/office/powerpoint/2010/main" val="226176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F32C-30CD-A545-9172-1D99FB34CDB5}"/>
              </a:ext>
            </a:extLst>
          </p:cNvPr>
          <p:cNvSpPr>
            <a:spLocks noGrp="1"/>
          </p:cNvSpPr>
          <p:nvPr>
            <p:ph type="title"/>
          </p:nvPr>
        </p:nvSpPr>
        <p:spPr/>
        <p:txBody>
          <a:bodyPr/>
          <a:lstStyle/>
          <a:p>
            <a:r>
              <a:rPr lang="en-US" dirty="0"/>
              <a:t>Encoders</a:t>
            </a:r>
          </a:p>
        </p:txBody>
      </p:sp>
      <p:sp>
        <p:nvSpPr>
          <p:cNvPr id="3" name="Content Placeholder 2">
            <a:extLst>
              <a:ext uri="{FF2B5EF4-FFF2-40B4-BE49-F238E27FC236}">
                <a16:creationId xmlns:a16="http://schemas.microsoft.com/office/drawing/2014/main" id="{7CC81DD5-8DE6-0743-BDA2-F13D1F59CA4B}"/>
              </a:ext>
            </a:extLst>
          </p:cNvPr>
          <p:cNvSpPr>
            <a:spLocks noGrp="1"/>
          </p:cNvSpPr>
          <p:nvPr>
            <p:ph idx="1"/>
          </p:nvPr>
        </p:nvSpPr>
        <p:spPr>
          <a:xfrm>
            <a:off x="259080" y="1249680"/>
            <a:ext cx="6312201" cy="5029199"/>
          </a:xfrm>
        </p:spPr>
        <p:txBody>
          <a:bodyPr>
            <a:normAutofit fontScale="92500" lnSpcReduction="20000"/>
          </a:bodyPr>
          <a:lstStyle/>
          <a:p>
            <a:pPr>
              <a:lnSpc>
                <a:spcPct val="115000"/>
              </a:lnSpc>
              <a:spcBef>
                <a:spcPts val="0"/>
              </a:spcBef>
            </a:pPr>
            <a:endParaRPr lang="en-US" sz="1200" dirty="0">
              <a:solidFill>
                <a:schemeClr val="dk1"/>
              </a:solidFill>
              <a:latin typeface="Arial"/>
              <a:ea typeface="Arial"/>
              <a:cs typeface="Arial"/>
              <a:sym typeface="Arial"/>
            </a:endParaRPr>
          </a:p>
          <a:p>
            <a:pPr>
              <a:spcBef>
                <a:spcPts val="600"/>
              </a:spcBef>
              <a:spcAft>
                <a:spcPts val="1000"/>
              </a:spcAft>
            </a:pPr>
            <a:r>
              <a:rPr lang="en-US" sz="2800" dirty="0"/>
              <a:t>Encoders are devices that are used to count rotations of a shaft or gear. They use a series of markings referred to as “ticks” that can be converted to a distance or number of revolutions. They are most often used on the drive train to measure the speed and distance driven, but can also be used to measure the speed of any mechanism with a gearbox, or shaft if you are using an encoder that can attach directly to a shaft mount. </a:t>
            </a:r>
          </a:p>
          <a:p>
            <a:endParaRPr lang="en-US" sz="2800" dirty="0"/>
          </a:p>
        </p:txBody>
      </p:sp>
      <p:sp>
        <p:nvSpPr>
          <p:cNvPr id="4" name="Footer Placeholder 3">
            <a:extLst>
              <a:ext uri="{FF2B5EF4-FFF2-40B4-BE49-F238E27FC236}">
                <a16:creationId xmlns:a16="http://schemas.microsoft.com/office/drawing/2014/main" id="{1309B3E2-FAFD-B544-9275-1DB845AA984B}"/>
              </a:ext>
            </a:extLst>
          </p:cNvPr>
          <p:cNvSpPr>
            <a:spLocks noGrp="1"/>
          </p:cNvSpPr>
          <p:nvPr>
            <p:ph type="ftr" sz="quarter" idx="11"/>
          </p:nvPr>
        </p:nvSpPr>
        <p:spPr/>
        <p:txBody>
          <a:bodyPr/>
          <a:lstStyle/>
          <a:p>
            <a:r>
              <a:rPr lang="en-US"/>
              <a:t>Copyright 2020 FRCTutorials.com (Last edit 5/27/2020)</a:t>
            </a:r>
            <a:endParaRPr lang="en-US" dirty="0"/>
          </a:p>
        </p:txBody>
      </p:sp>
      <p:pic>
        <p:nvPicPr>
          <p:cNvPr id="16" name="Google Shape;232;p17">
            <a:extLst>
              <a:ext uri="{FF2B5EF4-FFF2-40B4-BE49-F238E27FC236}">
                <a16:creationId xmlns:a16="http://schemas.microsoft.com/office/drawing/2014/main" id="{9D008832-5AD2-7845-881B-87A3F7609EEE}"/>
              </a:ext>
            </a:extLst>
          </p:cNvPr>
          <p:cNvPicPr preferRelativeResize="0"/>
          <p:nvPr/>
        </p:nvPicPr>
        <p:blipFill>
          <a:blip r:embed="rId2">
            <a:alphaModFix/>
          </a:blip>
          <a:stretch>
            <a:fillRect/>
          </a:stretch>
        </p:blipFill>
        <p:spPr>
          <a:xfrm>
            <a:off x="6696319" y="2482837"/>
            <a:ext cx="1892325" cy="1892325"/>
          </a:xfrm>
          <a:prstGeom prst="rect">
            <a:avLst/>
          </a:prstGeom>
          <a:noFill/>
          <a:ln>
            <a:noFill/>
          </a:ln>
        </p:spPr>
      </p:pic>
    </p:spTree>
    <p:extLst>
      <p:ext uri="{BB962C8B-B14F-4D97-AF65-F5344CB8AC3E}">
        <p14:creationId xmlns:p14="http://schemas.microsoft.com/office/powerpoint/2010/main" val="209424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2067-E43E-BE45-A658-07798073197A}"/>
              </a:ext>
            </a:extLst>
          </p:cNvPr>
          <p:cNvSpPr>
            <a:spLocks noGrp="1"/>
          </p:cNvSpPr>
          <p:nvPr>
            <p:ph type="title"/>
          </p:nvPr>
        </p:nvSpPr>
        <p:spPr/>
        <p:txBody>
          <a:bodyPr/>
          <a:lstStyle/>
          <a:p>
            <a:r>
              <a:rPr lang="en-US" dirty="0"/>
              <a:t>Encoders, cont.</a:t>
            </a:r>
          </a:p>
        </p:txBody>
      </p:sp>
      <p:sp>
        <p:nvSpPr>
          <p:cNvPr id="3" name="Content Placeholder 2">
            <a:extLst>
              <a:ext uri="{FF2B5EF4-FFF2-40B4-BE49-F238E27FC236}">
                <a16:creationId xmlns:a16="http://schemas.microsoft.com/office/drawing/2014/main" id="{5B3B6472-C385-EA49-9B9B-E46B7DAF7E30}"/>
              </a:ext>
            </a:extLst>
          </p:cNvPr>
          <p:cNvSpPr>
            <a:spLocks noGrp="1"/>
          </p:cNvSpPr>
          <p:nvPr>
            <p:ph idx="1"/>
          </p:nvPr>
        </p:nvSpPr>
        <p:spPr>
          <a:xfrm>
            <a:off x="259079" y="1249680"/>
            <a:ext cx="8311483" cy="5029199"/>
          </a:xfrm>
        </p:spPr>
        <p:txBody>
          <a:bodyPr>
            <a:normAutofit/>
          </a:bodyPr>
          <a:lstStyle/>
          <a:p>
            <a:pPr marL="0" lvl="0" indent="0">
              <a:spcBef>
                <a:spcPts val="600"/>
              </a:spcBef>
              <a:buNone/>
            </a:pPr>
            <a:r>
              <a:rPr lang="en-US" sz="2800" dirty="0"/>
              <a:t>Encoders attach so that they are built into the shaft or gearbox of the mechanism that you are measuring. </a:t>
            </a:r>
          </a:p>
          <a:p>
            <a:pPr>
              <a:spcAft>
                <a:spcPts val="1000"/>
              </a:spcAft>
            </a:pPr>
            <a:r>
              <a:rPr lang="en-US" sz="2800" dirty="0"/>
              <a:t>They use a 4-pin cable. It can either be spliced into a PWM and connected to the </a:t>
            </a:r>
            <a:r>
              <a:rPr lang="en-US" sz="2800" dirty="0" err="1"/>
              <a:t>RoboRIO</a:t>
            </a:r>
            <a:r>
              <a:rPr lang="en-US" sz="2800" dirty="0"/>
              <a:t> PWM port, or connected to a motor controller breakout board to be used for speed control. If you would like to know more about speed control systems, information can be found in the General Wiring Guide. </a:t>
            </a:r>
          </a:p>
          <a:p>
            <a:endParaRPr lang="en-US" sz="1800" dirty="0"/>
          </a:p>
        </p:txBody>
      </p:sp>
      <p:sp>
        <p:nvSpPr>
          <p:cNvPr id="4" name="Footer Placeholder 3">
            <a:extLst>
              <a:ext uri="{FF2B5EF4-FFF2-40B4-BE49-F238E27FC236}">
                <a16:creationId xmlns:a16="http://schemas.microsoft.com/office/drawing/2014/main" id="{210E3228-8704-B943-AF5D-972752E49EFC}"/>
              </a:ext>
            </a:extLst>
          </p:cNvPr>
          <p:cNvSpPr>
            <a:spLocks noGrp="1"/>
          </p:cNvSpPr>
          <p:nvPr>
            <p:ph type="ftr" sz="quarter" idx="11"/>
          </p:nvPr>
        </p:nvSpPr>
        <p:spPr/>
        <p:txBody>
          <a:bodyPr/>
          <a:lstStyle/>
          <a:p>
            <a:r>
              <a:rPr lang="en-US"/>
              <a:t>Copyright 2020 FRCTutorials.com (Last edit 5/27/2020)</a:t>
            </a:r>
            <a:endParaRPr lang="en-US" dirty="0"/>
          </a:p>
        </p:txBody>
      </p:sp>
    </p:spTree>
    <p:extLst>
      <p:ext uri="{BB962C8B-B14F-4D97-AF65-F5344CB8AC3E}">
        <p14:creationId xmlns:p14="http://schemas.microsoft.com/office/powerpoint/2010/main" val="360679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BAC4-D2EC-9A4C-9D1E-D0FFE3E3AC58}"/>
              </a:ext>
            </a:extLst>
          </p:cNvPr>
          <p:cNvSpPr>
            <a:spLocks noGrp="1"/>
          </p:cNvSpPr>
          <p:nvPr>
            <p:ph type="title"/>
          </p:nvPr>
        </p:nvSpPr>
        <p:spPr/>
        <p:txBody>
          <a:bodyPr/>
          <a:lstStyle/>
          <a:p>
            <a:r>
              <a:rPr lang="en-US" dirty="0"/>
              <a:t>Review of Types of Sensors</a:t>
            </a:r>
          </a:p>
        </p:txBody>
      </p:sp>
      <p:sp>
        <p:nvSpPr>
          <p:cNvPr id="3" name="Content Placeholder 2">
            <a:extLst>
              <a:ext uri="{FF2B5EF4-FFF2-40B4-BE49-F238E27FC236}">
                <a16:creationId xmlns:a16="http://schemas.microsoft.com/office/drawing/2014/main" id="{37014D83-C776-3840-8034-481D6E4CD88C}"/>
              </a:ext>
            </a:extLst>
          </p:cNvPr>
          <p:cNvSpPr>
            <a:spLocks noGrp="1"/>
          </p:cNvSpPr>
          <p:nvPr>
            <p:ph idx="1"/>
          </p:nvPr>
        </p:nvSpPr>
        <p:spPr>
          <a:xfrm>
            <a:off x="259080" y="1249680"/>
            <a:ext cx="7986018" cy="5029199"/>
          </a:xfrm>
        </p:spPr>
        <p:txBody>
          <a:bodyPr>
            <a:normAutofit/>
          </a:bodyPr>
          <a:lstStyle/>
          <a:p>
            <a:pPr marL="457200" indent="-381000">
              <a:lnSpc>
                <a:spcPct val="115000"/>
              </a:lnSpc>
              <a:spcBef>
                <a:spcPts val="0"/>
              </a:spcBef>
              <a:buClr>
                <a:srgbClr val="263248"/>
              </a:buClr>
              <a:buSzPts val="2400"/>
              <a:buChar char="■"/>
            </a:pPr>
            <a:r>
              <a:rPr lang="en-US" sz="3200" dirty="0"/>
              <a:t>Cameras (Imaging and Vision Alignment) </a:t>
            </a:r>
          </a:p>
          <a:p>
            <a:pPr marL="457200" indent="-381000">
              <a:lnSpc>
                <a:spcPct val="115000"/>
              </a:lnSpc>
              <a:spcBef>
                <a:spcPts val="0"/>
              </a:spcBef>
              <a:buClr>
                <a:srgbClr val="263248"/>
              </a:buClr>
              <a:buSzPts val="2400"/>
              <a:buChar char="■"/>
            </a:pPr>
            <a:r>
              <a:rPr lang="en-US" sz="3200" dirty="0"/>
              <a:t>Distance/Proximity</a:t>
            </a:r>
          </a:p>
          <a:p>
            <a:pPr marL="914400" lvl="1" indent="-381000">
              <a:lnSpc>
                <a:spcPct val="115000"/>
              </a:lnSpc>
              <a:spcBef>
                <a:spcPts val="0"/>
              </a:spcBef>
              <a:buClr>
                <a:srgbClr val="263248"/>
              </a:buClr>
              <a:buSzPts val="2400"/>
              <a:buChar char="●"/>
            </a:pPr>
            <a:r>
              <a:rPr lang="en-US" sz="2800" dirty="0"/>
              <a:t>LIDAR</a:t>
            </a:r>
          </a:p>
          <a:p>
            <a:pPr marL="914400" lvl="1" indent="-381000">
              <a:lnSpc>
                <a:spcPct val="115000"/>
              </a:lnSpc>
              <a:spcBef>
                <a:spcPts val="0"/>
              </a:spcBef>
              <a:buClr>
                <a:srgbClr val="263248"/>
              </a:buClr>
              <a:buSzPts val="2400"/>
              <a:buChar char="●"/>
            </a:pPr>
            <a:r>
              <a:rPr lang="en-US" sz="2800" dirty="0"/>
              <a:t>Sonar/Ultrasonic</a:t>
            </a:r>
          </a:p>
          <a:p>
            <a:pPr marL="457200" indent="-381000">
              <a:lnSpc>
                <a:spcPct val="115000"/>
              </a:lnSpc>
              <a:spcBef>
                <a:spcPts val="0"/>
              </a:spcBef>
              <a:buClr>
                <a:srgbClr val="263248"/>
              </a:buClr>
              <a:buSzPts val="2400"/>
              <a:buChar char="■"/>
            </a:pPr>
            <a:r>
              <a:rPr lang="en-US" sz="3200" dirty="0"/>
              <a:t>Color/Photoelectric</a:t>
            </a:r>
          </a:p>
          <a:p>
            <a:pPr marL="457200" indent="-381000">
              <a:lnSpc>
                <a:spcPct val="115000"/>
              </a:lnSpc>
              <a:spcBef>
                <a:spcPts val="0"/>
              </a:spcBef>
              <a:buClr>
                <a:srgbClr val="263248"/>
              </a:buClr>
              <a:buSzPts val="2400"/>
              <a:buChar char="■"/>
            </a:pPr>
            <a:r>
              <a:rPr lang="en-US" sz="3200" dirty="0"/>
              <a:t>Encoders (Gearbox and Shaft mounting)</a:t>
            </a:r>
          </a:p>
          <a:p>
            <a:endParaRPr lang="en-US" dirty="0"/>
          </a:p>
        </p:txBody>
      </p:sp>
      <p:sp>
        <p:nvSpPr>
          <p:cNvPr id="4" name="Footer Placeholder 3">
            <a:extLst>
              <a:ext uri="{FF2B5EF4-FFF2-40B4-BE49-F238E27FC236}">
                <a16:creationId xmlns:a16="http://schemas.microsoft.com/office/drawing/2014/main" id="{59F29886-E633-B44C-88D7-D06FB2BDCC45}"/>
              </a:ext>
            </a:extLst>
          </p:cNvPr>
          <p:cNvSpPr>
            <a:spLocks noGrp="1"/>
          </p:cNvSpPr>
          <p:nvPr>
            <p:ph type="ftr" sz="quarter" idx="11"/>
          </p:nvPr>
        </p:nvSpPr>
        <p:spPr/>
        <p:txBody>
          <a:bodyPr/>
          <a:lstStyle/>
          <a:p>
            <a:r>
              <a:rPr lang="en-US"/>
              <a:t>Copyright 2020 FRCTutorials.com (Last edit 5/27/2020)</a:t>
            </a:r>
            <a:endParaRPr lang="en-US" dirty="0"/>
          </a:p>
        </p:txBody>
      </p:sp>
    </p:spTree>
    <p:extLst>
      <p:ext uri="{BB962C8B-B14F-4D97-AF65-F5344CB8AC3E}">
        <p14:creationId xmlns:p14="http://schemas.microsoft.com/office/powerpoint/2010/main" val="57679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pPr marL="0" lvl="0" indent="0">
              <a:spcBef>
                <a:spcPts val="600"/>
              </a:spcBef>
              <a:buClr>
                <a:schemeClr val="dk1"/>
              </a:buClr>
              <a:buSzPts val="1100"/>
              <a:buNone/>
            </a:pPr>
            <a:r>
              <a:rPr lang="en-US" sz="1600" dirty="0"/>
              <a:t>This lesson was written by FRC 4150 in partnership with FRC 8027 for </a:t>
            </a:r>
            <a:r>
              <a:rPr lang="en-US" sz="1600" dirty="0" err="1"/>
              <a:t>FRCTutorials.com</a:t>
            </a:r>
            <a:endParaRPr lang="en-US" sz="1600" dirty="0"/>
          </a:p>
          <a:p>
            <a:pPr marL="0" lvl="0" indent="0">
              <a:buClr>
                <a:schemeClr val="dk1"/>
              </a:buClr>
              <a:buSzPts val="1100"/>
              <a:buNone/>
            </a:pPr>
            <a:r>
              <a:rPr lang="en-US" sz="1600" dirty="0"/>
              <a:t>You can contact the author at </a:t>
            </a:r>
            <a:r>
              <a:rPr lang="en-US" sz="1600" u="sng" dirty="0">
                <a:solidFill>
                  <a:schemeClr val="hlink"/>
                </a:solidFill>
                <a:hlinkClick r:id="rId2"/>
              </a:rPr>
              <a:t>froboticsteam4150@gmail.com</a:t>
            </a:r>
            <a:r>
              <a:rPr lang="en-US" sz="1600" dirty="0"/>
              <a:t>.</a:t>
            </a:r>
          </a:p>
          <a:p>
            <a:pPr marL="0" indent="0">
              <a:buNone/>
            </a:pPr>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dirty="0" err="1"/>
              <a:t>www.FRCtutorials.com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5/27/2020)</a:t>
            </a:r>
            <a:endParaRPr lang="en-US" dirty="0"/>
          </a:p>
        </p:txBody>
      </p:sp>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3"/>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3"/>
            <a:extLst>
              <a:ext uri="{FF2B5EF4-FFF2-40B4-BE49-F238E27FC236}">
                <a16:creationId xmlns:a16="http://schemas.microsoft.com/office/drawing/2014/main" id="{9B4AC847-41B6-B14A-90DD-8FF7558B088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Google Shape;295;p22">
            <a:extLst>
              <a:ext uri="{FF2B5EF4-FFF2-40B4-BE49-F238E27FC236}">
                <a16:creationId xmlns:a16="http://schemas.microsoft.com/office/drawing/2014/main" id="{22E2F986-9BD5-D94A-B185-F5EA1B066A2D}"/>
              </a:ext>
            </a:extLst>
          </p:cNvPr>
          <p:cNvPicPr preferRelativeResize="0"/>
          <p:nvPr/>
        </p:nvPicPr>
        <p:blipFill rotWithShape="1">
          <a:blip r:embed="rId5">
            <a:alphaModFix/>
          </a:blip>
          <a:srcRect t="19763" b="19998"/>
          <a:stretch/>
        </p:blipFill>
        <p:spPr>
          <a:xfrm>
            <a:off x="1820925" y="2210725"/>
            <a:ext cx="3479099" cy="1277450"/>
          </a:xfrm>
          <a:prstGeom prst="rect">
            <a:avLst/>
          </a:prstGeom>
          <a:noFill/>
          <a:ln>
            <a:noFill/>
          </a:ln>
        </p:spPr>
      </p:pic>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558</Words>
  <Application>Microsoft Macintosh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Elephant</vt:lpstr>
      <vt:lpstr>Helvetica Neue</vt:lpstr>
      <vt:lpstr>Roboto Condensed</vt:lpstr>
      <vt:lpstr>BrushVTI</vt:lpstr>
      <vt:lpstr>Useful Sensors</vt:lpstr>
      <vt:lpstr>Cameras</vt:lpstr>
      <vt:lpstr>Distance and Proximity Sensors</vt:lpstr>
      <vt:lpstr>Color Sesnsors</vt:lpstr>
      <vt:lpstr>Encoders</vt:lpstr>
      <vt:lpstr>Encoders, cont.</vt:lpstr>
      <vt:lpstr>Review of Types of Sensors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54</cp:revision>
  <dcterms:created xsi:type="dcterms:W3CDTF">2020-03-03T17:05:41Z</dcterms:created>
  <dcterms:modified xsi:type="dcterms:W3CDTF">2020-05-27T17:26:41Z</dcterms:modified>
</cp:coreProperties>
</file>