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Abril Fatface" panose="02000503000000020003" pitchFamily="2" charset="77"/>
      <p:regular r:id="rId13"/>
    </p:embeddedFon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Helvetica Neue" panose="02000503000000020004"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73028ddac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73028ddac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873028ddac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649f78f2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649f78f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80649f78f2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0649f78f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0649f78f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80649f78f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3028ddac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3028ddac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73028ddac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73028dda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73028dda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873028dda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3028ddac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73028ddac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873028ddac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73028ddac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73028ddac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873028ddac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 name="Google Shape;17;p2"/>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1"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9" name="Google Shape;79;p11"/>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1"/>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24;p3"/>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rgbClr val="888888"/>
                </a:solidFill>
                <a:latin typeface="Century Gothic"/>
                <a:ea typeface="Century Gothic"/>
                <a:cs typeface="Century Gothic"/>
                <a:sym typeface="Century Gothic"/>
              </a:defRPr>
            </a:lvl1pPr>
            <a:lvl2pPr marL="0" lvl="1" indent="0" algn="r">
              <a:spcBef>
                <a:spcPts val="0"/>
              </a:spcBef>
              <a:buNone/>
              <a:defRPr sz="1100">
                <a:solidFill>
                  <a:srgbClr val="888888"/>
                </a:solidFill>
                <a:latin typeface="Century Gothic"/>
                <a:ea typeface="Century Gothic"/>
                <a:cs typeface="Century Gothic"/>
                <a:sym typeface="Century Gothic"/>
              </a:defRPr>
            </a:lvl2pPr>
            <a:lvl3pPr marL="0" lvl="2" indent="0" algn="r">
              <a:spcBef>
                <a:spcPts val="0"/>
              </a:spcBef>
              <a:buNone/>
              <a:defRPr sz="1100">
                <a:solidFill>
                  <a:srgbClr val="888888"/>
                </a:solidFill>
                <a:latin typeface="Century Gothic"/>
                <a:ea typeface="Century Gothic"/>
                <a:cs typeface="Century Gothic"/>
                <a:sym typeface="Century Gothic"/>
              </a:defRPr>
            </a:lvl3pPr>
            <a:lvl4pPr marL="0" lvl="3" indent="0" algn="r">
              <a:spcBef>
                <a:spcPts val="0"/>
              </a:spcBef>
              <a:buNone/>
              <a:defRPr sz="1100">
                <a:solidFill>
                  <a:srgbClr val="888888"/>
                </a:solidFill>
                <a:latin typeface="Century Gothic"/>
                <a:ea typeface="Century Gothic"/>
                <a:cs typeface="Century Gothic"/>
                <a:sym typeface="Century Gothic"/>
              </a:defRPr>
            </a:lvl4pPr>
            <a:lvl5pPr marL="0" lvl="4" indent="0" algn="r">
              <a:spcBef>
                <a:spcPts val="0"/>
              </a:spcBef>
              <a:buNone/>
              <a:defRPr sz="1100">
                <a:solidFill>
                  <a:srgbClr val="888888"/>
                </a:solidFill>
                <a:latin typeface="Century Gothic"/>
                <a:ea typeface="Century Gothic"/>
                <a:cs typeface="Century Gothic"/>
                <a:sym typeface="Century Gothic"/>
              </a:defRPr>
            </a:lvl5pPr>
            <a:lvl6pPr marL="0" lvl="5" indent="0" algn="r">
              <a:spcBef>
                <a:spcPts val="0"/>
              </a:spcBef>
              <a:buNone/>
              <a:defRPr sz="1100">
                <a:solidFill>
                  <a:srgbClr val="888888"/>
                </a:solidFill>
                <a:latin typeface="Century Gothic"/>
                <a:ea typeface="Century Gothic"/>
                <a:cs typeface="Century Gothic"/>
                <a:sym typeface="Century Gothic"/>
              </a:defRPr>
            </a:lvl6pPr>
            <a:lvl7pPr marL="0" lvl="6" indent="0" algn="r">
              <a:spcBef>
                <a:spcPts val="0"/>
              </a:spcBef>
              <a:buNone/>
              <a:defRPr sz="1100">
                <a:solidFill>
                  <a:srgbClr val="888888"/>
                </a:solidFill>
                <a:latin typeface="Century Gothic"/>
                <a:ea typeface="Century Gothic"/>
                <a:cs typeface="Century Gothic"/>
                <a:sym typeface="Century Gothic"/>
              </a:defRPr>
            </a:lvl7pPr>
            <a:lvl8pPr marL="0" lvl="7" indent="0" algn="r">
              <a:spcBef>
                <a:spcPts val="0"/>
              </a:spcBef>
              <a:buNone/>
              <a:defRPr sz="1100">
                <a:solidFill>
                  <a:srgbClr val="888888"/>
                </a:solidFill>
                <a:latin typeface="Century Gothic"/>
                <a:ea typeface="Century Gothic"/>
                <a:cs typeface="Century Gothic"/>
                <a:sym typeface="Century Gothic"/>
              </a:defRPr>
            </a:lvl8pPr>
            <a:lvl9pPr marL="0" lvl="8" indent="0" algn="r">
              <a:spcBef>
                <a:spcPts val="0"/>
              </a:spcBef>
              <a:buNone/>
              <a:defRPr sz="1100">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 name="Google Shape;31;p4"/>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6" name="Google Shape;56;p7"/>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9"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0"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1" name="Google Shape;71;p10"/>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0"/>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1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1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1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1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1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1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1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mailto:froboticsteam4150@g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3.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4"/>
          <p:cNvSpPr/>
          <p:nvPr/>
        </p:nvSpPr>
        <p:spPr>
          <a:xfrm>
            <a:off x="0" y="0"/>
            <a:ext cx="9141714"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 name="Google Shape;104;p14"/>
          <p:cNvSpPr txBox="1">
            <a:spLocks noGrp="1"/>
          </p:cNvSpPr>
          <p:nvPr>
            <p:ph type="ctrTitle"/>
          </p:nvPr>
        </p:nvSpPr>
        <p:spPr>
          <a:xfrm>
            <a:off x="711027" y="843324"/>
            <a:ext cx="8144738" cy="170157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bril Fatface"/>
              <a:buNone/>
            </a:pPr>
            <a:r>
              <a:rPr lang="en-US" sz="6000" b="1"/>
              <a:t>Roles and Responsibilities</a:t>
            </a:r>
            <a:endParaRPr/>
          </a:p>
        </p:txBody>
      </p:sp>
      <p:sp>
        <p:nvSpPr>
          <p:cNvPr id="105" name="Google Shape;105;p14"/>
          <p:cNvSpPr txBox="1">
            <a:spLocks noGrp="1"/>
          </p:cNvSpPr>
          <p:nvPr>
            <p:ph type="subTitle" idx="1"/>
          </p:nvPr>
        </p:nvSpPr>
        <p:spPr>
          <a:xfrm>
            <a:off x="711028" y="2601649"/>
            <a:ext cx="3943349" cy="64678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700"/>
              <a:buNone/>
            </a:pPr>
            <a:r>
              <a:rPr lang="en-US" sz="1700"/>
              <a:t>TEAM 4150</a:t>
            </a:r>
            <a:endParaRPr/>
          </a:p>
        </p:txBody>
      </p:sp>
      <p:pic>
        <p:nvPicPr>
          <p:cNvPr id="106" name="Google Shape;106;p14" descr="A close up of a sign&#10;&#10;Description automatically generated"/>
          <p:cNvPicPr preferRelativeResize="0"/>
          <p:nvPr/>
        </p:nvPicPr>
        <p:blipFill rotWithShape="1">
          <a:blip r:embed="rId3">
            <a:alphaModFix/>
          </a:blip>
          <a:srcRect/>
          <a:stretch/>
        </p:blipFill>
        <p:spPr>
          <a:xfrm>
            <a:off x="4654378" y="3597692"/>
            <a:ext cx="3671886" cy="1569732"/>
          </a:xfrm>
          <a:prstGeom prst="rect">
            <a:avLst/>
          </a:prstGeom>
          <a:noFill/>
          <a:ln>
            <a:noFill/>
          </a:ln>
        </p:spPr>
      </p:pic>
      <p:pic>
        <p:nvPicPr>
          <p:cNvPr id="107" name="Google Shape;107;p14"/>
          <p:cNvPicPr preferRelativeResize="0"/>
          <p:nvPr/>
        </p:nvPicPr>
        <p:blipFill rotWithShape="1">
          <a:blip r:embed="rId4">
            <a:alphaModFix/>
          </a:blip>
          <a:srcRect t="19763" b="19998"/>
          <a:stretch/>
        </p:blipFill>
        <p:spPr>
          <a:xfrm>
            <a:off x="4750771" y="5462969"/>
            <a:ext cx="3479099" cy="127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Credits</a:t>
            </a:r>
            <a:endParaRPr/>
          </a:p>
        </p:txBody>
      </p:sp>
      <p:sp>
        <p:nvSpPr>
          <p:cNvPr id="187" name="Google Shape;187;p23"/>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a:t>This lesson was written by FRC 4150 in partnership with FRC 8027 for FRCTutorials.com</a:t>
            </a:r>
            <a:endParaRPr sz="1600"/>
          </a:p>
          <a:p>
            <a:pPr marL="228600" lvl="0" indent="-228600" algn="l" rtl="0">
              <a:lnSpc>
                <a:spcPct val="100000"/>
              </a:lnSpc>
              <a:spcBef>
                <a:spcPts val="1000"/>
              </a:spcBef>
              <a:spcAft>
                <a:spcPts val="0"/>
              </a:spcAft>
              <a:buClr>
                <a:schemeClr val="dk1"/>
              </a:buClr>
              <a:buSzPts val="1600"/>
              <a:buChar char="•"/>
            </a:pPr>
            <a:r>
              <a:rPr lang="en-US" sz="1600"/>
              <a:t>You can contact the author at </a:t>
            </a:r>
            <a:r>
              <a:rPr lang="en-US" sz="1600" u="sng">
                <a:solidFill>
                  <a:schemeClr val="hlink"/>
                </a:solidFill>
                <a:hlinkClick r:id="rId3"/>
              </a:rPr>
              <a:t>froboticsteam4150@gmail.com</a:t>
            </a:r>
            <a:r>
              <a:rPr lang="en-US" sz="1600"/>
              <a:t>.</a:t>
            </a: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127000" algn="l" rtl="0">
              <a:lnSpc>
                <a:spcPct val="100000"/>
              </a:lnSpc>
              <a:spcBef>
                <a:spcPts val="1000"/>
              </a:spcBef>
              <a:spcAft>
                <a:spcPts val="0"/>
              </a:spcAft>
              <a:buClr>
                <a:schemeClr val="dk1"/>
              </a:buClr>
              <a:buSzPts val="1600"/>
              <a:buNone/>
            </a:pPr>
            <a:endParaRPr sz="1600"/>
          </a:p>
          <a:p>
            <a:pPr marL="228600" lvl="0" indent="-228600" algn="l" rtl="0">
              <a:lnSpc>
                <a:spcPct val="100000"/>
              </a:lnSpc>
              <a:spcBef>
                <a:spcPts val="1000"/>
              </a:spcBef>
              <a:spcAft>
                <a:spcPts val="0"/>
              </a:spcAft>
              <a:buClr>
                <a:schemeClr val="dk1"/>
              </a:buClr>
              <a:buSzPts val="1600"/>
              <a:buChar char="•"/>
            </a:pPr>
            <a:r>
              <a:rPr lang="en-US" sz="1600"/>
              <a:t>More lessons for FIRST Robotics Competition are available at www.FRCtutorials.com</a:t>
            </a:r>
            <a:endParaRPr sz="1600"/>
          </a:p>
        </p:txBody>
      </p:sp>
      <p:sp>
        <p:nvSpPr>
          <p:cNvPr id="188" name="Google Shape;188;p23"/>
          <p:cNvSpPr/>
          <p:nvPr/>
        </p:nvSpPr>
        <p:spPr>
          <a:xfrm>
            <a:off x="1420566" y="5157859"/>
            <a:ext cx="7464353" cy="430887"/>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This work is licensed under a</a:t>
            </a:r>
            <a:endParaRPr/>
          </a:p>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 </a:t>
            </a:r>
            <a:r>
              <a:rPr lang="en-US" sz="1400" b="0" i="0" u="sng" strike="noStrike" cap="none">
                <a:solidFill>
                  <a:srgbClr val="4374B7"/>
                </a:solidFill>
                <a:latin typeface="Helvetica Neue"/>
                <a:ea typeface="Helvetica Neue"/>
                <a:cs typeface="Helvetica Neue"/>
                <a:sym typeface="Helvetica Neue"/>
                <a:hlinkClick r:id="rId4"/>
              </a:rPr>
              <a:t>Creative Commons Attribution-NonCommercial-ShareAlike 4.0 International License</a:t>
            </a:r>
            <a:r>
              <a:rPr lang="en-US" sz="1400" b="0" i="0" u="none" strike="noStrike" cap="none">
                <a:solidFill>
                  <a:srgbClr val="000000"/>
                </a:solidFill>
                <a:latin typeface="Helvetica Neue"/>
                <a:ea typeface="Helvetica Neue"/>
                <a:cs typeface="Helvetica Neue"/>
                <a:sym typeface="Helvetica Neue"/>
              </a:rPr>
              <a:t>.</a:t>
            </a:r>
            <a:r>
              <a:rPr lang="en-US" sz="1100" b="0" i="0" u="none" strike="noStrike" cap="none">
                <a:solidFill>
                  <a:schemeClr val="dk1"/>
                </a:solidFill>
                <a:latin typeface="Arial"/>
                <a:ea typeface="Arial"/>
                <a:cs typeface="Arial"/>
                <a:sym typeface="Arial"/>
              </a:rPr>
              <a:t> </a:t>
            </a:r>
            <a:endParaRPr sz="1800" b="0" i="0" u="none" strike="noStrike" cap="none">
              <a:solidFill>
                <a:srgbClr val="4374B7"/>
              </a:solidFill>
              <a:latin typeface="Helvetica Neue"/>
              <a:ea typeface="Helvetica Neue"/>
              <a:cs typeface="Helvetica Neue"/>
              <a:sym typeface="Helvetica Neue"/>
            </a:endParaRPr>
          </a:p>
        </p:txBody>
      </p:sp>
      <p:pic>
        <p:nvPicPr>
          <p:cNvPr id="189" name="Google Shape;189;p23" descr="Creative Commons License">
            <a:hlinkClick r:id="rId4"/>
          </p:cNvPr>
          <p:cNvPicPr preferRelativeResize="0"/>
          <p:nvPr/>
        </p:nvPicPr>
        <p:blipFill rotWithShape="1">
          <a:blip r:embed="rId5">
            <a:alphaModFix/>
          </a:blip>
          <a:srcRect/>
          <a:stretch/>
        </p:blipFill>
        <p:spPr>
          <a:xfrm>
            <a:off x="364901" y="5219289"/>
            <a:ext cx="949845" cy="334606"/>
          </a:xfrm>
          <a:prstGeom prst="rect">
            <a:avLst/>
          </a:prstGeom>
          <a:noFill/>
          <a:ln>
            <a:noFill/>
          </a:ln>
        </p:spPr>
      </p:pic>
      <p:sp>
        <p:nvSpPr>
          <p:cNvPr id="190" name="Google Shape;190;p23"/>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91" name="Google Shape;191;p23"/>
          <p:cNvPicPr preferRelativeResize="0"/>
          <p:nvPr/>
        </p:nvPicPr>
        <p:blipFill rotWithShape="1">
          <a:blip r:embed="rId6">
            <a:alphaModFix/>
          </a:blip>
          <a:srcRect t="19763" b="19998"/>
          <a:stretch/>
        </p:blipFill>
        <p:spPr>
          <a:xfrm>
            <a:off x="2464775" y="2186400"/>
            <a:ext cx="3479099" cy="127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bril Fatface"/>
              <a:buNone/>
            </a:pPr>
            <a:r>
              <a:rPr lang="en-US"/>
              <a:t>Example Team Structure</a:t>
            </a:r>
            <a:endParaRPr/>
          </a:p>
        </p:txBody>
      </p:sp>
      <p:sp>
        <p:nvSpPr>
          <p:cNvPr id="113" name="Google Shape;113;p15"/>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cxnSp>
        <p:nvCxnSpPr>
          <p:cNvPr id="114" name="Google Shape;114;p15"/>
          <p:cNvCxnSpPr>
            <a:stCxn id="115" idx="2"/>
            <a:endCxn id="116" idx="0"/>
          </p:cNvCxnSpPr>
          <p:nvPr/>
        </p:nvCxnSpPr>
        <p:spPr>
          <a:xfrm rot="-5400000" flipH="1">
            <a:off x="2868900" y="3877919"/>
            <a:ext cx="711000" cy="845400"/>
          </a:xfrm>
          <a:prstGeom prst="bentConnector3">
            <a:avLst>
              <a:gd name="adj1" fmla="val 50000"/>
            </a:avLst>
          </a:prstGeom>
          <a:noFill/>
          <a:ln w="9525" cap="flat" cmpd="sng">
            <a:solidFill>
              <a:srgbClr val="701C7F"/>
            </a:solidFill>
            <a:prstDash val="solid"/>
            <a:round/>
            <a:headEnd type="diamond" w="med" len="med"/>
            <a:tailEnd type="diamond" w="med" len="med"/>
          </a:ln>
        </p:spPr>
      </p:cxnSp>
      <p:cxnSp>
        <p:nvCxnSpPr>
          <p:cNvPr id="117" name="Google Shape;117;p15"/>
          <p:cNvCxnSpPr>
            <a:stCxn id="118" idx="0"/>
            <a:endCxn id="115" idx="2"/>
          </p:cNvCxnSpPr>
          <p:nvPr/>
        </p:nvCxnSpPr>
        <p:spPr>
          <a:xfrm rot="-5400000">
            <a:off x="2023650" y="3877919"/>
            <a:ext cx="711000" cy="845400"/>
          </a:xfrm>
          <a:prstGeom prst="bentConnector3">
            <a:avLst>
              <a:gd name="adj1" fmla="val 50000"/>
            </a:avLst>
          </a:prstGeom>
          <a:noFill/>
          <a:ln w="9525" cap="flat" cmpd="sng">
            <a:solidFill>
              <a:srgbClr val="701C7F"/>
            </a:solidFill>
            <a:prstDash val="solid"/>
            <a:round/>
            <a:headEnd type="diamond" w="med" len="med"/>
            <a:tailEnd type="diamond" w="med" len="med"/>
          </a:ln>
        </p:spPr>
      </p:cxnSp>
      <p:cxnSp>
        <p:nvCxnSpPr>
          <p:cNvPr id="119" name="Google Shape;119;p15"/>
          <p:cNvCxnSpPr>
            <a:stCxn id="120" idx="2"/>
            <a:endCxn id="121" idx="0"/>
          </p:cNvCxnSpPr>
          <p:nvPr/>
        </p:nvCxnSpPr>
        <p:spPr>
          <a:xfrm rot="-5400000" flipH="1">
            <a:off x="6409500" y="3877919"/>
            <a:ext cx="711000" cy="845400"/>
          </a:xfrm>
          <a:prstGeom prst="bentConnector3">
            <a:avLst>
              <a:gd name="adj1" fmla="val 50000"/>
            </a:avLst>
          </a:prstGeom>
          <a:noFill/>
          <a:ln w="9525" cap="flat" cmpd="sng">
            <a:solidFill>
              <a:srgbClr val="701C7F"/>
            </a:solidFill>
            <a:prstDash val="solid"/>
            <a:round/>
            <a:headEnd type="diamond" w="med" len="med"/>
            <a:tailEnd type="diamond" w="med" len="med"/>
          </a:ln>
        </p:spPr>
      </p:cxnSp>
      <p:cxnSp>
        <p:nvCxnSpPr>
          <p:cNvPr id="122" name="Google Shape;122;p15"/>
          <p:cNvCxnSpPr>
            <a:stCxn id="123" idx="0"/>
            <a:endCxn id="120" idx="2"/>
          </p:cNvCxnSpPr>
          <p:nvPr/>
        </p:nvCxnSpPr>
        <p:spPr>
          <a:xfrm rot="-5400000">
            <a:off x="5564250" y="3877919"/>
            <a:ext cx="711000" cy="845400"/>
          </a:xfrm>
          <a:prstGeom prst="bentConnector3">
            <a:avLst>
              <a:gd name="adj1" fmla="val 50000"/>
            </a:avLst>
          </a:prstGeom>
          <a:noFill/>
          <a:ln w="9525" cap="flat" cmpd="sng">
            <a:solidFill>
              <a:srgbClr val="701C7F"/>
            </a:solidFill>
            <a:prstDash val="solid"/>
            <a:round/>
            <a:headEnd type="diamond" w="med" len="med"/>
            <a:tailEnd type="diamond" w="med" len="med"/>
          </a:ln>
        </p:spPr>
      </p:cxnSp>
      <p:cxnSp>
        <p:nvCxnSpPr>
          <p:cNvPr id="124" name="Google Shape;124;p15"/>
          <p:cNvCxnSpPr>
            <a:stCxn id="115" idx="3"/>
            <a:endCxn id="120" idx="1"/>
          </p:cNvCxnSpPr>
          <p:nvPr/>
        </p:nvCxnSpPr>
        <p:spPr>
          <a:xfrm>
            <a:off x="3570750" y="3652919"/>
            <a:ext cx="2002500" cy="600"/>
          </a:xfrm>
          <a:prstGeom prst="bentConnector3">
            <a:avLst>
              <a:gd name="adj1" fmla="val 50000"/>
            </a:avLst>
          </a:prstGeom>
          <a:noFill/>
          <a:ln w="9525" cap="flat" cmpd="sng">
            <a:solidFill>
              <a:srgbClr val="551561"/>
            </a:solidFill>
            <a:prstDash val="solid"/>
            <a:round/>
            <a:headEnd type="diamond" w="med" len="med"/>
            <a:tailEnd type="diamond" w="med" len="med"/>
          </a:ln>
        </p:spPr>
      </p:cxnSp>
      <p:sp>
        <p:nvSpPr>
          <p:cNvPr id="115" name="Google Shape;115;p15"/>
          <p:cNvSpPr txBox="1"/>
          <p:nvPr/>
        </p:nvSpPr>
        <p:spPr>
          <a:xfrm>
            <a:off x="2032650" y="33607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Officers</a:t>
            </a:r>
            <a:endParaRPr sz="2000">
              <a:solidFill>
                <a:srgbClr val="701C7F"/>
              </a:solidFill>
              <a:latin typeface="Roboto"/>
              <a:ea typeface="Roboto"/>
              <a:cs typeface="Roboto"/>
              <a:sym typeface="Roboto"/>
            </a:endParaRPr>
          </a:p>
        </p:txBody>
      </p:sp>
      <p:sp>
        <p:nvSpPr>
          <p:cNvPr id="120" name="Google Shape;120;p15"/>
          <p:cNvSpPr txBox="1"/>
          <p:nvPr/>
        </p:nvSpPr>
        <p:spPr>
          <a:xfrm>
            <a:off x="5573250" y="33607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Head Mentors</a:t>
            </a:r>
            <a:endParaRPr sz="2000">
              <a:solidFill>
                <a:srgbClr val="701C7F"/>
              </a:solidFill>
              <a:latin typeface="Roboto"/>
              <a:ea typeface="Roboto"/>
              <a:cs typeface="Roboto"/>
              <a:sym typeface="Roboto"/>
            </a:endParaRPr>
          </a:p>
        </p:txBody>
      </p:sp>
      <p:sp>
        <p:nvSpPr>
          <p:cNvPr id="121" name="Google Shape;121;p15"/>
          <p:cNvSpPr txBox="1"/>
          <p:nvPr/>
        </p:nvSpPr>
        <p:spPr>
          <a:xfrm>
            <a:off x="6418500" y="46561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Parent Volunteers</a:t>
            </a:r>
            <a:endParaRPr sz="2000">
              <a:solidFill>
                <a:srgbClr val="701C7F"/>
              </a:solidFill>
              <a:latin typeface="Roboto"/>
              <a:ea typeface="Roboto"/>
              <a:cs typeface="Roboto"/>
              <a:sym typeface="Roboto"/>
            </a:endParaRPr>
          </a:p>
        </p:txBody>
      </p:sp>
      <p:sp>
        <p:nvSpPr>
          <p:cNvPr id="123" name="Google Shape;123;p15"/>
          <p:cNvSpPr txBox="1"/>
          <p:nvPr/>
        </p:nvSpPr>
        <p:spPr>
          <a:xfrm>
            <a:off x="4728000" y="46561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Workshop Mentors</a:t>
            </a:r>
            <a:endParaRPr sz="2000">
              <a:solidFill>
                <a:srgbClr val="701C7F"/>
              </a:solidFill>
              <a:latin typeface="Roboto"/>
              <a:ea typeface="Roboto"/>
              <a:cs typeface="Roboto"/>
              <a:sym typeface="Roboto"/>
            </a:endParaRPr>
          </a:p>
        </p:txBody>
      </p:sp>
      <p:sp>
        <p:nvSpPr>
          <p:cNvPr id="116" name="Google Shape;116;p15"/>
          <p:cNvSpPr txBox="1"/>
          <p:nvPr/>
        </p:nvSpPr>
        <p:spPr>
          <a:xfrm>
            <a:off x="2877900" y="46561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Members</a:t>
            </a:r>
            <a:endParaRPr sz="2000">
              <a:solidFill>
                <a:srgbClr val="701C7F"/>
              </a:solidFill>
              <a:latin typeface="Roboto"/>
              <a:ea typeface="Roboto"/>
              <a:cs typeface="Roboto"/>
              <a:sym typeface="Roboto"/>
            </a:endParaRPr>
          </a:p>
        </p:txBody>
      </p:sp>
      <p:sp>
        <p:nvSpPr>
          <p:cNvPr id="118" name="Google Shape;118;p15"/>
          <p:cNvSpPr txBox="1"/>
          <p:nvPr/>
        </p:nvSpPr>
        <p:spPr>
          <a:xfrm>
            <a:off x="1187400" y="4656119"/>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rgbClr val="701C7F"/>
                </a:solidFill>
                <a:latin typeface="Roboto"/>
                <a:ea typeface="Roboto"/>
                <a:cs typeface="Roboto"/>
                <a:sym typeface="Roboto"/>
              </a:rPr>
              <a:t>Subteam Leads</a:t>
            </a:r>
            <a:endParaRPr sz="2000">
              <a:solidFill>
                <a:srgbClr val="701C7F"/>
              </a:solidFill>
              <a:latin typeface="Roboto"/>
              <a:ea typeface="Roboto"/>
              <a:cs typeface="Roboto"/>
              <a:sym typeface="Roboto"/>
            </a:endParaRPr>
          </a:p>
        </p:txBody>
      </p:sp>
      <p:sp>
        <p:nvSpPr>
          <p:cNvPr id="125" name="Google Shape;125;p15"/>
          <p:cNvSpPr txBox="1"/>
          <p:nvPr/>
        </p:nvSpPr>
        <p:spPr>
          <a:xfrm>
            <a:off x="453900" y="1659900"/>
            <a:ext cx="8236200" cy="16002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sz="2100">
                <a:solidFill>
                  <a:schemeClr val="dk1"/>
                </a:solidFill>
                <a:latin typeface="Century Gothic"/>
                <a:ea typeface="Century Gothic"/>
                <a:cs typeface="Century Gothic"/>
                <a:sym typeface="Century Gothic"/>
              </a:rPr>
              <a:t>This is just one example of many ways to structure your FRC Team. This model includes defined roles for </a:t>
            </a:r>
            <a:r>
              <a:rPr lang="en-US" sz="2100" b="1">
                <a:solidFill>
                  <a:schemeClr val="dk1"/>
                </a:solidFill>
                <a:latin typeface="Century Gothic"/>
                <a:ea typeface="Century Gothic"/>
                <a:cs typeface="Century Gothic"/>
                <a:sym typeface="Century Gothic"/>
              </a:rPr>
              <a:t>both students and adults</a:t>
            </a:r>
            <a:r>
              <a:rPr lang="en-US" sz="2100">
                <a:solidFill>
                  <a:schemeClr val="dk1"/>
                </a:solidFill>
                <a:latin typeface="Century Gothic"/>
                <a:ea typeface="Century Gothic"/>
                <a:cs typeface="Century Gothic"/>
                <a:sym typeface="Century Gothic"/>
              </a:rPr>
              <a:t> involved with the team.</a:t>
            </a:r>
            <a:endParaRPr sz="2100" b="1">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Responsibilities for Leaders</a:t>
            </a:r>
            <a:endParaRPr/>
          </a:p>
        </p:txBody>
      </p:sp>
      <p:sp>
        <p:nvSpPr>
          <p:cNvPr id="132" name="Google Shape;132;p16"/>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All leaders (</a:t>
            </a:r>
            <a:r>
              <a:rPr lang="en-US" b="1"/>
              <a:t>officers, subteam leads, and head mentors</a:t>
            </a:r>
            <a:r>
              <a:rPr lang="en-US"/>
              <a:t>) are expected to fulfill these responsibilities:</a:t>
            </a:r>
            <a:endParaRPr/>
          </a:p>
          <a:p>
            <a:pPr marL="457200" lvl="0" indent="-342900" algn="l" rtl="0">
              <a:spcBef>
                <a:spcPts val="1000"/>
              </a:spcBef>
              <a:spcAft>
                <a:spcPts val="0"/>
              </a:spcAft>
              <a:buSzPts val="1800"/>
              <a:buChar char="•"/>
            </a:pPr>
            <a:r>
              <a:rPr lang="en-US"/>
              <a:t>Attend regular officer/lead/mentor meetings.</a:t>
            </a:r>
            <a:endParaRPr/>
          </a:p>
          <a:p>
            <a:pPr marL="457200" lvl="0" indent="-342900" algn="l" rtl="0">
              <a:spcBef>
                <a:spcPts val="0"/>
              </a:spcBef>
              <a:spcAft>
                <a:spcPts val="0"/>
              </a:spcAft>
              <a:buSzPts val="1800"/>
              <a:buChar char="•"/>
            </a:pPr>
            <a:r>
              <a:rPr lang="en-US"/>
              <a:t>Carry out their duties, or inform the President and head mentors if they are unable to do so.</a:t>
            </a:r>
            <a:endParaRPr/>
          </a:p>
          <a:p>
            <a:pPr marL="457200" lvl="0" indent="-342900" algn="l" rtl="0">
              <a:spcBef>
                <a:spcPts val="0"/>
              </a:spcBef>
              <a:spcAft>
                <a:spcPts val="0"/>
              </a:spcAft>
              <a:buSzPts val="1800"/>
              <a:buChar char="•"/>
            </a:pPr>
            <a:r>
              <a:rPr lang="en-US"/>
              <a:t>Provide leadership for team activities and guide students. There are many opportunities for conflicting ideas for the robot build and team activities during the build season. The leaders should help resolve conflict and keep the team moving in a positive direction.</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
        <p:nvSpPr>
          <p:cNvPr id="133" name="Google Shape;133;p16"/>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240005"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Students - Officers</a:t>
            </a:r>
            <a:endParaRPr/>
          </a:p>
        </p:txBody>
      </p:sp>
      <p:sp>
        <p:nvSpPr>
          <p:cNvPr id="140" name="Google Shape;140;p17"/>
          <p:cNvSpPr txBox="1">
            <a:spLocks noGrp="1"/>
          </p:cNvSpPr>
          <p:nvPr>
            <p:ph type="body" idx="1"/>
          </p:nvPr>
        </p:nvSpPr>
        <p:spPr>
          <a:xfrm>
            <a:off x="240000" y="1104924"/>
            <a:ext cx="8664000" cy="5608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100"/>
              <a:t>The officers are the main student leadership of the team and serve as communicators between the students and mentors.</a:t>
            </a:r>
            <a:endParaRPr sz="2100"/>
          </a:p>
          <a:p>
            <a:pPr marL="0" lvl="0" indent="0" algn="l" rtl="0">
              <a:spcBef>
                <a:spcPts val="1000"/>
              </a:spcBef>
              <a:spcAft>
                <a:spcPts val="0"/>
              </a:spcAft>
              <a:buNone/>
            </a:pPr>
            <a:endParaRPr sz="2100"/>
          </a:p>
          <a:p>
            <a:pPr marL="457200" lvl="0" indent="-349250" algn="l" rtl="0">
              <a:spcBef>
                <a:spcPts val="1000"/>
              </a:spcBef>
              <a:spcAft>
                <a:spcPts val="0"/>
              </a:spcAft>
              <a:buSzPts val="1900"/>
              <a:buChar char="•"/>
            </a:pPr>
            <a:r>
              <a:rPr lang="en-US" sz="2100" b="1"/>
              <a:t>President: </a:t>
            </a:r>
            <a:r>
              <a:rPr lang="en-US" sz="2100"/>
              <a:t>Manages and leads the team as a whole; works with members and mentors to ensure that the team runs smoothly and that all tasks are done.</a:t>
            </a:r>
            <a:endParaRPr sz="2100"/>
          </a:p>
          <a:p>
            <a:pPr marL="457200" lvl="0" indent="-349250" algn="l" rtl="0">
              <a:spcBef>
                <a:spcPts val="0"/>
              </a:spcBef>
              <a:spcAft>
                <a:spcPts val="0"/>
              </a:spcAft>
              <a:buSzPts val="1900"/>
              <a:buChar char="•"/>
            </a:pPr>
            <a:r>
              <a:rPr lang="en-US" sz="2100" b="1"/>
              <a:t>Vice President: </a:t>
            </a:r>
            <a:r>
              <a:rPr lang="en-US" sz="2100"/>
              <a:t>Assists the President in their tasks, serves as Acting President in the President’s absence, manages most administrative aspects of the team.</a:t>
            </a:r>
            <a:endParaRPr sz="2100"/>
          </a:p>
          <a:p>
            <a:pPr marL="457200" lvl="0" indent="-349250" algn="l" rtl="0">
              <a:spcBef>
                <a:spcPts val="0"/>
              </a:spcBef>
              <a:spcAft>
                <a:spcPts val="0"/>
              </a:spcAft>
              <a:buSzPts val="1900"/>
              <a:buChar char="•"/>
            </a:pPr>
            <a:r>
              <a:rPr lang="en-US" sz="2100" b="1"/>
              <a:t>Secretary: </a:t>
            </a:r>
            <a:r>
              <a:rPr lang="en-US" sz="2100"/>
              <a:t>Manages team communication and keeps track of what happens within the team and all meetings.</a:t>
            </a:r>
            <a:endParaRPr sz="2100"/>
          </a:p>
          <a:p>
            <a:pPr marL="457200" lvl="0" indent="-349250" algn="l" rtl="0">
              <a:spcBef>
                <a:spcPts val="0"/>
              </a:spcBef>
              <a:spcAft>
                <a:spcPts val="0"/>
              </a:spcAft>
              <a:buSzPts val="1900"/>
              <a:buChar char="•"/>
            </a:pPr>
            <a:r>
              <a:rPr lang="en-US" sz="2100" b="1"/>
              <a:t>Treasurer: </a:t>
            </a:r>
            <a:r>
              <a:rPr lang="en-US" sz="2100"/>
              <a:t>Manages finances, ensures competition registration fees are paid, and works with marketing to raise money for the season.  </a:t>
            </a:r>
            <a:endParaRPr sz="2100"/>
          </a:p>
        </p:txBody>
      </p:sp>
      <p:sp>
        <p:nvSpPr>
          <p:cNvPr id="141" name="Google Shape;141;p17"/>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Students - Subteam Leads</a:t>
            </a:r>
            <a:endParaRPr/>
          </a:p>
        </p:txBody>
      </p:sp>
      <p:sp>
        <p:nvSpPr>
          <p:cNvPr id="148" name="Google Shape;148;p18"/>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Each subteam below has a lead. Each lead is responsible for managing their subteam, and reports to the officers and head mentors.</a:t>
            </a:r>
            <a:endParaRPr/>
          </a:p>
          <a:p>
            <a:pPr marL="0" lvl="0" indent="0" algn="l" rtl="0">
              <a:spcBef>
                <a:spcPts val="1000"/>
              </a:spcBef>
              <a:spcAft>
                <a:spcPts val="0"/>
              </a:spcAft>
              <a:buClr>
                <a:schemeClr val="dk1"/>
              </a:buClr>
              <a:buSzPts val="1100"/>
              <a:buFont typeface="Arial"/>
              <a:buNone/>
            </a:pPr>
            <a:endParaRPr/>
          </a:p>
          <a:p>
            <a:pPr marL="457200" lvl="0" indent="-342900" algn="l" rtl="0">
              <a:spcBef>
                <a:spcPts val="1000"/>
              </a:spcBef>
              <a:spcAft>
                <a:spcPts val="0"/>
              </a:spcAft>
              <a:buSzPts val="1800"/>
              <a:buChar char="•"/>
            </a:pPr>
            <a:r>
              <a:rPr lang="en-US" b="1"/>
              <a:t>Build Team:</a:t>
            </a:r>
            <a:r>
              <a:rPr lang="en-US"/>
              <a:t> Builds and maintains the robot; Works with Programming and Wiring to ensure that the robot is built and tested in time.</a:t>
            </a:r>
            <a:endParaRPr/>
          </a:p>
          <a:p>
            <a:pPr marL="457200" lvl="0" indent="-342900" algn="l" rtl="0">
              <a:spcBef>
                <a:spcPts val="0"/>
              </a:spcBef>
              <a:spcAft>
                <a:spcPts val="0"/>
              </a:spcAft>
              <a:buSzPts val="1800"/>
              <a:buChar char="•"/>
            </a:pPr>
            <a:r>
              <a:rPr lang="en-US" b="1"/>
              <a:t>Programming Team:</a:t>
            </a:r>
            <a:r>
              <a:rPr lang="en-US"/>
              <a:t> Uses Java and / or other programming language to program autonomous and teleoperated control programs to control the robot; Creates, debugs, tests, integrates, and maintains the robot’s software.</a:t>
            </a:r>
            <a:endParaRPr/>
          </a:p>
          <a:p>
            <a:pPr marL="457200" lvl="0" indent="-342900" algn="l" rtl="0">
              <a:spcBef>
                <a:spcPts val="0"/>
              </a:spcBef>
              <a:spcAft>
                <a:spcPts val="0"/>
              </a:spcAft>
              <a:buSzPts val="1800"/>
              <a:buChar char="•"/>
            </a:pPr>
            <a:r>
              <a:rPr lang="en-US" b="1"/>
              <a:t>Wiring Team:</a:t>
            </a:r>
            <a:r>
              <a:rPr lang="en-US"/>
              <a:t> Designs and completes circuitry among the control system, power distribution system, motors, sensors, and various electronic components; Keeps the batteries charged, maintains wiring connectivity, and assists Build and Design teams with wiring compatibility.</a:t>
            </a:r>
            <a:endParaRPr/>
          </a:p>
        </p:txBody>
      </p:sp>
      <p:sp>
        <p:nvSpPr>
          <p:cNvPr id="149" name="Google Shape;149;p18"/>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Students - Subteam Leads Cont.</a:t>
            </a:r>
            <a:endParaRPr/>
          </a:p>
        </p:txBody>
      </p:sp>
      <p:sp>
        <p:nvSpPr>
          <p:cNvPr id="156" name="Google Shape;156;p19"/>
          <p:cNvSpPr txBox="1">
            <a:spLocks noGrp="1"/>
          </p:cNvSpPr>
          <p:nvPr>
            <p:ph type="body" idx="1"/>
          </p:nvPr>
        </p:nvSpPr>
        <p:spPr>
          <a:xfrm>
            <a:off x="259075" y="1249674"/>
            <a:ext cx="8664000" cy="5608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b="1"/>
              <a:t>Outreach Team:</a:t>
            </a:r>
            <a:r>
              <a:rPr lang="en-US"/>
              <a:t> Community service aspect of the team; Organizes the food drive, Relay for Life, Science Fairs, school demos and other social events.</a:t>
            </a:r>
            <a:endParaRPr/>
          </a:p>
          <a:p>
            <a:pPr marL="457200" lvl="0" indent="-342900" algn="l" rtl="0">
              <a:spcBef>
                <a:spcPts val="0"/>
              </a:spcBef>
              <a:spcAft>
                <a:spcPts val="0"/>
              </a:spcAft>
              <a:buSzPts val="1800"/>
              <a:buChar char="•"/>
            </a:pPr>
            <a:r>
              <a:rPr lang="en-US" b="1"/>
              <a:t>Marketing Team:</a:t>
            </a:r>
            <a:r>
              <a:rPr lang="en-US"/>
              <a:t> Creates fundraising plans; Writes proposals for awards and grants; Oversees the art department and FRobotics advertising at school; Maintains business plan and keeps a working budgets; Updates the bill of materials and keeps treasury records. </a:t>
            </a:r>
            <a:endParaRPr/>
          </a:p>
          <a:p>
            <a:pPr marL="457200" lvl="0" indent="-342900" algn="l" rtl="0">
              <a:spcBef>
                <a:spcPts val="0"/>
              </a:spcBef>
              <a:spcAft>
                <a:spcPts val="0"/>
              </a:spcAft>
              <a:buSzPts val="1800"/>
              <a:buChar char="•"/>
            </a:pPr>
            <a:r>
              <a:rPr lang="en-US" b="1"/>
              <a:t>Drive/Strategy/Scouting Team:</a:t>
            </a:r>
            <a:r>
              <a:rPr lang="en-US"/>
              <a:t> Gathers information on other teams’ strengths, weaknesses, and statistics; Examines the rule manual to create and refine robot designs; Develops game strategy; Maintains training and strategy of the drive team.</a:t>
            </a:r>
            <a:endParaRPr/>
          </a:p>
          <a:p>
            <a:pPr marL="457200" lvl="0" indent="-342900" algn="l" rtl="0">
              <a:spcBef>
                <a:spcPts val="0"/>
              </a:spcBef>
              <a:spcAft>
                <a:spcPts val="0"/>
              </a:spcAft>
              <a:buSzPts val="1800"/>
              <a:buChar char="•"/>
            </a:pPr>
            <a:r>
              <a:rPr lang="en-US" b="1"/>
              <a:t>Safety:</a:t>
            </a:r>
            <a:r>
              <a:rPr lang="en-US"/>
              <a:t> Conducts a team meeting to inform members of important safety rules &amp; how to use various workshop machinery; A safety team member must remain in the pit at all times during competition.</a:t>
            </a:r>
            <a:endParaRPr/>
          </a:p>
        </p:txBody>
      </p:sp>
      <p:sp>
        <p:nvSpPr>
          <p:cNvPr id="157" name="Google Shape;157;p19"/>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Students - Members</a:t>
            </a:r>
            <a:endParaRPr/>
          </a:p>
        </p:txBody>
      </p:sp>
      <p:sp>
        <p:nvSpPr>
          <p:cNvPr id="164" name="Google Shape;164;p20"/>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Members are expected to </a:t>
            </a:r>
            <a:r>
              <a:rPr lang="en-US" b="1"/>
              <a:t>attend team meetings and events </a:t>
            </a:r>
            <a:r>
              <a:rPr lang="en-US"/>
              <a:t>throughout the school year, such as training, safety orientations, fundraising, planning, work days, setup/cleanup days, community service, outreach events and social activities.</a:t>
            </a:r>
            <a:endParaRPr/>
          </a:p>
          <a:p>
            <a:pPr marL="0" lvl="0" indent="0" algn="l" rtl="0">
              <a:spcBef>
                <a:spcPts val="1000"/>
              </a:spcBef>
              <a:spcAft>
                <a:spcPts val="0"/>
              </a:spcAft>
              <a:buClr>
                <a:schemeClr val="dk1"/>
              </a:buClr>
              <a:buSzPts val="1100"/>
              <a:buFont typeface="Arial"/>
              <a:buNone/>
            </a:pPr>
            <a:r>
              <a:rPr lang="en-US"/>
              <a:t>Each student is responsible for their own </a:t>
            </a:r>
            <a:r>
              <a:rPr lang="en-US" b="1"/>
              <a:t>behavior</a:t>
            </a:r>
            <a:r>
              <a:rPr lang="en-US"/>
              <a:t>, and is expected to follow the rules and regulations of the school district/community organization that oversees the team. </a:t>
            </a:r>
            <a:endParaRPr/>
          </a:p>
          <a:p>
            <a:pPr marL="0" lvl="0" indent="0" algn="l" rtl="0">
              <a:spcBef>
                <a:spcPts val="1000"/>
              </a:spcBef>
              <a:spcAft>
                <a:spcPts val="0"/>
              </a:spcAft>
              <a:buNone/>
            </a:pPr>
            <a:r>
              <a:rPr lang="en-US"/>
              <a:t>Together, we strive to be positive role models in our community and to emulate FIRST’s principle of </a:t>
            </a:r>
            <a:r>
              <a:rPr lang="en-US" b="1"/>
              <a:t>Gracious Professionalism</a:t>
            </a:r>
            <a:r>
              <a:rPr lang="en-US"/>
              <a:t> and </a:t>
            </a:r>
            <a:r>
              <a:rPr lang="en-US" b="1"/>
              <a:t>Coopertition </a:t>
            </a:r>
            <a:r>
              <a:rPr lang="en-US"/>
              <a:t>so as to reflect positively on others and our community.</a:t>
            </a:r>
            <a:endParaRPr/>
          </a:p>
        </p:txBody>
      </p:sp>
      <p:sp>
        <p:nvSpPr>
          <p:cNvPr id="165" name="Google Shape;165;p20"/>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Adults - Mentors</a:t>
            </a:r>
            <a:endParaRPr/>
          </a:p>
        </p:txBody>
      </p:sp>
      <p:sp>
        <p:nvSpPr>
          <p:cNvPr id="172" name="Google Shape;172;p21"/>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FRobotics usually has </a:t>
            </a:r>
            <a:r>
              <a:rPr lang="en-US" b="1"/>
              <a:t>2-3 Head Mentors</a:t>
            </a:r>
            <a:r>
              <a:rPr lang="en-US"/>
              <a:t> who advise the team and oversee day-to-day activities. FIRST requires the two Head Mentors to be cleared through the Youth Protection Program, as well as to follow any local clearance requirements. </a:t>
            </a:r>
            <a:endParaRPr/>
          </a:p>
          <a:p>
            <a:pPr marL="0" lvl="0" indent="0" algn="l" rtl="0">
              <a:spcBef>
                <a:spcPts val="1000"/>
              </a:spcBef>
              <a:spcAft>
                <a:spcPts val="0"/>
              </a:spcAft>
              <a:buNone/>
            </a:pPr>
            <a:endParaRPr/>
          </a:p>
          <a:p>
            <a:pPr marL="0" lvl="0" indent="0" algn="l" rtl="0">
              <a:spcBef>
                <a:spcPts val="1000"/>
              </a:spcBef>
              <a:spcAft>
                <a:spcPts val="0"/>
              </a:spcAft>
              <a:buNone/>
            </a:pPr>
            <a:r>
              <a:rPr lang="en-US"/>
              <a:t>Head mentors also manage a schedule of workshop mentors to make sure that there is enough adult supervision at any event workshop or team event. </a:t>
            </a:r>
            <a:r>
              <a:rPr lang="en-US" b="1"/>
              <a:t>Workshop mentors</a:t>
            </a:r>
            <a:r>
              <a:rPr lang="en-US"/>
              <a:t> assist the head mentors with hands-on teaching and safety supervision. Workshop mentors also need to have appropriate clearances.</a:t>
            </a:r>
            <a:endParaRPr/>
          </a:p>
        </p:txBody>
      </p:sp>
      <p:sp>
        <p:nvSpPr>
          <p:cNvPr id="173" name="Google Shape;173;p21"/>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259080" y="365125"/>
            <a:ext cx="8664000" cy="73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Adults - Parent Volunteers</a:t>
            </a:r>
            <a:endParaRPr/>
          </a:p>
        </p:txBody>
      </p:sp>
      <p:sp>
        <p:nvSpPr>
          <p:cNvPr id="180" name="Google Shape;180;p22"/>
          <p:cNvSpPr txBox="1">
            <a:spLocks noGrp="1"/>
          </p:cNvSpPr>
          <p:nvPr>
            <p:ph type="body" idx="1"/>
          </p:nvPr>
        </p:nvSpPr>
        <p:spPr>
          <a:xfrm>
            <a:off x="259080" y="1249680"/>
            <a:ext cx="8664000" cy="5029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Parent volunteers come to the workshop occasionally to drop off snacks/meals or to help organize fundraisers or sponsorships, and typically act as an extra set of hands for the mentors as needed. </a:t>
            </a:r>
            <a:endParaRPr/>
          </a:p>
        </p:txBody>
      </p:sp>
      <p:sp>
        <p:nvSpPr>
          <p:cNvPr id="181" name="Google Shape;181;p22"/>
          <p:cNvSpPr txBox="1">
            <a:spLocks noGrp="1"/>
          </p:cNvSpPr>
          <p:nvPr>
            <p:ph type="sldNum" idx="12"/>
          </p:nvPr>
        </p:nvSpPr>
        <p:spPr>
          <a:xfrm>
            <a:off x="8404860" y="6356350"/>
            <a:ext cx="518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869</Words>
  <Application>Microsoft Macintosh PowerPoint</Application>
  <PresentationFormat>On-screen Show (4:3)</PresentationFormat>
  <Paragraphs>70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Helvetica Neue</vt:lpstr>
      <vt:lpstr>Calibri</vt:lpstr>
      <vt:lpstr>Arial</vt:lpstr>
      <vt:lpstr>Abril Fatface</vt:lpstr>
      <vt:lpstr>Century Gothic</vt:lpstr>
      <vt:lpstr>Roboto</vt:lpstr>
      <vt:lpstr>BrushVTI</vt:lpstr>
      <vt:lpstr>Roles and Responsibilities</vt:lpstr>
      <vt:lpstr>Example Team Structure</vt:lpstr>
      <vt:lpstr>Responsibilities for Leaders</vt:lpstr>
      <vt:lpstr>Students - Officers</vt:lpstr>
      <vt:lpstr>Students - Subteam Leads</vt:lpstr>
      <vt:lpstr>Students - Subteam Leads Cont.</vt:lpstr>
      <vt:lpstr>Students - Members</vt:lpstr>
      <vt:lpstr>Adults - Mentors</vt:lpstr>
      <vt:lpstr>Adults - Parent Volunteers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and Responsibilities</dc:title>
  <cp:lastModifiedBy>Srinivasan Seshan</cp:lastModifiedBy>
  <cp:revision>1</cp:revision>
  <dcterms:modified xsi:type="dcterms:W3CDTF">2020-05-27T16:06:41Z</dcterms:modified>
</cp:coreProperties>
</file>