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65" r:id="rId4"/>
    <p:sldId id="267" r:id="rId5"/>
    <p:sldId id="272" r:id="rId6"/>
    <p:sldId id="270" r:id="rId7"/>
    <p:sldId id="271" r:id="rId8"/>
    <p:sldId id="264" r:id="rId9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Helvetica Neue" panose="0200050300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1uHnimHSHUhN94EzHBDYse8Wl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109" d="100"/>
          <a:sy n="109" d="100"/>
        </p:scale>
        <p:origin x="22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Copyright 2020 FRCTutorials.com (Last edit 6/19/2020)</a:t>
            </a:r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am3637.com/safety/" TargetMode="External"/><Relationship Id="rId3" Type="http://schemas.openxmlformats.org/officeDocument/2006/relationships/hyperlink" Target="http://penfieldrobotics.com/docs/TeamHandbook.pdf" TargetMode="External"/><Relationship Id="rId7" Type="http://schemas.openxmlformats.org/officeDocument/2006/relationships/hyperlink" Target="https://team1676.com/safety" TargetMode="External"/><Relationship Id="rId2" Type="http://schemas.openxmlformats.org/officeDocument/2006/relationships/hyperlink" Target="http://frc971.org/content/TeamRulesAndExpec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garrobotics.com/wp-content/uploads/2019/03/Team-Contract-18-19.pdf" TargetMode="External"/><Relationship Id="rId5" Type="http://schemas.openxmlformats.org/officeDocument/2006/relationships/hyperlink" Target="http://1828boxerbots.org/docs/Handbook%20Contract.pdf" TargetMode="External"/><Relationship Id="rId4" Type="http://schemas.openxmlformats.org/officeDocument/2006/relationships/hyperlink" Target="http://www.citruscircuits.org/uploads/6/9/3/4/6934550/2018-19_citrus_circuits_team_handbook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firstinspires.org/resource-library/frc/event-experie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00" cy="1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n-US" sz="6000" b="1"/>
              <a:t>Team Rules and Expectations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TEAM 8027</a:t>
            </a:r>
            <a:endParaRPr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378" y="4131092"/>
            <a:ext cx="3671887" cy="156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BD7D-A14D-6149-B0C7-469D3BF0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and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CE75-EB18-1A4B-8032-9010D596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5121812" cy="5029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your team has been formed, set up guidelines for the team </a:t>
            </a:r>
          </a:p>
          <a:p>
            <a:pPr lvl="1"/>
            <a:r>
              <a:rPr lang="en-US" dirty="0"/>
              <a:t>Some teams create a team handbook</a:t>
            </a:r>
          </a:p>
          <a:p>
            <a:pPr lvl="1"/>
            <a:r>
              <a:rPr lang="en-US" dirty="0"/>
              <a:t>Some teams create a team contract</a:t>
            </a:r>
          </a:p>
          <a:p>
            <a:r>
              <a:rPr lang="en-US" dirty="0"/>
              <a:t>These documents allow both the mentors and students to create their team’s culture</a:t>
            </a:r>
          </a:p>
          <a:p>
            <a:r>
              <a:rPr lang="en-US" dirty="0"/>
              <a:t>Rules and expectations for the members help the team be on the same page</a:t>
            </a:r>
          </a:p>
          <a:p>
            <a:r>
              <a:rPr lang="en-US" dirty="0"/>
              <a:t>Be sure to address codes of conduct, team travel policies, fundraising requirements, participation requirements, meeting schedules, and anything else that is important to your team’s culture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8CA0-C206-A340-BD27-0F336C91D4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1714C-BCCD-0941-A66B-F01F3D62B4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FFAC7-935F-994C-A897-DCE2AFF2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34" y="1104900"/>
            <a:ext cx="2908086" cy="3716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76D86-1229-D842-8AD1-BC7EE68C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36" y="2851589"/>
            <a:ext cx="2577854" cy="3427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12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A5D3-1C2F-F346-A53D-37495C33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Rules: Code of Conduct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B0E9-9D99-E74E-BCCA-140A943F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457450"/>
            <a:ext cx="8663940" cy="3821429"/>
          </a:xfrm>
        </p:spPr>
        <p:txBody>
          <a:bodyPr>
            <a:normAutofit/>
          </a:bodyPr>
          <a:lstStyle/>
          <a:p>
            <a:r>
              <a:rPr lang="en-US" dirty="0"/>
              <a:t>_____ I agree that my behavior in posts, messages, meetings and competitions will be gracious, and I will treat my teammates, volunteers, other teams, and my mentors with respect.</a:t>
            </a:r>
          </a:p>
          <a:p>
            <a:r>
              <a:rPr lang="en-US" dirty="0"/>
              <a:t>_____ I agree to respect the space and equipment used by the team. </a:t>
            </a:r>
          </a:p>
          <a:p>
            <a:r>
              <a:rPr lang="en-US" dirty="0"/>
              <a:t>_____ I agree to cooperate on whatever solution the team chooses, even if it is not my choice.</a:t>
            </a:r>
          </a:p>
          <a:p>
            <a:r>
              <a:rPr lang="en-US" dirty="0"/>
              <a:t>_____ I am responsible for reading and responding promptly to email and messages and communicating with my coaches and team members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4D127-F955-3A4A-BB83-3D01F34157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45776-48B7-7640-A222-269C3D804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218E0-9D6D-F54C-B239-EBA644381405}"/>
              </a:ext>
            </a:extLst>
          </p:cNvPr>
          <p:cNvSpPr txBox="1"/>
          <p:nvPr/>
        </p:nvSpPr>
        <p:spPr>
          <a:xfrm>
            <a:off x="950595" y="1588770"/>
            <a:ext cx="728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Behavior rules should align with FIRST Core Values and focus on inclusion, respect, and good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4940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A5D3-1C2F-F346-A53D-37495C33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Rules: Effort and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B0E9-9D99-E74E-BCCA-140A943F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628900"/>
            <a:ext cx="8663940" cy="3649979"/>
          </a:xfrm>
        </p:spPr>
        <p:txBody>
          <a:bodyPr>
            <a:normAutofit/>
          </a:bodyPr>
          <a:lstStyle/>
          <a:p>
            <a:r>
              <a:rPr lang="en-US" dirty="0"/>
              <a:t>_____ I agree that I will make every effort to attend all events and meetings and prioritize robotics. If a conflict arises, I will notify the mentors 2 days prior to the meeting. </a:t>
            </a:r>
          </a:p>
          <a:p>
            <a:r>
              <a:rPr lang="en-US" dirty="0"/>
              <a:t>_____ I agree to work the hours needed (even outside team meetings) to get the work I commit to done at the highest quality possible.</a:t>
            </a:r>
          </a:p>
          <a:p>
            <a:r>
              <a:rPr lang="en-US" dirty="0"/>
              <a:t>_____ I agree that the goal of my team should be to do our best work. As a member of the team, I will contribute to all aspects of the process, not just the parts I like best.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4D127-F955-3A4A-BB83-3D01F34157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45776-48B7-7640-A222-269C3D804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4B94B-4EDA-2C4F-A687-BFFDE0400228}"/>
              </a:ext>
            </a:extLst>
          </p:cNvPr>
          <p:cNvSpPr txBox="1"/>
          <p:nvPr/>
        </p:nvSpPr>
        <p:spPr>
          <a:xfrm>
            <a:off x="950595" y="1588770"/>
            <a:ext cx="728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The level of effort required and attendance expectations need to laid out clearly so that the student can plan ahead.</a:t>
            </a:r>
          </a:p>
        </p:txBody>
      </p:sp>
    </p:spTree>
    <p:extLst>
      <p:ext uri="{BB962C8B-B14F-4D97-AF65-F5344CB8AC3E}">
        <p14:creationId xmlns:p14="http://schemas.microsoft.com/office/powerpoint/2010/main" val="326584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D39-CB06-E240-A8BA-E441EE1D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Other Teams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5ED17-506E-3443-A6D9-C3BB99E34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Team Contracts:</a:t>
            </a:r>
          </a:p>
          <a:p>
            <a:r>
              <a:rPr lang="en-US" dirty="0"/>
              <a:t>Team 971 </a:t>
            </a:r>
            <a:r>
              <a:rPr lang="en-US" dirty="0">
                <a:hlinkClick r:id="rId2"/>
              </a:rPr>
              <a:t>http://frc971.org/content/TeamRulesAndExpectations</a:t>
            </a:r>
            <a:endParaRPr lang="en-US" dirty="0"/>
          </a:p>
          <a:p>
            <a:r>
              <a:rPr lang="en-US" dirty="0"/>
              <a:t>FRC 1511 </a:t>
            </a:r>
            <a:r>
              <a:rPr lang="en-US" dirty="0">
                <a:hlinkClick r:id="rId3"/>
              </a:rPr>
              <a:t>http://penfieldrobotics.com/docs/TeamHandbook.pdf</a:t>
            </a:r>
            <a:endParaRPr lang="en-US" dirty="0"/>
          </a:p>
          <a:p>
            <a:r>
              <a:rPr lang="en-US" dirty="0"/>
              <a:t>FRC 1678 </a:t>
            </a:r>
            <a:r>
              <a:rPr lang="en-US" dirty="0">
                <a:hlinkClick r:id="rId4"/>
              </a:rPr>
              <a:t>http://www.citruscircuits.org/uploads/6/9/3/4/6934550/2018-19_citrus_circuits_team_handbook.pdf</a:t>
            </a:r>
            <a:endParaRPr lang="en-US" dirty="0"/>
          </a:p>
          <a:p>
            <a:r>
              <a:rPr lang="en-US" dirty="0"/>
              <a:t>FRC 1828 </a:t>
            </a:r>
            <a:r>
              <a:rPr lang="en-US" dirty="0">
                <a:hlinkClick r:id="rId5"/>
              </a:rPr>
              <a:t>http://1828boxerbots.org/docs/Handbook%20Contract.pdf</a:t>
            </a:r>
            <a:endParaRPr lang="en-US" dirty="0"/>
          </a:p>
          <a:p>
            <a:r>
              <a:rPr lang="en-US" dirty="0"/>
              <a:t>FRC 1403 </a:t>
            </a:r>
            <a:r>
              <a:rPr lang="en-US" dirty="0">
                <a:hlinkClick r:id="rId6"/>
              </a:rPr>
              <a:t>https://cougarrobotics.com/wp-content/uploads/2019/03/Team-Contract-18-19.pdf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Safety Rules:</a:t>
            </a:r>
          </a:p>
          <a:p>
            <a:r>
              <a:rPr lang="en-US" dirty="0"/>
              <a:t>FRC 1676 </a:t>
            </a:r>
            <a:r>
              <a:rPr lang="en-US" dirty="0">
                <a:hlinkClick r:id="rId7"/>
              </a:rPr>
              <a:t>https://team1676.com/safety</a:t>
            </a:r>
            <a:endParaRPr lang="en-US" dirty="0"/>
          </a:p>
          <a:p>
            <a:r>
              <a:rPr lang="en-US" dirty="0"/>
              <a:t>FRC 3637 </a:t>
            </a:r>
            <a:r>
              <a:rPr lang="en-US" dirty="0">
                <a:hlinkClick r:id="rId8"/>
              </a:rPr>
              <a:t>https://www.team3637.com/safety/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9E17C-AAC0-A84A-B9CD-321F57DF3E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D225C-7AA8-BB47-9669-A1B142E5A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DF05-9CAF-924A-A8B3-8918F74F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Also Need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DE4DC-6325-4542-B163-25F9CAD1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3375660" cy="5029199"/>
          </a:xfrm>
        </p:spPr>
        <p:txBody>
          <a:bodyPr/>
          <a:lstStyle/>
          <a:p>
            <a:r>
              <a:rPr lang="en-US" dirty="0"/>
              <a:t>Having a contract with parents can also help make sure that everyone affiliated with the team is on the same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99EF6-DD77-D54F-892D-5BE5562601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5EDF6-0241-354A-8731-20E6BFA92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F1744-0AB8-A442-8729-DFD62101B00B}"/>
              </a:ext>
            </a:extLst>
          </p:cNvPr>
          <p:cNvSpPr/>
          <p:nvPr/>
        </p:nvSpPr>
        <p:spPr>
          <a:xfrm>
            <a:off x="4091940" y="136070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_____ I agree to discuss all items listed in the student contract with my child and provide any support they might need to meet their obligations.</a:t>
            </a:r>
          </a:p>
          <a:p>
            <a:r>
              <a:rPr lang="en-US" dirty="0"/>
              <a:t>_____ I realize that the team’s mentors are voluntarily contributing a significant amount of time and effort to provide this rewarding experience for my child and the team. I will try to be as cooperative and helpful as possible. </a:t>
            </a:r>
          </a:p>
          <a:p>
            <a:r>
              <a:rPr lang="en-US" dirty="0"/>
              <a:t>_____ I agree to drop off and pick up my child promptly.</a:t>
            </a:r>
          </a:p>
          <a:p>
            <a:r>
              <a:rPr lang="en-US" dirty="0"/>
              <a:t>_____ I understand that I may be asked to volunteer at events or competitions.</a:t>
            </a:r>
          </a:p>
          <a:p>
            <a:r>
              <a:rPr lang="en-US" dirty="0"/>
              <a:t>_____ I understand that photos and videos of my child may be taken and included in team marketing materials and shared on social media.</a:t>
            </a:r>
          </a:p>
          <a:p>
            <a:r>
              <a:rPr lang="en-US" dirty="0"/>
              <a:t>_____ I authorize my child’s mentors to supervise my child at meetings, events, and competitions, and give permission for them to care for my child as needed.</a:t>
            </a:r>
          </a:p>
          <a:p>
            <a:r>
              <a:rPr lang="en-US" dirty="0"/>
              <a:t>_____ I understand that my family will be asked to help the team fundraise, seek sponsorships, or contribute money for registration fees and robot equipment.</a:t>
            </a:r>
          </a:p>
        </p:txBody>
      </p:sp>
    </p:spTree>
    <p:extLst>
      <p:ext uri="{BB962C8B-B14F-4D97-AF65-F5344CB8AC3E}">
        <p14:creationId xmlns:p14="http://schemas.microsoft.com/office/powerpoint/2010/main" val="311966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EE4F-5213-C94D-8171-E862915D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&amp; Expectations at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56E6-EBBD-3342-B44D-706B64D3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4031566" cy="5029199"/>
          </a:xfrm>
        </p:spPr>
        <p:txBody>
          <a:bodyPr>
            <a:normAutofit/>
          </a:bodyPr>
          <a:lstStyle/>
          <a:p>
            <a:r>
              <a:rPr lang="en-US" dirty="0"/>
              <a:t>Teams are also expected to follow rules are events</a:t>
            </a:r>
          </a:p>
          <a:p>
            <a:r>
              <a:rPr lang="en-US" dirty="0"/>
              <a:t>Rules may change at different venues</a:t>
            </a:r>
          </a:p>
          <a:p>
            <a:r>
              <a:rPr lang="en-US" dirty="0"/>
              <a:t>Make sure that you respect other teams, the organizers as well as any venue-specific rules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https://www.firstinspires.org/resource-library/frc/event-experience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54374-836D-9D4B-B0FC-7B9A47F63D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C265C-F8EF-D144-BF13-468830CA5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Google Shape;129;g8a6f0a2fa4_0_20">
            <a:extLst>
              <a:ext uri="{FF2B5EF4-FFF2-40B4-BE49-F238E27FC236}">
                <a16:creationId xmlns:a16="http://schemas.microsoft.com/office/drawing/2014/main" id="{F2DA6609-2C10-DA49-85AF-A0934165CE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63" y="1548830"/>
            <a:ext cx="3891474" cy="3527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73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This lesson was written by FRC 8027 for FRCTutorials.com</a:t>
            </a:r>
            <a:endParaRPr sz="1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You can contact the author at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team@droidsrobotics.org</a:t>
            </a:r>
            <a:endParaRPr sz="1600"/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More lessons for FIRST Robotics Competition are available at www.FRCtutorials.com</a:t>
            </a:r>
            <a:endParaRPr sz="1600"/>
          </a:p>
        </p:txBody>
      </p:sp>
      <p:sp>
        <p:nvSpPr>
          <p:cNvPr id="164" name="Google Shape;164;p10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2020 FRCTutorials.com (Last edit 6/19/2020)</a:t>
            </a:r>
            <a:endParaRPr/>
          </a:p>
        </p:txBody>
      </p:sp>
      <p:pic>
        <p:nvPicPr>
          <p:cNvPr id="165" name="Google Shape;165;p10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7349" y="2210346"/>
            <a:ext cx="3127402" cy="114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/>
          <p:nvPr/>
        </p:nvSpPr>
        <p:spPr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14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10" descr="Creative Commons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F9F4DA-22F6-0047-84CF-21F1CC076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835</Words>
  <Application>Microsoft Macintosh PowerPoint</Application>
  <PresentationFormat>On-screen Show (4:3)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Abril Fatface</vt:lpstr>
      <vt:lpstr>Calibri</vt:lpstr>
      <vt:lpstr>Arial</vt:lpstr>
      <vt:lpstr>Helvetica Neue</vt:lpstr>
      <vt:lpstr>Century Gothic</vt:lpstr>
      <vt:lpstr>BrushVTI</vt:lpstr>
      <vt:lpstr>Team Rules and Expectations</vt:lpstr>
      <vt:lpstr>Guidelines and Rules</vt:lpstr>
      <vt:lpstr>Example Rules: Code of Conduct</vt:lpstr>
      <vt:lpstr>Example Rules: Effort and Contribution</vt:lpstr>
      <vt:lpstr>Examples from Other Teams</vt:lpstr>
      <vt:lpstr>Parents Also Need Rules</vt:lpstr>
      <vt:lpstr>Rules &amp; Expectations at Events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Rules and Expectations</dc:title>
  <dc:creator>Srinivasan Seshan</dc:creator>
  <cp:lastModifiedBy>Srinivasan Seshan</cp:lastModifiedBy>
  <cp:revision>5</cp:revision>
  <dcterms:created xsi:type="dcterms:W3CDTF">2020-03-03T17:05:41Z</dcterms:created>
  <dcterms:modified xsi:type="dcterms:W3CDTF">2020-06-19T21:10:04Z</dcterms:modified>
</cp:coreProperties>
</file>