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73" r:id="rId12"/>
    <p:sldId id="274"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498"/>
    <p:restoredTop sz="94694"/>
  </p:normalViewPr>
  <p:slideViewPr>
    <p:cSldViewPr snapToGrid="0" snapToObjects="1">
      <p:cViewPr varScale="1">
        <p:scale>
          <a:sx n="128" d="100"/>
          <a:sy n="128" d="100"/>
        </p:scale>
        <p:origin x="8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05D45-2BCB-7D45-A4DC-3AF42B1AEA7C}" type="datetimeFigureOut">
              <a:rPr lang="en-US" smtClean="0"/>
              <a:t>6/2/20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32E23-AAD2-3D4F-B193-31CA6C6F7B80}" type="slidenum">
              <a:rPr lang="en-US" smtClean="0"/>
              <a:t>‹#›</a:t>
            </a:fld>
            <a:endParaRPr lang="en-US"/>
          </a:p>
        </p:txBody>
      </p:sp>
    </p:spTree>
    <p:extLst>
      <p:ext uri="{BB962C8B-B14F-4D97-AF65-F5344CB8AC3E}">
        <p14:creationId xmlns:p14="http://schemas.microsoft.com/office/powerpoint/2010/main" val="3860919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d2ebd874f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7d2ebd874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426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d2ebd874f_0_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d2ebd874f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5314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d2ebd874f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d2ebd874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447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d2ebd874f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d2ebd874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5882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d2ebd874f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d2ebd874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8491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d2ebd874f_0_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d2ebd874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485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d2ebd874f_0_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d2ebd874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6987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d2ebd874f_0_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d2ebd874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972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d2ebd874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d2ebd874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855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d2ebd874f_0_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d2ebd874f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044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d2ebd874f_0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d2ebd874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2950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a:prstGeom prst="rect">
            <a:avLst/>
          </a:prstGeom>
        </p:spPr>
        <p:txBody>
          <a:bodyPr anchor="b">
            <a:normAutofit/>
          </a:bodyPr>
          <a:lstStyle>
            <a:lvl1pPr algn="l">
              <a:defRPr sz="4800"/>
            </a:lvl1pPr>
          </a:lstStyle>
          <a:p>
            <a:r>
              <a:rPr lang="en-US" dirty="0"/>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a:prstGeom prst="rect">
            <a:avLst/>
          </a:prstGeo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a:xfrm>
            <a:off x="838200" y="6356350"/>
            <a:ext cx="2743200" cy="365125"/>
          </a:xfrm>
          <a:prstGeom prst="rect">
            <a:avLst/>
          </a:prstGeom>
        </p:spPr>
        <p:txBody>
          <a:bodyPr/>
          <a:lstStyle/>
          <a:p>
            <a:fld id="{8E377A09-4F2F-274C-B877-1373CBAB9D66}" type="datetime1">
              <a:rPr lang="en-US" smtClean="0"/>
              <a:t>6/2/20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6/01/2020)</a:t>
            </a:r>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0716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a:prstGeom prst="rect">
            <a:avLst/>
          </a:prstGeo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a:prstGeom prst="rect">
            <a:avLst/>
          </a:prstGeo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a:xfrm>
            <a:off x="838200" y="6356350"/>
            <a:ext cx="2743200" cy="365125"/>
          </a:xfrm>
          <a:prstGeom prst="rect">
            <a:avLst/>
          </a:prstGeom>
        </p:spPr>
        <p:txBody>
          <a:bodyPr/>
          <a:lstStyle/>
          <a:p>
            <a:fld id="{A6F92B3C-E2DF-0B45-8803-953F06489F7F}" type="datetime1">
              <a:rPr lang="en-US" smtClean="0"/>
              <a:t>6/2/20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6/01/2020)</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717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a:xfrm>
            <a:off x="838200" y="6356350"/>
            <a:ext cx="2743200" cy="365125"/>
          </a:xfrm>
          <a:prstGeom prst="rect">
            <a:avLst/>
          </a:prstGeom>
        </p:spPr>
        <p:txBody>
          <a:bodyPr/>
          <a:lstStyle/>
          <a:p>
            <a:fld id="{F8E53BDB-340C-EB45-A1A5-9A5CD521AA8A}" type="datetime1">
              <a:rPr lang="en-US" smtClean="0"/>
              <a:t>6/2/20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6/01/2020)</a:t>
            </a:r>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79130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a:xfrm>
            <a:off x="838200" y="6356350"/>
            <a:ext cx="2743200" cy="365125"/>
          </a:xfrm>
          <a:prstGeom prst="rect">
            <a:avLst/>
          </a:prstGeom>
        </p:spPr>
        <p:txBody>
          <a:bodyPr/>
          <a:lstStyle/>
          <a:p>
            <a:fld id="{F73FB5DF-12BC-2F43-B20C-B1B50140B7D9}" type="datetime1">
              <a:rPr lang="en-US" smtClean="0"/>
              <a:t>6/2/20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6/01/2020)</a:t>
            </a:r>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185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259080" y="365125"/>
            <a:ext cx="8663940" cy="739775"/>
          </a:xfrm>
          <a:prstGeom prst="rect">
            <a:avLst/>
          </a:prstGeo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259080" y="1249680"/>
            <a:ext cx="8663940" cy="50291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a:xfrm>
            <a:off x="4591050" y="6356350"/>
            <a:ext cx="2743200" cy="365125"/>
          </a:xfrm>
          <a:prstGeom prst="rect">
            <a:avLst/>
          </a:prstGeom>
        </p:spPr>
        <p:txBody>
          <a:bodyPr/>
          <a:lstStyle/>
          <a:p>
            <a:fld id="{3E74C67D-3AD3-6142-BD9A-DA06AEA1B2F6}" type="datetime1">
              <a:rPr lang="en-US" smtClean="0"/>
              <a:t>6/2/20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259080" y="6356350"/>
            <a:ext cx="4114800" cy="365125"/>
          </a:xfrm>
          <a:prstGeom prst="rect">
            <a:avLst/>
          </a:prstGeom>
        </p:spPr>
        <p:txBody>
          <a:bodyPr/>
          <a:lstStyle>
            <a:lvl1pPr algn="l">
              <a:defRPr sz="1100"/>
            </a:lvl1pPr>
          </a:lstStyle>
          <a:p>
            <a:r>
              <a:rPr lang="en-US"/>
              <a:t>Copyright 2020 FRCTutorials.com (Last edit 6/01/2020)</a:t>
            </a:r>
            <a:endParaRPr lang="en-US" dirty="0"/>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a:xfrm>
            <a:off x="8404860" y="6356350"/>
            <a:ext cx="518160" cy="365125"/>
          </a:xfrm>
          <a:prstGeom prst="rect">
            <a:avLst/>
          </a:prstGeom>
        </p:spPr>
        <p:txBody>
          <a:bodyPr/>
          <a:lstStyle>
            <a:lvl1pPr>
              <a:defRPr sz="1100"/>
            </a:lvl1pPr>
          </a:lstStyle>
          <a:p>
            <a:fld id="{51845F5A-061D-4825-9AE9-D7794091C6CF}" type="slidenum">
              <a:rPr lang="en-US" smtClean="0"/>
              <a:pPr/>
              <a:t>‹#›</a:t>
            </a:fld>
            <a:endParaRPr lang="en-US"/>
          </a:p>
        </p:txBody>
      </p:sp>
    </p:spTree>
    <p:extLst>
      <p:ext uri="{BB962C8B-B14F-4D97-AF65-F5344CB8AC3E}">
        <p14:creationId xmlns:p14="http://schemas.microsoft.com/office/powerpoint/2010/main" val="46017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a:prstGeom prst="rect">
            <a:avLst/>
          </a:prstGeo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a:prstGeom prst="rect">
            <a:avLst/>
          </a:prstGeo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a:xfrm>
            <a:off x="838200" y="6356350"/>
            <a:ext cx="2743200" cy="365125"/>
          </a:xfrm>
          <a:prstGeom prst="rect">
            <a:avLst/>
          </a:prstGeom>
        </p:spPr>
        <p:txBody>
          <a:bodyPr/>
          <a:lstStyle/>
          <a:p>
            <a:fld id="{93D95CDB-B565-074E-BBB4-9BEF45FB7B8E}" type="datetime1">
              <a:rPr lang="en-US" smtClean="0"/>
              <a:t>6/2/20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6/01/2020)</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7843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a:xfrm>
            <a:off x="838200" y="365125"/>
            <a:ext cx="10515600" cy="1325563"/>
          </a:xfrm>
          <a:prstGeom prst="rect">
            <a:avLst/>
          </a:prstGeo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a:xfrm>
            <a:off x="838200" y="6356350"/>
            <a:ext cx="2743200" cy="365125"/>
          </a:xfrm>
          <a:prstGeom prst="rect">
            <a:avLst/>
          </a:prstGeom>
        </p:spPr>
        <p:txBody>
          <a:bodyPr/>
          <a:lstStyle/>
          <a:p>
            <a:fld id="{15D6399A-6CD1-2041-9212-221ECD9F1F58}" type="datetime1">
              <a:rPr lang="en-US" smtClean="0"/>
              <a:t>6/2/20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6/01/2020)</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260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a:prstGeom prst="rect">
            <a:avLst/>
          </a:prstGeo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a:xfrm>
            <a:off x="838200" y="6356350"/>
            <a:ext cx="2743200" cy="365125"/>
          </a:xfrm>
          <a:prstGeom prst="rect">
            <a:avLst/>
          </a:prstGeom>
        </p:spPr>
        <p:txBody>
          <a:bodyPr/>
          <a:lstStyle/>
          <a:p>
            <a:fld id="{7B7C05DB-DDDA-7F43-ACEA-54E690406E18}" type="datetime1">
              <a:rPr lang="en-US" smtClean="0"/>
              <a:t>6/2/20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6/01/2020)</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3337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a:prstGeom prst="rect">
            <a:avLst/>
          </a:prstGeo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a:xfrm>
            <a:off x="838200" y="6356350"/>
            <a:ext cx="2743200" cy="365125"/>
          </a:xfrm>
          <a:prstGeom prst="rect">
            <a:avLst/>
          </a:prstGeom>
        </p:spPr>
        <p:txBody>
          <a:bodyPr/>
          <a:lstStyle/>
          <a:p>
            <a:fld id="{4F7B00E7-964B-CC42-85DE-40ED549F8138}" type="datetime1">
              <a:rPr lang="en-US" smtClean="0"/>
              <a:t>6/2/20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6/01/2020)</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544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B4B402ED-5D1A-CD45-AE7A-583CDF8513E0}" type="datetime1">
              <a:rPr lang="en-US" smtClean="0"/>
              <a:t>6/2/20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6/01/2020)</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0805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92984669-BD49-9843-8244-6D99236C010C}" type="datetime1">
              <a:rPr lang="en-US" smtClean="0"/>
              <a:t>6/2/20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6/01/2020)</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6674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a:prstGeom prst="rect">
            <a:avLst/>
          </a:prstGeo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a:prstGeom prst="rect">
            <a:avLst/>
          </a:prstGeo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a:xfrm>
            <a:off x="838200" y="6356350"/>
            <a:ext cx="2743200" cy="365125"/>
          </a:xfrm>
          <a:prstGeom prst="rect">
            <a:avLst/>
          </a:prstGeom>
        </p:spPr>
        <p:txBody>
          <a:bodyPr/>
          <a:lstStyle/>
          <a:p>
            <a:fld id="{919EFF36-2978-B74C-8566-385A7D53B64B}" type="datetime1">
              <a:rPr lang="en-US" smtClean="0"/>
              <a:t>6/2/20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a:xfrm>
            <a:off x="4038600" y="6356350"/>
            <a:ext cx="4114800" cy="365125"/>
          </a:xfrm>
          <a:prstGeom prst="rect">
            <a:avLst/>
          </a:prstGeom>
        </p:spPr>
        <p:txBody>
          <a:bodyPr/>
          <a:lstStyle>
            <a:lvl1pPr algn="l">
              <a:defRPr/>
            </a:lvl1pPr>
          </a:lstStyle>
          <a:p>
            <a:r>
              <a:rPr lang="en-US"/>
              <a:t>Copyright 2020 FRCTutorials.com (Last edit 6/01/2020)</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9820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190500" y="136526"/>
            <a:ext cx="8747760" cy="8350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190500" y="1074420"/>
            <a:ext cx="8747760" cy="51892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4564380" y="6365240"/>
            <a:ext cx="952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A47570-262B-0648-BFDF-1CA5958B879B}" type="datetime1">
              <a:rPr lang="en-US" smtClean="0"/>
              <a:t>6/2/20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190500" y="6351269"/>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Copyright 2020 FRCTutorials.com (Last edit 6/01/2020)</a:t>
            </a:r>
            <a:endParaRPr lang="en-US" dirty="0"/>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526780" y="6369049"/>
            <a:ext cx="41148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1845F5A-061D-4825-9AE9-D7794091C6CF}" type="slidenum">
              <a:rPr lang="en-US" smtClean="0"/>
              <a:pPr/>
              <a:t>‹#›</a:t>
            </a:fld>
            <a:endParaRPr lang="en-US"/>
          </a:p>
        </p:txBody>
      </p:sp>
    </p:spTree>
    <p:extLst>
      <p:ext uri="{BB962C8B-B14F-4D97-AF65-F5344CB8AC3E}">
        <p14:creationId xmlns:p14="http://schemas.microsoft.com/office/powerpoint/2010/main" val="2086017749"/>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82" r:id="rId3"/>
    <p:sldLayoutId id="2147483681" r:id="rId4"/>
    <p:sldLayoutId id="2147483680" r:id="rId5"/>
    <p:sldLayoutId id="2147483679" r:id="rId6"/>
    <p:sldLayoutId id="2147483678" r:id="rId7"/>
    <p:sldLayoutId id="2147483677" r:id="rId8"/>
    <p:sldLayoutId id="2147483676" r:id="rId9"/>
    <p:sldLayoutId id="2147483675" r:id="rId10"/>
    <p:sldLayoutId id="2147483673" r:id="rId11"/>
    <p:sldLayoutId id="2147483674" r:id="rId12"/>
  </p:sldLayoutIdLst>
  <p:hf hdr="0" dt="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team624.org/"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DC40C0-E1A7-4F68-ACE9-8D5E7B1F3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566B69-4C0B-443D-9422-FEE42F1CA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BE0A882E-BEF2-4019-8A28-318E0E2FB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55"/>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1560655 w 12192000"/>
              <a:gd name="connsiteY3" fmla="*/ 6858000 h 6858000"/>
              <a:gd name="connsiteX4" fmla="*/ 11572884 w 12192000"/>
              <a:gd name="connsiteY4" fmla="*/ 6759738 h 6858000"/>
              <a:gd name="connsiteX5" fmla="*/ 11812292 w 12192000"/>
              <a:gd name="connsiteY5" fmla="*/ 6532282 h 6858000"/>
              <a:gd name="connsiteX6" fmla="*/ 11956995 w 12192000"/>
              <a:gd name="connsiteY6" fmla="*/ 6386992 h 6858000"/>
              <a:gd name="connsiteX7" fmla="*/ 11801234 w 12192000"/>
              <a:gd name="connsiteY7" fmla="*/ 6284788 h 6858000"/>
              <a:gd name="connsiteX8" fmla="*/ 11856520 w 12192000"/>
              <a:gd name="connsiteY8" fmla="*/ 6193604 h 6858000"/>
              <a:gd name="connsiteX9" fmla="*/ 11722875 w 12192000"/>
              <a:gd name="connsiteY9" fmla="*/ 5956630 h 6858000"/>
              <a:gd name="connsiteX10" fmla="*/ 11763258 w 12192000"/>
              <a:gd name="connsiteY10" fmla="*/ 5635988 h 6858000"/>
              <a:gd name="connsiteX11" fmla="*/ 11706050 w 12192000"/>
              <a:gd name="connsiteY11" fmla="*/ 5351418 h 6858000"/>
              <a:gd name="connsiteX12" fmla="*/ 11697876 w 12192000"/>
              <a:gd name="connsiteY12" fmla="*/ 4763241 h 6858000"/>
              <a:gd name="connsiteX13" fmla="*/ 11776236 w 12192000"/>
              <a:gd name="connsiteY13" fmla="*/ 4730675 h 6858000"/>
              <a:gd name="connsiteX14" fmla="*/ 11868540 w 12192000"/>
              <a:gd name="connsiteY14" fmla="*/ 4584884 h 6858000"/>
              <a:gd name="connsiteX15" fmla="*/ 11898825 w 12192000"/>
              <a:gd name="connsiteY15" fmla="*/ 4517749 h 6858000"/>
              <a:gd name="connsiteX16" fmla="*/ 11897864 w 12192000"/>
              <a:gd name="connsiteY16" fmla="*/ 4375464 h 6858000"/>
              <a:gd name="connsiteX17" fmla="*/ 11854116 w 12192000"/>
              <a:gd name="connsiteY17" fmla="*/ 4311838 h 6858000"/>
              <a:gd name="connsiteX18" fmla="*/ 11901709 w 12192000"/>
              <a:gd name="connsiteY18" fmla="*/ 4203620 h 6858000"/>
              <a:gd name="connsiteX19" fmla="*/ 11974782 w 12192000"/>
              <a:gd name="connsiteY19" fmla="*/ 4114442 h 6858000"/>
              <a:gd name="connsiteX20" fmla="*/ 11932476 w 12192000"/>
              <a:gd name="connsiteY20" fmla="*/ 4024762 h 6858000"/>
              <a:gd name="connsiteX21" fmla="*/ 11885365 w 12192000"/>
              <a:gd name="connsiteY21" fmla="*/ 3939592 h 6858000"/>
              <a:gd name="connsiteX22" fmla="*/ 11751719 w 12192000"/>
              <a:gd name="connsiteY22" fmla="*/ 3749211 h 6858000"/>
              <a:gd name="connsiteX23" fmla="*/ 11513754 w 12192000"/>
              <a:gd name="connsiteY23" fmla="*/ 3604420 h 6858000"/>
              <a:gd name="connsiteX24" fmla="*/ 11220504 w 12192000"/>
              <a:gd name="connsiteY24" fmla="*/ 3488188 h 6858000"/>
              <a:gd name="connsiteX25" fmla="*/ 11312805 w 12192000"/>
              <a:gd name="connsiteY25" fmla="*/ 3414541 h 6858000"/>
              <a:gd name="connsiteX26" fmla="*/ 10805146 w 12192000"/>
              <a:gd name="connsiteY26" fmla="*/ 3277767 h 6858000"/>
              <a:gd name="connsiteX27" fmla="*/ 11234926 w 12192000"/>
              <a:gd name="connsiteY27" fmla="*/ 3203117 h 6858000"/>
              <a:gd name="connsiteX28" fmla="*/ 11204640 w 12192000"/>
              <a:gd name="connsiteY28" fmla="*/ 3174060 h 6858000"/>
              <a:gd name="connsiteX29" fmla="*/ 11174834 w 12192000"/>
              <a:gd name="connsiteY29" fmla="*/ 3143498 h 6858000"/>
              <a:gd name="connsiteX30" fmla="*/ 11400780 w 12192000"/>
              <a:gd name="connsiteY30" fmla="*/ 3099410 h 6858000"/>
              <a:gd name="connsiteX31" fmla="*/ 11297902 w 12192000"/>
              <a:gd name="connsiteY31" fmla="*/ 3041793 h 6858000"/>
              <a:gd name="connsiteX32" fmla="*/ 11485870 w 12192000"/>
              <a:gd name="connsiteY32" fmla="*/ 3021253 h 6858000"/>
              <a:gd name="connsiteX33" fmla="*/ 11513754 w 12192000"/>
              <a:gd name="connsiteY33" fmla="*/ 2944098 h 6858000"/>
              <a:gd name="connsiteX34" fmla="*/ 11405107 w 12192000"/>
              <a:gd name="connsiteY34" fmla="*/ 2906523 h 6858000"/>
              <a:gd name="connsiteX35" fmla="*/ 10572950 w 12192000"/>
              <a:gd name="connsiteY35" fmla="*/ 2803317 h 6858000"/>
              <a:gd name="connsiteX36" fmla="*/ 9205250 w 12192000"/>
              <a:gd name="connsiteY36" fmla="*/ 2778767 h 6858000"/>
              <a:gd name="connsiteX37" fmla="*/ 8579578 w 12192000"/>
              <a:gd name="connsiteY37" fmla="*/ 2759181 h 6858000"/>
              <a:gd name="connsiteX38" fmla="*/ 8370208 w 12192000"/>
              <a:gd name="connsiteY38" fmla="*/ 2759730 h 6858000"/>
              <a:gd name="connsiteX39" fmla="*/ 7470748 w 12192000"/>
              <a:gd name="connsiteY39" fmla="*/ 2819849 h 6858000"/>
              <a:gd name="connsiteX40" fmla="*/ 7001547 w 12192000"/>
              <a:gd name="connsiteY40" fmla="*/ 2861432 h 6858000"/>
              <a:gd name="connsiteX41" fmla="*/ 6295343 w 12192000"/>
              <a:gd name="connsiteY41" fmla="*/ 2988688 h 6858000"/>
              <a:gd name="connsiteX42" fmla="*/ 6075166 w 12192000"/>
              <a:gd name="connsiteY42" fmla="*/ 3078367 h 6858000"/>
              <a:gd name="connsiteX43" fmla="*/ 5859314 w 12192000"/>
              <a:gd name="connsiteY43" fmla="*/ 3139490 h 6858000"/>
              <a:gd name="connsiteX44" fmla="*/ 5800183 w 12192000"/>
              <a:gd name="connsiteY44" fmla="*/ 3195101 h 6858000"/>
              <a:gd name="connsiteX45" fmla="*/ 5882870 w 12192000"/>
              <a:gd name="connsiteY45" fmla="*/ 3252215 h 6858000"/>
              <a:gd name="connsiteX46" fmla="*/ 6232848 w 12192000"/>
              <a:gd name="connsiteY46" fmla="*/ 3274760 h 6858000"/>
              <a:gd name="connsiteX47" fmla="*/ 5911715 w 12192000"/>
              <a:gd name="connsiteY47" fmla="*/ 3347407 h 6858000"/>
              <a:gd name="connsiteX48" fmla="*/ 6384279 w 12192000"/>
              <a:gd name="connsiteY48" fmla="*/ 3312836 h 6858000"/>
              <a:gd name="connsiteX49" fmla="*/ 6526097 w 12192000"/>
              <a:gd name="connsiteY49" fmla="*/ 3325362 h 6858000"/>
              <a:gd name="connsiteX50" fmla="*/ 6403028 w 12192000"/>
              <a:gd name="connsiteY50" fmla="*/ 3383478 h 6858000"/>
              <a:gd name="connsiteX51" fmla="*/ 5767013 w 12192000"/>
              <a:gd name="connsiteY51" fmla="*/ 3500713 h 6858000"/>
              <a:gd name="connsiteX52" fmla="*/ 5706920 w 12192000"/>
              <a:gd name="connsiteY52" fmla="*/ 3511233 h 6858000"/>
              <a:gd name="connsiteX53" fmla="*/ 5310793 w 12192000"/>
              <a:gd name="connsiteY53" fmla="*/ 3677066 h 6858000"/>
              <a:gd name="connsiteX54" fmla="*/ 5548276 w 12192000"/>
              <a:gd name="connsiteY54" fmla="*/ 3660533 h 6858000"/>
              <a:gd name="connsiteX55" fmla="*/ 5293005 w 12192000"/>
              <a:gd name="connsiteY55" fmla="*/ 3765743 h 6858000"/>
              <a:gd name="connsiteX56" fmla="*/ 4983410 w 12192000"/>
              <a:gd name="connsiteY56" fmla="*/ 3883981 h 6858000"/>
              <a:gd name="connsiteX57" fmla="*/ 4674775 w 12192000"/>
              <a:gd name="connsiteY57" fmla="*/ 4068850 h 6858000"/>
              <a:gd name="connsiteX58" fmla="*/ 4453155 w 12192000"/>
              <a:gd name="connsiteY58" fmla="*/ 4163539 h 6858000"/>
              <a:gd name="connsiteX59" fmla="*/ 4492095 w 12192000"/>
              <a:gd name="connsiteY59" fmla="*/ 4237188 h 6858000"/>
              <a:gd name="connsiteX60" fmla="*/ 4464213 w 12192000"/>
              <a:gd name="connsiteY60" fmla="*/ 4318851 h 6858000"/>
              <a:gd name="connsiteX61" fmla="*/ 4857456 w 12192000"/>
              <a:gd name="connsiteY61" fmla="*/ 4241696 h 6858000"/>
              <a:gd name="connsiteX62" fmla="*/ 4713234 w 12192000"/>
              <a:gd name="connsiteY62" fmla="*/ 4295303 h 6858000"/>
              <a:gd name="connsiteX63" fmla="*/ 4656026 w 12192000"/>
              <a:gd name="connsiteY63" fmla="*/ 4348410 h 6858000"/>
              <a:gd name="connsiteX64" fmla="*/ 4718523 w 12192000"/>
              <a:gd name="connsiteY64" fmla="*/ 4368951 h 6858000"/>
              <a:gd name="connsiteX65" fmla="*/ 4989178 w 12192000"/>
              <a:gd name="connsiteY65" fmla="*/ 4420054 h 6858000"/>
              <a:gd name="connsiteX66" fmla="*/ 4304127 w 12192000"/>
              <a:gd name="connsiteY66" fmla="*/ 4609933 h 6858000"/>
              <a:gd name="connsiteX67" fmla="*/ 4402677 w 12192000"/>
              <a:gd name="connsiteY67" fmla="*/ 4624463 h 6858000"/>
              <a:gd name="connsiteX68" fmla="*/ 5398287 w 12192000"/>
              <a:gd name="connsiteY68" fmla="*/ 4608430 h 6858000"/>
              <a:gd name="connsiteX69" fmla="*/ 5592504 w 12192000"/>
              <a:gd name="connsiteY69" fmla="*/ 4585886 h 6858000"/>
              <a:gd name="connsiteX70" fmla="*/ 5411266 w 12192000"/>
              <a:gd name="connsiteY70" fmla="*/ 4964142 h 6858000"/>
              <a:gd name="connsiteX71" fmla="*/ 5480493 w 12192000"/>
              <a:gd name="connsiteY71" fmla="*/ 5031277 h 6858000"/>
              <a:gd name="connsiteX72" fmla="*/ 5233393 w 12192000"/>
              <a:gd name="connsiteY72" fmla="*/ 5047810 h 6858000"/>
              <a:gd name="connsiteX73" fmla="*/ 4750251 w 12192000"/>
              <a:gd name="connsiteY73" fmla="*/ 5256728 h 6858000"/>
              <a:gd name="connsiteX74" fmla="*/ 4508440 w 12192000"/>
              <a:gd name="connsiteY74" fmla="*/ 5624965 h 6858000"/>
              <a:gd name="connsiteX75" fmla="*/ 4602665 w 12192000"/>
              <a:gd name="connsiteY75" fmla="*/ 5706629 h 6858000"/>
              <a:gd name="connsiteX76" fmla="*/ 4215189 w 12192000"/>
              <a:gd name="connsiteY76" fmla="*/ 5797811 h 6858000"/>
              <a:gd name="connsiteX77" fmla="*/ 4407966 w 12192000"/>
              <a:gd name="connsiteY77" fmla="*/ 5826870 h 6858000"/>
              <a:gd name="connsiteX78" fmla="*/ 4265186 w 12192000"/>
              <a:gd name="connsiteY78" fmla="*/ 5881478 h 6858000"/>
              <a:gd name="connsiteX79" fmla="*/ 4145964 w 12192000"/>
              <a:gd name="connsiteY79" fmla="*/ 5977170 h 6858000"/>
              <a:gd name="connsiteX80" fmla="*/ 4710350 w 12192000"/>
              <a:gd name="connsiteY80" fmla="*/ 5909035 h 6858000"/>
              <a:gd name="connsiteX81" fmla="*/ 4870916 w 12192000"/>
              <a:gd name="connsiteY81" fmla="*/ 5949616 h 6858000"/>
              <a:gd name="connsiteX82" fmla="*/ 4960333 w 12192000"/>
              <a:gd name="connsiteY82" fmla="*/ 5949115 h 6858000"/>
              <a:gd name="connsiteX83" fmla="*/ 5073788 w 12192000"/>
              <a:gd name="connsiteY83" fmla="*/ 5953623 h 6858000"/>
              <a:gd name="connsiteX84" fmla="*/ 4979084 w 12192000"/>
              <a:gd name="connsiteY84" fmla="*/ 5990197 h 6858000"/>
              <a:gd name="connsiteX85" fmla="*/ 5100228 w 12192000"/>
              <a:gd name="connsiteY85" fmla="*/ 6151519 h 6858000"/>
              <a:gd name="connsiteX86" fmla="*/ 4666602 w 12192000"/>
              <a:gd name="connsiteY86" fmla="*/ 6266250 h 6858000"/>
              <a:gd name="connsiteX87" fmla="*/ 4762750 w 12192000"/>
              <a:gd name="connsiteY87" fmla="*/ 6288795 h 6858000"/>
              <a:gd name="connsiteX88" fmla="*/ 4815151 w 12192000"/>
              <a:gd name="connsiteY88" fmla="*/ 6322363 h 6858000"/>
              <a:gd name="connsiteX89" fmla="*/ 4558918 w 12192000"/>
              <a:gd name="connsiteY89" fmla="*/ 6504727 h 6858000"/>
              <a:gd name="connsiteX90" fmla="*/ 4899280 w 12192000"/>
              <a:gd name="connsiteY90" fmla="*/ 6480679 h 6858000"/>
              <a:gd name="connsiteX91" fmla="*/ 4692563 w 12192000"/>
              <a:gd name="connsiteY91" fmla="*/ 6586391 h 6858000"/>
              <a:gd name="connsiteX92" fmla="*/ 4303645 w 12192000"/>
              <a:gd name="connsiteY92" fmla="*/ 6834888 h 6858000"/>
              <a:gd name="connsiteX93" fmla="*/ 4307829 w 12192000"/>
              <a:gd name="connsiteY93" fmla="*/ 6852361 h 6858000"/>
              <a:gd name="connsiteX94" fmla="*/ 4323786 w 12192000"/>
              <a:gd name="connsiteY94" fmla="*/ 6858000 h 6858000"/>
              <a:gd name="connsiteX95" fmla="*/ 0 w 12192000"/>
              <a:gd name="connsiteY9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1"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2"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1"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6D10DD-A92A-2E4D-AA2E-01CA87E13E9C}"/>
              </a:ext>
            </a:extLst>
          </p:cNvPr>
          <p:cNvSpPr>
            <a:spLocks noGrp="1"/>
          </p:cNvSpPr>
          <p:nvPr>
            <p:ph type="ctrTitle"/>
          </p:nvPr>
        </p:nvSpPr>
        <p:spPr>
          <a:xfrm>
            <a:off x="711027" y="843324"/>
            <a:ext cx="8144738" cy="1701570"/>
          </a:xfrm>
        </p:spPr>
        <p:txBody>
          <a:bodyPr anchor="b">
            <a:normAutofit fontScale="90000"/>
          </a:bodyPr>
          <a:lstStyle/>
          <a:p>
            <a:r>
              <a:rPr lang="en-US" sz="6000" b="1" dirty="0"/>
              <a:t>Electrical: Safety Concerns</a:t>
            </a:r>
          </a:p>
        </p:txBody>
      </p:sp>
      <p:sp>
        <p:nvSpPr>
          <p:cNvPr id="3" name="Subtitle 2">
            <a:extLst>
              <a:ext uri="{FF2B5EF4-FFF2-40B4-BE49-F238E27FC236}">
                <a16:creationId xmlns:a16="http://schemas.microsoft.com/office/drawing/2014/main" id="{AE51823A-01D3-E043-AA51-5953B8CE3438}"/>
              </a:ext>
            </a:extLst>
          </p:cNvPr>
          <p:cNvSpPr>
            <a:spLocks noGrp="1"/>
          </p:cNvSpPr>
          <p:nvPr>
            <p:ph type="subTitle" idx="1"/>
          </p:nvPr>
        </p:nvSpPr>
        <p:spPr>
          <a:xfrm>
            <a:off x="711028" y="2601649"/>
            <a:ext cx="3943349" cy="646785"/>
          </a:xfrm>
        </p:spPr>
        <p:txBody>
          <a:bodyPr>
            <a:normAutofit/>
          </a:bodyPr>
          <a:lstStyle/>
          <a:p>
            <a:r>
              <a:rPr lang="en-US" sz="1700" dirty="0"/>
              <a:t>FRC 624</a:t>
            </a:r>
          </a:p>
        </p:txBody>
      </p:sp>
      <p:pic>
        <p:nvPicPr>
          <p:cNvPr id="7" name="Picture 6" descr="A close up of a sign&#10;&#10;Description automatically generated">
            <a:extLst>
              <a:ext uri="{FF2B5EF4-FFF2-40B4-BE49-F238E27FC236}">
                <a16:creationId xmlns:a16="http://schemas.microsoft.com/office/drawing/2014/main" id="{308E1C94-3AEF-FD4C-BDC0-68CA68CA8AE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70857" y="4313107"/>
            <a:ext cx="3671887" cy="1569732"/>
          </a:xfrm>
          <a:prstGeom prst="rect">
            <a:avLst/>
          </a:prstGeom>
        </p:spPr>
      </p:pic>
    </p:spTree>
    <p:extLst>
      <p:ext uri="{BB962C8B-B14F-4D97-AF65-F5344CB8AC3E}">
        <p14:creationId xmlns:p14="http://schemas.microsoft.com/office/powerpoint/2010/main" val="2465137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p:txBody>
          <a:bodyPr>
            <a:normAutofit/>
          </a:bodyPr>
          <a:lstStyle/>
          <a:p>
            <a:pPr lvl="0"/>
            <a:r>
              <a:rPr lang="en-US"/>
              <a:t>PNEUMATICS</a:t>
            </a:r>
          </a:p>
        </p:txBody>
      </p:sp>
      <p:sp>
        <p:nvSpPr>
          <p:cNvPr id="113" name="Google Shape;113;p22"/>
          <p:cNvSpPr txBox="1">
            <a:spLocks noGrp="1"/>
          </p:cNvSpPr>
          <p:nvPr>
            <p:ph idx="1"/>
          </p:nvPr>
        </p:nvSpPr>
        <p:spPr/>
        <p:txBody>
          <a:bodyPr/>
          <a:lstStyle/>
          <a:p>
            <a:pPr lvl="0"/>
            <a:r>
              <a:rPr lang="en-US" dirty="0"/>
              <a:t>Before adding pneumatics to the bot, test the system/pistons/etc. with the pneumatic kit and mentor approval.  Always have the switch on auto.</a:t>
            </a:r>
          </a:p>
          <a:p>
            <a:pPr lvl="0"/>
            <a:r>
              <a:rPr lang="en-US" dirty="0"/>
              <a:t>Beware staying in front of pistons or other pneumatic parts as they can deal out a massive amount of force and could result in injury.</a:t>
            </a:r>
          </a:p>
          <a:p>
            <a:pPr lvl="0"/>
            <a:r>
              <a:rPr lang="en-US" dirty="0"/>
              <a:t>Ensure that a pressure relief system is in place and working any time a pneumatic compressor is turned on.</a:t>
            </a:r>
          </a:p>
          <a:p>
            <a:pPr lvl="0"/>
            <a:r>
              <a:rPr lang="en-US" dirty="0"/>
              <a:t>Ensure that regulators are working properly.</a:t>
            </a:r>
          </a:p>
          <a:p>
            <a:pPr lvl="0"/>
            <a:r>
              <a:rPr lang="en-US" dirty="0"/>
              <a:t>If there is a hissing or popping noise, stop immediately and ask a mentor to check your pneumatic wiring/system.</a:t>
            </a:r>
          </a:p>
          <a:p>
            <a:pPr lvl="0"/>
            <a:r>
              <a:rPr lang="en-US" dirty="0"/>
              <a:t>Only use properly rated equipment on both the high side and low side of the pneumatic system.</a:t>
            </a:r>
          </a:p>
        </p:txBody>
      </p:sp>
      <p:sp>
        <p:nvSpPr>
          <p:cNvPr id="2" name="Footer Placeholder 1">
            <a:extLst>
              <a:ext uri="{FF2B5EF4-FFF2-40B4-BE49-F238E27FC236}">
                <a16:creationId xmlns:a16="http://schemas.microsoft.com/office/drawing/2014/main" id="{AEBBA7F7-C485-5843-9541-9DEA8657874D}"/>
              </a:ext>
            </a:extLst>
          </p:cNvPr>
          <p:cNvSpPr>
            <a:spLocks noGrp="1"/>
          </p:cNvSpPr>
          <p:nvPr>
            <p:ph type="ftr" sz="quarter" idx="11"/>
          </p:nvPr>
        </p:nvSpPr>
        <p:spPr/>
        <p:txBody>
          <a:bodyPr/>
          <a:lstStyle/>
          <a:p>
            <a:r>
              <a:rPr lang="en-US"/>
              <a:t>Copyright 2020 FRCTutorials.com (Last edit 6/01/2020)</a:t>
            </a:r>
            <a:endParaRPr lang="en-US" dirty="0"/>
          </a:p>
        </p:txBody>
      </p:sp>
      <p:sp>
        <p:nvSpPr>
          <p:cNvPr id="3" name="Slide Number Placeholder 2">
            <a:extLst>
              <a:ext uri="{FF2B5EF4-FFF2-40B4-BE49-F238E27FC236}">
                <a16:creationId xmlns:a16="http://schemas.microsoft.com/office/drawing/2014/main" id="{F6DE8DCE-E234-034C-BE7A-C538E00451CE}"/>
              </a:ext>
            </a:extLst>
          </p:cNvPr>
          <p:cNvSpPr>
            <a:spLocks noGrp="1"/>
          </p:cNvSpPr>
          <p:nvPr>
            <p:ph type="sldNum" sz="quarter" idx="12"/>
          </p:nvPr>
        </p:nvSpPr>
        <p:spPr/>
        <p:txBody>
          <a:bodyPr/>
          <a:lstStyle/>
          <a:p>
            <a:fld id="{51845F5A-061D-4825-9AE9-D7794091C6CF}" type="slidenum">
              <a:rPr lang="en-US" smtClean="0"/>
              <a:pPr/>
              <a:t>10</a:t>
            </a:fld>
            <a:endParaRPr lang="en-US"/>
          </a:p>
        </p:txBody>
      </p:sp>
    </p:spTree>
    <p:extLst>
      <p:ext uri="{BB962C8B-B14F-4D97-AF65-F5344CB8AC3E}">
        <p14:creationId xmlns:p14="http://schemas.microsoft.com/office/powerpoint/2010/main" val="1670001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p:txBody>
          <a:bodyPr>
            <a:normAutofit/>
          </a:bodyPr>
          <a:lstStyle/>
          <a:p>
            <a:pPr lvl="0"/>
            <a:r>
              <a:rPr lang="en-US"/>
              <a:t>ELECTRICAL BENCH HOUSEKEEPING</a:t>
            </a:r>
          </a:p>
        </p:txBody>
      </p:sp>
      <p:sp>
        <p:nvSpPr>
          <p:cNvPr id="120" name="Google Shape;120;p23"/>
          <p:cNvSpPr txBox="1">
            <a:spLocks noGrp="1"/>
          </p:cNvSpPr>
          <p:nvPr>
            <p:ph idx="1"/>
          </p:nvPr>
        </p:nvSpPr>
        <p:spPr/>
        <p:txBody>
          <a:bodyPr/>
          <a:lstStyle/>
          <a:p>
            <a:pPr lvl="0"/>
            <a:r>
              <a:rPr lang="en-US"/>
              <a:t>Connectors, sensors, tapes, etc. returned to their proper location</a:t>
            </a:r>
          </a:p>
          <a:p>
            <a:pPr lvl="0"/>
            <a:r>
              <a:rPr lang="en-US"/>
              <a:t>Heat guns, soldering irons, etc. returned to their proper location</a:t>
            </a:r>
          </a:p>
          <a:p>
            <a:pPr lvl="0"/>
            <a:r>
              <a:rPr lang="en-US"/>
              <a:t>Surge protector &amp; bench light </a:t>
            </a:r>
          </a:p>
          <a:p>
            <a:pPr lvl="0"/>
            <a:r>
              <a:rPr lang="en-US"/>
              <a:t>Water bottles emptied and recycled</a:t>
            </a:r>
          </a:p>
          <a:p>
            <a:pPr lvl="0"/>
            <a:r>
              <a:rPr lang="en-US"/>
              <a:t>Student owned materials, bags, etc. returned to rightful owners</a:t>
            </a:r>
          </a:p>
          <a:p>
            <a:pPr lvl="0"/>
            <a:r>
              <a:rPr lang="en-US"/>
              <a:t>Food trash in bins (if after potluck, etc.) emptied in dumpster by two volunteers</a:t>
            </a:r>
          </a:p>
        </p:txBody>
      </p:sp>
      <p:sp>
        <p:nvSpPr>
          <p:cNvPr id="2" name="Footer Placeholder 1">
            <a:extLst>
              <a:ext uri="{FF2B5EF4-FFF2-40B4-BE49-F238E27FC236}">
                <a16:creationId xmlns:a16="http://schemas.microsoft.com/office/drawing/2014/main" id="{C0FB3600-A2DE-5B4A-B304-EE0C18A42FC6}"/>
              </a:ext>
            </a:extLst>
          </p:cNvPr>
          <p:cNvSpPr>
            <a:spLocks noGrp="1"/>
          </p:cNvSpPr>
          <p:nvPr>
            <p:ph type="ftr" sz="quarter" idx="11"/>
          </p:nvPr>
        </p:nvSpPr>
        <p:spPr/>
        <p:txBody>
          <a:bodyPr/>
          <a:lstStyle/>
          <a:p>
            <a:r>
              <a:rPr lang="en-US"/>
              <a:t>Copyright 2020 FRCTutorials.com (Last edit 6/01/2020)</a:t>
            </a:r>
            <a:endParaRPr lang="en-US" dirty="0"/>
          </a:p>
        </p:txBody>
      </p:sp>
      <p:sp>
        <p:nvSpPr>
          <p:cNvPr id="3" name="Slide Number Placeholder 2">
            <a:extLst>
              <a:ext uri="{FF2B5EF4-FFF2-40B4-BE49-F238E27FC236}">
                <a16:creationId xmlns:a16="http://schemas.microsoft.com/office/drawing/2014/main" id="{569799D6-899D-024E-BBE9-8087E73A8242}"/>
              </a:ext>
            </a:extLst>
          </p:cNvPr>
          <p:cNvSpPr>
            <a:spLocks noGrp="1"/>
          </p:cNvSpPr>
          <p:nvPr>
            <p:ph type="sldNum" sz="quarter" idx="12"/>
          </p:nvPr>
        </p:nvSpPr>
        <p:spPr/>
        <p:txBody>
          <a:bodyPr/>
          <a:lstStyle/>
          <a:p>
            <a:fld id="{51845F5A-061D-4825-9AE9-D7794091C6CF}" type="slidenum">
              <a:rPr lang="en-US" smtClean="0"/>
              <a:pPr/>
              <a:t>11</a:t>
            </a:fld>
            <a:endParaRPr lang="en-US"/>
          </a:p>
        </p:txBody>
      </p:sp>
    </p:spTree>
    <p:extLst>
      <p:ext uri="{BB962C8B-B14F-4D97-AF65-F5344CB8AC3E}">
        <p14:creationId xmlns:p14="http://schemas.microsoft.com/office/powerpoint/2010/main" val="3552741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p:txBody>
          <a:bodyPr>
            <a:normAutofit/>
          </a:bodyPr>
          <a:lstStyle/>
          <a:p>
            <a:pPr lvl="0"/>
            <a:r>
              <a:rPr lang="en-US"/>
              <a:t>TABLES IN BAY HOUSEKEEPING</a:t>
            </a:r>
          </a:p>
        </p:txBody>
      </p:sp>
      <p:sp>
        <p:nvSpPr>
          <p:cNvPr id="126" name="Google Shape;126;p24"/>
          <p:cNvSpPr txBox="1">
            <a:spLocks noGrp="1"/>
          </p:cNvSpPr>
          <p:nvPr>
            <p:ph idx="1"/>
          </p:nvPr>
        </p:nvSpPr>
        <p:spPr/>
        <p:txBody>
          <a:bodyPr/>
          <a:lstStyle/>
          <a:p>
            <a:pPr lvl="0"/>
            <a:r>
              <a:rPr lang="en-US"/>
              <a:t>Tools, parts, etc. that will not be worked on immediately in the next build session returned to their proper locations</a:t>
            </a:r>
          </a:p>
          <a:p>
            <a:pPr lvl="0"/>
            <a:r>
              <a:rPr lang="en-US"/>
              <a:t>Aluminum shavings, wood shavings, paper towels, etc. disposed of properly</a:t>
            </a:r>
          </a:p>
          <a:p>
            <a:pPr lvl="0"/>
            <a:r>
              <a:rPr lang="en-US"/>
              <a:t>Water bottles emptied and recycled</a:t>
            </a:r>
          </a:p>
          <a:p>
            <a:pPr lvl="0"/>
            <a:r>
              <a:rPr lang="en-US"/>
              <a:t>Student owned materials, bags, etc. returned to their rightful owners</a:t>
            </a:r>
          </a:p>
          <a:p>
            <a:pPr lvl="0"/>
            <a:r>
              <a:rPr lang="en-US"/>
              <a:t>Retractable extension cables reverted as far as possible</a:t>
            </a:r>
          </a:p>
          <a:p>
            <a:pPr lvl="0"/>
            <a:r>
              <a:rPr lang="en-US"/>
              <a:t>Food trash in bins (if after potluck, etc.) emptied in dumpster by two volunteers</a:t>
            </a:r>
          </a:p>
        </p:txBody>
      </p:sp>
      <p:sp>
        <p:nvSpPr>
          <p:cNvPr id="2" name="Footer Placeholder 1">
            <a:extLst>
              <a:ext uri="{FF2B5EF4-FFF2-40B4-BE49-F238E27FC236}">
                <a16:creationId xmlns:a16="http://schemas.microsoft.com/office/drawing/2014/main" id="{EA5E8B49-603F-3346-8B6D-401DE9BE0D44}"/>
              </a:ext>
            </a:extLst>
          </p:cNvPr>
          <p:cNvSpPr>
            <a:spLocks noGrp="1"/>
          </p:cNvSpPr>
          <p:nvPr>
            <p:ph type="ftr" sz="quarter" idx="11"/>
          </p:nvPr>
        </p:nvSpPr>
        <p:spPr/>
        <p:txBody>
          <a:bodyPr/>
          <a:lstStyle/>
          <a:p>
            <a:r>
              <a:rPr lang="en-US"/>
              <a:t>Copyright 2020 FRCTutorials.com (Last edit 6/01/2020)</a:t>
            </a:r>
            <a:endParaRPr lang="en-US" dirty="0"/>
          </a:p>
        </p:txBody>
      </p:sp>
      <p:sp>
        <p:nvSpPr>
          <p:cNvPr id="3" name="Slide Number Placeholder 2">
            <a:extLst>
              <a:ext uri="{FF2B5EF4-FFF2-40B4-BE49-F238E27FC236}">
                <a16:creationId xmlns:a16="http://schemas.microsoft.com/office/drawing/2014/main" id="{F6F0E5B1-B994-D543-A7FF-28ED9087C02D}"/>
              </a:ext>
            </a:extLst>
          </p:cNvPr>
          <p:cNvSpPr>
            <a:spLocks noGrp="1"/>
          </p:cNvSpPr>
          <p:nvPr>
            <p:ph type="sldNum" sz="quarter" idx="12"/>
          </p:nvPr>
        </p:nvSpPr>
        <p:spPr/>
        <p:txBody>
          <a:bodyPr/>
          <a:lstStyle/>
          <a:p>
            <a:fld id="{51845F5A-061D-4825-9AE9-D7794091C6CF}" type="slidenum">
              <a:rPr lang="en-US" smtClean="0"/>
              <a:pPr/>
              <a:t>12</a:t>
            </a:fld>
            <a:endParaRPr lang="en-US"/>
          </a:p>
        </p:txBody>
      </p:sp>
    </p:spTree>
    <p:extLst>
      <p:ext uri="{BB962C8B-B14F-4D97-AF65-F5344CB8AC3E}">
        <p14:creationId xmlns:p14="http://schemas.microsoft.com/office/powerpoint/2010/main" val="409107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A86D-1AD7-074E-967E-124D341F65A3}"/>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DD96F378-0CA0-E84A-95F8-1792A75135C5}"/>
              </a:ext>
            </a:extLst>
          </p:cNvPr>
          <p:cNvSpPr>
            <a:spLocks noGrp="1"/>
          </p:cNvSpPr>
          <p:nvPr>
            <p:ph idx="1"/>
          </p:nvPr>
        </p:nvSpPr>
        <p:spPr/>
        <p:txBody>
          <a:bodyPr/>
          <a:lstStyle/>
          <a:p>
            <a:pPr marL="0" lvl="0" indent="0">
              <a:spcBef>
                <a:spcPts val="600"/>
              </a:spcBef>
              <a:buClr>
                <a:schemeClr val="dk1"/>
              </a:buClr>
              <a:buSzPts val="1100"/>
              <a:buNone/>
            </a:pPr>
            <a:r>
              <a:rPr lang="en-US" sz="1600" dirty="0"/>
              <a:t>This lesson was written by FRC 624 in partnership with FRC 8027 for </a:t>
            </a:r>
            <a:r>
              <a:rPr lang="en-US" sz="1600" dirty="0" err="1"/>
              <a:t>FRCTutorials.com</a:t>
            </a:r>
            <a:endParaRPr lang="en-US" sz="1600" dirty="0"/>
          </a:p>
          <a:p>
            <a:pPr marL="0" lvl="0" indent="0">
              <a:buClr>
                <a:schemeClr val="dk1"/>
              </a:buClr>
              <a:buSzPts val="1100"/>
              <a:buNone/>
            </a:pPr>
            <a:r>
              <a:rPr lang="en-US" sz="1600" dirty="0"/>
              <a:t>You can contact the author at </a:t>
            </a:r>
            <a:r>
              <a:rPr lang="en-US" sz="1600" dirty="0">
                <a:hlinkClick r:id="rId2"/>
              </a:rPr>
              <a:t>http://team624.org/</a:t>
            </a:r>
            <a:endParaRPr lang="en-US" sz="1600" dirty="0"/>
          </a:p>
          <a:p>
            <a:pPr marL="0" indent="0">
              <a:buNone/>
            </a:pPr>
            <a:endParaRPr lang="en-US" sz="1600" dirty="0"/>
          </a:p>
          <a:p>
            <a:endParaRPr lang="en-US" sz="1600" dirty="0"/>
          </a:p>
          <a:p>
            <a:endParaRPr lang="en-US" sz="1600" dirty="0"/>
          </a:p>
          <a:p>
            <a:endParaRPr lang="en-US" sz="1600" dirty="0"/>
          </a:p>
          <a:p>
            <a:endParaRPr lang="en-US" sz="1600" dirty="0"/>
          </a:p>
          <a:p>
            <a:r>
              <a:rPr lang="en-US" sz="1600" dirty="0"/>
              <a:t>More lessons for FIRST Robotics Competition are available at </a:t>
            </a:r>
            <a:r>
              <a:rPr lang="en-US" sz="1600" dirty="0" err="1"/>
              <a:t>www.FRCtutorials.com</a:t>
            </a:r>
            <a:endParaRPr lang="en-US" sz="1600" dirty="0"/>
          </a:p>
        </p:txBody>
      </p:sp>
      <p:sp>
        <p:nvSpPr>
          <p:cNvPr id="4" name="Footer Placeholder 3">
            <a:extLst>
              <a:ext uri="{FF2B5EF4-FFF2-40B4-BE49-F238E27FC236}">
                <a16:creationId xmlns:a16="http://schemas.microsoft.com/office/drawing/2014/main" id="{16C8BB0A-F4C7-864B-9758-14D28B9A6801}"/>
              </a:ext>
            </a:extLst>
          </p:cNvPr>
          <p:cNvSpPr>
            <a:spLocks noGrp="1"/>
          </p:cNvSpPr>
          <p:nvPr>
            <p:ph type="ftr" sz="quarter" idx="11"/>
          </p:nvPr>
        </p:nvSpPr>
        <p:spPr/>
        <p:txBody>
          <a:bodyPr/>
          <a:lstStyle/>
          <a:p>
            <a:r>
              <a:rPr lang="en-US"/>
              <a:t>Copyright 2020 FRCTutorials.com (Last edit 6/01/2020)</a:t>
            </a:r>
            <a:endParaRPr lang="en-US" dirty="0"/>
          </a:p>
        </p:txBody>
      </p:sp>
      <p:sp>
        <p:nvSpPr>
          <p:cNvPr id="8" name="Rectangle 7">
            <a:extLst>
              <a:ext uri="{FF2B5EF4-FFF2-40B4-BE49-F238E27FC236}">
                <a16:creationId xmlns:a16="http://schemas.microsoft.com/office/drawing/2014/main" id="{91E22156-0A2C-CB44-ABA2-A3A29A0E0156}"/>
              </a:ext>
            </a:extLst>
          </p:cNvPr>
          <p:cNvSpPr>
            <a:spLocks noChangeArrowheads="1"/>
          </p:cNvSpPr>
          <p:nvPr/>
        </p:nvSpPr>
        <p:spPr bwMode="auto">
          <a:xfrm>
            <a:off x="1420566" y="5157859"/>
            <a:ext cx="7464353" cy="430887"/>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This work is licensed under 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 </a:t>
            </a:r>
            <a:r>
              <a:rPr kumimoji="0" lang="en-US" altLang="en-US" sz="1400" b="0" i="0" u="none" strike="noStrike" cap="none" normalizeH="0" baseline="0" dirty="0">
                <a:ln>
                  <a:noFill/>
                </a:ln>
                <a:solidFill>
                  <a:srgbClr val="4374B7"/>
                </a:solidFill>
                <a:effectLst/>
                <a:latin typeface="Helvetica Neue"/>
                <a:hlinkClick r:id="rId3"/>
              </a:rPr>
              <a:t>Creative Commons Attribution-NonCommercial-ShareAlike 4.0 International License</a:t>
            </a:r>
            <a:r>
              <a:rPr kumimoji="0" lang="en-US" altLang="en-US" sz="1400" b="0" i="0" u="none" strike="noStrike" cap="none" normalizeH="0" baseline="0" dirty="0">
                <a:ln>
                  <a:noFill/>
                </a:ln>
                <a:solidFill>
                  <a:srgbClr val="000000"/>
                </a:solidFill>
                <a:effectLst/>
                <a:latin typeface="Helvetica Neue"/>
              </a:rPr>
              <a:t>.</a:t>
            </a:r>
            <a:r>
              <a:rPr kumimoji="0" lang="en-US" altLang="en-US" sz="1100"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rgbClr val="4374B7"/>
              </a:solidFill>
              <a:effectLst/>
              <a:latin typeface="Helvetica Neue"/>
            </a:endParaRPr>
          </a:p>
        </p:txBody>
      </p:sp>
      <p:pic>
        <p:nvPicPr>
          <p:cNvPr id="9" name="Picture 8" descr="Creative Commons License">
            <a:hlinkClick r:id="rId3"/>
            <a:extLst>
              <a:ext uri="{FF2B5EF4-FFF2-40B4-BE49-F238E27FC236}">
                <a16:creationId xmlns:a16="http://schemas.microsoft.com/office/drawing/2014/main" id="{9B4AC847-41B6-B14A-90DD-8FF7558B0884}"/>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64901" y="5219289"/>
            <a:ext cx="949845" cy="334606"/>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a:extLst>
              <a:ext uri="{FF2B5EF4-FFF2-40B4-BE49-F238E27FC236}">
                <a16:creationId xmlns:a16="http://schemas.microsoft.com/office/drawing/2014/main" id="{3C7EE1D1-1305-4246-B983-D0CFB99961FD}"/>
              </a:ext>
            </a:extLst>
          </p:cNvPr>
          <p:cNvPicPr>
            <a:picLocks noChangeAspect="1"/>
          </p:cNvPicPr>
          <p:nvPr/>
        </p:nvPicPr>
        <p:blipFill>
          <a:blip r:embed="rId5"/>
          <a:stretch>
            <a:fillRect/>
          </a:stretch>
        </p:blipFill>
        <p:spPr>
          <a:xfrm>
            <a:off x="3453130" y="2441770"/>
            <a:ext cx="1841500" cy="762000"/>
          </a:xfrm>
          <a:prstGeom prst="rect">
            <a:avLst/>
          </a:prstGeom>
        </p:spPr>
      </p:pic>
      <p:sp>
        <p:nvSpPr>
          <p:cNvPr id="5" name="Slide Number Placeholder 4">
            <a:extLst>
              <a:ext uri="{FF2B5EF4-FFF2-40B4-BE49-F238E27FC236}">
                <a16:creationId xmlns:a16="http://schemas.microsoft.com/office/drawing/2014/main" id="{740D8EFA-E49E-5646-BEAC-DBEE15698D91}"/>
              </a:ext>
            </a:extLst>
          </p:cNvPr>
          <p:cNvSpPr>
            <a:spLocks noGrp="1"/>
          </p:cNvSpPr>
          <p:nvPr>
            <p:ph type="sldNum" sz="quarter" idx="12"/>
          </p:nvPr>
        </p:nvSpPr>
        <p:spPr/>
        <p:txBody>
          <a:bodyPr/>
          <a:lstStyle/>
          <a:p>
            <a:fld id="{51845F5A-061D-4825-9AE9-D7794091C6CF}" type="slidenum">
              <a:rPr lang="en-US" smtClean="0"/>
              <a:pPr/>
              <a:t>13</a:t>
            </a:fld>
            <a:endParaRPr lang="en-US"/>
          </a:p>
        </p:txBody>
      </p:sp>
    </p:spTree>
    <p:extLst>
      <p:ext uri="{BB962C8B-B14F-4D97-AF65-F5344CB8AC3E}">
        <p14:creationId xmlns:p14="http://schemas.microsoft.com/office/powerpoint/2010/main" val="1464113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p:txBody>
          <a:bodyPr>
            <a:normAutofit/>
          </a:bodyPr>
          <a:lstStyle/>
          <a:p>
            <a:pPr lvl="0"/>
            <a:r>
              <a:rPr lang="en-US"/>
              <a:t>SAFETY</a:t>
            </a:r>
          </a:p>
        </p:txBody>
      </p:sp>
      <p:sp>
        <p:nvSpPr>
          <p:cNvPr id="63" name="Google Shape;63;p14"/>
          <p:cNvSpPr txBox="1">
            <a:spLocks noGrp="1"/>
          </p:cNvSpPr>
          <p:nvPr>
            <p:ph idx="1"/>
          </p:nvPr>
        </p:nvSpPr>
        <p:spPr/>
        <p:txBody>
          <a:bodyPr/>
          <a:lstStyle/>
          <a:p>
            <a:pPr lvl="0"/>
            <a:r>
              <a:rPr lang="en-US" dirty="0"/>
              <a:t>Considering that we will be moving on to field training soon it’s important that we go over some safety reminders to prevent injuries.</a:t>
            </a:r>
          </a:p>
          <a:p>
            <a:pPr lvl="0"/>
            <a:r>
              <a:rPr lang="en-US" dirty="0"/>
              <a:t>Remember anytime you hurt yourself to tell your VP of Safety or a safety deputy what happened and make sure you write it up. </a:t>
            </a:r>
          </a:p>
          <a:p>
            <a:pPr lvl="0"/>
            <a:endParaRPr lang="en-US" dirty="0"/>
          </a:p>
          <a:p>
            <a:pPr lvl="0"/>
            <a:endParaRPr lang="en-US" dirty="0"/>
          </a:p>
        </p:txBody>
      </p:sp>
      <p:sp>
        <p:nvSpPr>
          <p:cNvPr id="2" name="Footer Placeholder 1">
            <a:extLst>
              <a:ext uri="{FF2B5EF4-FFF2-40B4-BE49-F238E27FC236}">
                <a16:creationId xmlns:a16="http://schemas.microsoft.com/office/drawing/2014/main" id="{D9ABA3A8-9A84-CC43-A5CF-736ED7EF51FF}"/>
              </a:ext>
            </a:extLst>
          </p:cNvPr>
          <p:cNvSpPr>
            <a:spLocks noGrp="1"/>
          </p:cNvSpPr>
          <p:nvPr>
            <p:ph type="ftr" sz="quarter" idx="11"/>
          </p:nvPr>
        </p:nvSpPr>
        <p:spPr/>
        <p:txBody>
          <a:bodyPr/>
          <a:lstStyle/>
          <a:p>
            <a:r>
              <a:rPr lang="en-US"/>
              <a:t>Copyright 2020 FRCTutorials.com (Last edit 6/01/2020)</a:t>
            </a:r>
            <a:endParaRPr lang="en-US" dirty="0"/>
          </a:p>
        </p:txBody>
      </p:sp>
      <p:sp>
        <p:nvSpPr>
          <p:cNvPr id="3" name="Slide Number Placeholder 2">
            <a:extLst>
              <a:ext uri="{FF2B5EF4-FFF2-40B4-BE49-F238E27FC236}">
                <a16:creationId xmlns:a16="http://schemas.microsoft.com/office/drawing/2014/main" id="{72F2882E-7242-5644-9B1B-B4A801521A38}"/>
              </a:ext>
            </a:extLst>
          </p:cNvPr>
          <p:cNvSpPr>
            <a:spLocks noGrp="1"/>
          </p:cNvSpPr>
          <p:nvPr>
            <p:ph type="sldNum" sz="quarter" idx="12"/>
          </p:nvPr>
        </p:nvSpPr>
        <p:spPr/>
        <p:txBody>
          <a:bodyPr/>
          <a:lstStyle/>
          <a:p>
            <a:fld id="{51845F5A-061D-4825-9AE9-D7794091C6CF}" type="slidenum">
              <a:rPr lang="en-US" smtClean="0"/>
              <a:pPr/>
              <a:t>2</a:t>
            </a:fld>
            <a:endParaRPr lang="en-US"/>
          </a:p>
        </p:txBody>
      </p:sp>
    </p:spTree>
    <p:extLst>
      <p:ext uri="{BB962C8B-B14F-4D97-AF65-F5344CB8AC3E}">
        <p14:creationId xmlns:p14="http://schemas.microsoft.com/office/powerpoint/2010/main" val="2640118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p:txBody>
          <a:bodyPr>
            <a:normAutofit/>
          </a:bodyPr>
          <a:lstStyle/>
          <a:p>
            <a:pPr lvl="0"/>
            <a:r>
              <a:rPr lang="en-US"/>
              <a:t>ELECTRICAL SHORTS</a:t>
            </a:r>
          </a:p>
        </p:txBody>
      </p:sp>
      <p:sp>
        <p:nvSpPr>
          <p:cNvPr id="69" name="Google Shape;69;p15"/>
          <p:cNvSpPr txBox="1">
            <a:spLocks noGrp="1"/>
          </p:cNvSpPr>
          <p:nvPr>
            <p:ph idx="1"/>
          </p:nvPr>
        </p:nvSpPr>
        <p:spPr/>
        <p:txBody>
          <a:bodyPr>
            <a:normAutofit lnSpcReduction="10000"/>
          </a:bodyPr>
          <a:lstStyle/>
          <a:p>
            <a:pPr lvl="0"/>
            <a:r>
              <a:rPr lang="en-US" dirty="0"/>
              <a:t>Caused by bare wire touching bare wire or exposed metal. Also can occur with contacts from the opposite polarity touching</a:t>
            </a:r>
          </a:p>
          <a:p>
            <a:pPr lvl="0"/>
            <a:r>
              <a:rPr lang="en-US" dirty="0"/>
              <a:t>All improper electrical paths need to be avoided to reduce the risk of injury and damage to both electrical and mechanical components.</a:t>
            </a:r>
          </a:p>
          <a:p>
            <a:pPr lvl="0"/>
            <a:r>
              <a:rPr lang="en-US" dirty="0"/>
              <a:t>Electrical components need to be kept clean of aluminum shaving/wires/debris (swarf) in any electrical component. This can cause a robot to dangerously malfunction or permanently damage electrical systems.</a:t>
            </a:r>
          </a:p>
          <a:p>
            <a:pPr lvl="0"/>
            <a:r>
              <a:rPr lang="en-US" dirty="0"/>
              <a:t>A dropped screw or nut can damage components by shorting-out the circuit board. An example of this is what happened to our Raspberry pi.  </a:t>
            </a:r>
          </a:p>
          <a:p>
            <a:pPr lvl="0"/>
            <a:r>
              <a:rPr lang="en-US" dirty="0"/>
              <a:t>Electricity follows the path of least resistance.  If the connection is not proper or sufficient for the components, excessive heating will be generated possibly causing damage, fire, or poor performance.</a:t>
            </a:r>
          </a:p>
        </p:txBody>
      </p:sp>
      <p:sp>
        <p:nvSpPr>
          <p:cNvPr id="2" name="Footer Placeholder 1">
            <a:extLst>
              <a:ext uri="{FF2B5EF4-FFF2-40B4-BE49-F238E27FC236}">
                <a16:creationId xmlns:a16="http://schemas.microsoft.com/office/drawing/2014/main" id="{B3579787-2C5C-6A47-AE0A-6F05C3750284}"/>
              </a:ext>
            </a:extLst>
          </p:cNvPr>
          <p:cNvSpPr>
            <a:spLocks noGrp="1"/>
          </p:cNvSpPr>
          <p:nvPr>
            <p:ph type="ftr" sz="quarter" idx="11"/>
          </p:nvPr>
        </p:nvSpPr>
        <p:spPr/>
        <p:txBody>
          <a:bodyPr/>
          <a:lstStyle/>
          <a:p>
            <a:r>
              <a:rPr lang="en-US"/>
              <a:t>Copyright 2020 FRCTutorials.com (Last edit 6/01/2020)</a:t>
            </a:r>
            <a:endParaRPr lang="en-US" dirty="0"/>
          </a:p>
        </p:txBody>
      </p:sp>
      <p:sp>
        <p:nvSpPr>
          <p:cNvPr id="3" name="Slide Number Placeholder 2">
            <a:extLst>
              <a:ext uri="{FF2B5EF4-FFF2-40B4-BE49-F238E27FC236}">
                <a16:creationId xmlns:a16="http://schemas.microsoft.com/office/drawing/2014/main" id="{91EEB48E-D91D-2945-916A-2215F7C08133}"/>
              </a:ext>
            </a:extLst>
          </p:cNvPr>
          <p:cNvSpPr>
            <a:spLocks noGrp="1"/>
          </p:cNvSpPr>
          <p:nvPr>
            <p:ph type="sldNum" sz="quarter" idx="12"/>
          </p:nvPr>
        </p:nvSpPr>
        <p:spPr/>
        <p:txBody>
          <a:bodyPr/>
          <a:lstStyle/>
          <a:p>
            <a:fld id="{51845F5A-061D-4825-9AE9-D7794091C6CF}" type="slidenum">
              <a:rPr lang="en-US" smtClean="0"/>
              <a:pPr/>
              <a:t>3</a:t>
            </a:fld>
            <a:endParaRPr lang="en-US"/>
          </a:p>
        </p:txBody>
      </p:sp>
    </p:spTree>
    <p:extLst>
      <p:ext uri="{BB962C8B-B14F-4D97-AF65-F5344CB8AC3E}">
        <p14:creationId xmlns:p14="http://schemas.microsoft.com/office/powerpoint/2010/main" val="956361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p:txBody>
          <a:bodyPr>
            <a:normAutofit/>
          </a:bodyPr>
          <a:lstStyle/>
          <a:p>
            <a:pPr lvl="0"/>
            <a:r>
              <a:rPr lang="en-US"/>
              <a:t>DANGERS OF 12 VOLTS</a:t>
            </a:r>
          </a:p>
        </p:txBody>
      </p:sp>
      <p:sp>
        <p:nvSpPr>
          <p:cNvPr id="76" name="Google Shape;76;p16"/>
          <p:cNvSpPr txBox="1">
            <a:spLocks noGrp="1"/>
          </p:cNvSpPr>
          <p:nvPr>
            <p:ph idx="1"/>
          </p:nvPr>
        </p:nvSpPr>
        <p:spPr/>
        <p:txBody>
          <a:bodyPr/>
          <a:lstStyle/>
          <a:p>
            <a:pPr lvl="0"/>
            <a:r>
              <a:rPr lang="en-US"/>
              <a:t>With 12 Volts and various current, if exposed wire gets in contact with its surroundings, it can cause damage.</a:t>
            </a:r>
          </a:p>
        </p:txBody>
      </p:sp>
      <p:sp>
        <p:nvSpPr>
          <p:cNvPr id="2" name="Footer Placeholder 1">
            <a:extLst>
              <a:ext uri="{FF2B5EF4-FFF2-40B4-BE49-F238E27FC236}">
                <a16:creationId xmlns:a16="http://schemas.microsoft.com/office/drawing/2014/main" id="{FCF8A079-5D8D-DA4B-8471-1E29F3E64F74}"/>
              </a:ext>
            </a:extLst>
          </p:cNvPr>
          <p:cNvSpPr>
            <a:spLocks noGrp="1"/>
          </p:cNvSpPr>
          <p:nvPr>
            <p:ph type="ftr" sz="quarter" idx="11"/>
          </p:nvPr>
        </p:nvSpPr>
        <p:spPr/>
        <p:txBody>
          <a:bodyPr/>
          <a:lstStyle/>
          <a:p>
            <a:r>
              <a:rPr lang="en-US"/>
              <a:t>Copyright 2020 FRCTutorials.com (Last edit 6/01/2020)</a:t>
            </a:r>
            <a:endParaRPr lang="en-US" dirty="0"/>
          </a:p>
        </p:txBody>
      </p:sp>
      <p:sp>
        <p:nvSpPr>
          <p:cNvPr id="3" name="Slide Number Placeholder 2">
            <a:extLst>
              <a:ext uri="{FF2B5EF4-FFF2-40B4-BE49-F238E27FC236}">
                <a16:creationId xmlns:a16="http://schemas.microsoft.com/office/drawing/2014/main" id="{B647F251-5DEF-734B-9896-3AC984CB1805}"/>
              </a:ext>
            </a:extLst>
          </p:cNvPr>
          <p:cNvSpPr>
            <a:spLocks noGrp="1"/>
          </p:cNvSpPr>
          <p:nvPr>
            <p:ph type="sldNum" sz="quarter" idx="12"/>
          </p:nvPr>
        </p:nvSpPr>
        <p:spPr/>
        <p:txBody>
          <a:bodyPr/>
          <a:lstStyle/>
          <a:p>
            <a:fld id="{51845F5A-061D-4825-9AE9-D7794091C6CF}" type="slidenum">
              <a:rPr lang="en-US" smtClean="0"/>
              <a:pPr/>
              <a:t>4</a:t>
            </a:fld>
            <a:endParaRPr lang="en-US"/>
          </a:p>
        </p:txBody>
      </p:sp>
    </p:spTree>
    <p:extLst>
      <p:ext uri="{BB962C8B-B14F-4D97-AF65-F5344CB8AC3E}">
        <p14:creationId xmlns:p14="http://schemas.microsoft.com/office/powerpoint/2010/main" val="1787696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p:txBody>
          <a:bodyPr>
            <a:normAutofit/>
          </a:bodyPr>
          <a:lstStyle/>
          <a:p>
            <a:pPr lvl="0"/>
            <a:r>
              <a:rPr lang="en-US"/>
              <a:t>PROPER INSULATION</a:t>
            </a:r>
          </a:p>
        </p:txBody>
      </p:sp>
      <p:sp>
        <p:nvSpPr>
          <p:cNvPr id="82" name="Google Shape;82;p17"/>
          <p:cNvSpPr txBox="1">
            <a:spLocks noGrp="1"/>
          </p:cNvSpPr>
          <p:nvPr>
            <p:ph idx="1"/>
          </p:nvPr>
        </p:nvSpPr>
        <p:spPr/>
        <p:txBody>
          <a:bodyPr/>
          <a:lstStyle/>
          <a:p>
            <a:pPr lvl="0"/>
            <a:r>
              <a:rPr lang="en-US"/>
              <a:t>Bare wire should never be showing. Damaged insulation should be reported and replaced.  Wire connection with bare wire should be covered with electrical tape of appropriate color (black - ground, red - positive)</a:t>
            </a:r>
          </a:p>
          <a:p>
            <a:pPr lvl="0"/>
            <a:r>
              <a:rPr lang="en-US"/>
              <a:t>In areas where wire will rub against another surface, the surface should be deburred (if possible) and heat shrink wrap should be placed around the wire for extra insulation. Friction tape can also be used.</a:t>
            </a:r>
          </a:p>
        </p:txBody>
      </p:sp>
      <p:sp>
        <p:nvSpPr>
          <p:cNvPr id="2" name="Footer Placeholder 1">
            <a:extLst>
              <a:ext uri="{FF2B5EF4-FFF2-40B4-BE49-F238E27FC236}">
                <a16:creationId xmlns:a16="http://schemas.microsoft.com/office/drawing/2014/main" id="{5841B175-0FC0-F845-ADB0-9165109DA06F}"/>
              </a:ext>
            </a:extLst>
          </p:cNvPr>
          <p:cNvSpPr>
            <a:spLocks noGrp="1"/>
          </p:cNvSpPr>
          <p:nvPr>
            <p:ph type="ftr" sz="quarter" idx="11"/>
          </p:nvPr>
        </p:nvSpPr>
        <p:spPr/>
        <p:txBody>
          <a:bodyPr/>
          <a:lstStyle/>
          <a:p>
            <a:r>
              <a:rPr lang="en-US"/>
              <a:t>Copyright 2020 FRCTutorials.com (Last edit 6/01/2020)</a:t>
            </a:r>
            <a:endParaRPr lang="en-US" dirty="0"/>
          </a:p>
        </p:txBody>
      </p:sp>
      <p:sp>
        <p:nvSpPr>
          <p:cNvPr id="3" name="Slide Number Placeholder 2">
            <a:extLst>
              <a:ext uri="{FF2B5EF4-FFF2-40B4-BE49-F238E27FC236}">
                <a16:creationId xmlns:a16="http://schemas.microsoft.com/office/drawing/2014/main" id="{4339B2A9-1D43-664F-95A8-F12AFF0E9AFE}"/>
              </a:ext>
            </a:extLst>
          </p:cNvPr>
          <p:cNvSpPr>
            <a:spLocks noGrp="1"/>
          </p:cNvSpPr>
          <p:nvPr>
            <p:ph type="sldNum" sz="quarter" idx="12"/>
          </p:nvPr>
        </p:nvSpPr>
        <p:spPr/>
        <p:txBody>
          <a:bodyPr/>
          <a:lstStyle/>
          <a:p>
            <a:fld id="{51845F5A-061D-4825-9AE9-D7794091C6CF}" type="slidenum">
              <a:rPr lang="en-US" smtClean="0"/>
              <a:pPr/>
              <a:t>5</a:t>
            </a:fld>
            <a:endParaRPr lang="en-US"/>
          </a:p>
        </p:txBody>
      </p:sp>
    </p:spTree>
    <p:extLst>
      <p:ext uri="{BB962C8B-B14F-4D97-AF65-F5344CB8AC3E}">
        <p14:creationId xmlns:p14="http://schemas.microsoft.com/office/powerpoint/2010/main" val="115760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p:txBody>
          <a:bodyPr>
            <a:normAutofit/>
          </a:bodyPr>
          <a:lstStyle/>
          <a:p>
            <a:pPr lvl="0"/>
            <a:r>
              <a:rPr lang="en-US"/>
              <a:t>HANDLING BATTERIES</a:t>
            </a:r>
          </a:p>
        </p:txBody>
      </p:sp>
      <p:sp>
        <p:nvSpPr>
          <p:cNvPr id="88" name="Google Shape;88;p18"/>
          <p:cNvSpPr txBox="1">
            <a:spLocks noGrp="1"/>
          </p:cNvSpPr>
          <p:nvPr>
            <p:ph idx="1"/>
          </p:nvPr>
        </p:nvSpPr>
        <p:spPr/>
        <p:txBody>
          <a:bodyPr/>
          <a:lstStyle/>
          <a:p>
            <a:pPr lvl="0"/>
            <a:r>
              <a:rPr lang="en-US" dirty="0"/>
              <a:t>Never grab or hold battery by cables or terminals.</a:t>
            </a:r>
          </a:p>
          <a:p>
            <a:pPr lvl="0"/>
            <a:r>
              <a:rPr lang="en-US" dirty="0"/>
              <a:t>Carry them with both hands. If dropped, report to a mentor immediately, as the battery may be damaged and could possibly malfunction. If you notice leakage from a battery notify a mentor and then retrieve and use the acid spill kit from the safety station at the front of the bay.</a:t>
            </a:r>
          </a:p>
          <a:p>
            <a:r>
              <a:rPr lang="en-US" dirty="0"/>
              <a:t>Do not run 357 sec batteries below 12 volts while robot is in standby mode and do not run any battery until completely dead. Deep discharges of the batteries will permanently damage them to the point that full charge is not achievable making that battery useful for practice or cart status only.</a:t>
            </a:r>
          </a:p>
          <a:p>
            <a:pPr lvl="0"/>
            <a:endParaRPr lang="en-US" dirty="0"/>
          </a:p>
        </p:txBody>
      </p:sp>
      <p:sp>
        <p:nvSpPr>
          <p:cNvPr id="2" name="Footer Placeholder 1">
            <a:extLst>
              <a:ext uri="{FF2B5EF4-FFF2-40B4-BE49-F238E27FC236}">
                <a16:creationId xmlns:a16="http://schemas.microsoft.com/office/drawing/2014/main" id="{75234461-B946-A745-892D-B629700CAC82}"/>
              </a:ext>
            </a:extLst>
          </p:cNvPr>
          <p:cNvSpPr>
            <a:spLocks noGrp="1"/>
          </p:cNvSpPr>
          <p:nvPr>
            <p:ph type="ftr" sz="quarter" idx="11"/>
          </p:nvPr>
        </p:nvSpPr>
        <p:spPr/>
        <p:txBody>
          <a:bodyPr/>
          <a:lstStyle/>
          <a:p>
            <a:r>
              <a:rPr lang="en-US"/>
              <a:t>Copyright 2020 FRCTutorials.com (Last edit 6/01/2020)</a:t>
            </a:r>
            <a:endParaRPr lang="en-US" dirty="0"/>
          </a:p>
        </p:txBody>
      </p:sp>
      <p:sp>
        <p:nvSpPr>
          <p:cNvPr id="3" name="Slide Number Placeholder 2">
            <a:extLst>
              <a:ext uri="{FF2B5EF4-FFF2-40B4-BE49-F238E27FC236}">
                <a16:creationId xmlns:a16="http://schemas.microsoft.com/office/drawing/2014/main" id="{76052EA7-1955-6F47-BCFB-C56F1480A19C}"/>
              </a:ext>
            </a:extLst>
          </p:cNvPr>
          <p:cNvSpPr>
            <a:spLocks noGrp="1"/>
          </p:cNvSpPr>
          <p:nvPr>
            <p:ph type="sldNum" sz="quarter" idx="12"/>
          </p:nvPr>
        </p:nvSpPr>
        <p:spPr/>
        <p:txBody>
          <a:bodyPr/>
          <a:lstStyle/>
          <a:p>
            <a:fld id="{51845F5A-061D-4825-9AE9-D7794091C6CF}" type="slidenum">
              <a:rPr lang="en-US" smtClean="0"/>
              <a:pPr/>
              <a:t>6</a:t>
            </a:fld>
            <a:endParaRPr lang="en-US"/>
          </a:p>
        </p:txBody>
      </p:sp>
    </p:spTree>
    <p:extLst>
      <p:ext uri="{BB962C8B-B14F-4D97-AF65-F5344CB8AC3E}">
        <p14:creationId xmlns:p14="http://schemas.microsoft.com/office/powerpoint/2010/main" val="718835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p:txBody>
          <a:bodyPr>
            <a:normAutofit/>
          </a:bodyPr>
          <a:lstStyle/>
          <a:p>
            <a:pPr lvl="0"/>
            <a:r>
              <a:rPr lang="en-US"/>
              <a:t>DANGERS OF A HEAT GUN</a:t>
            </a:r>
          </a:p>
        </p:txBody>
      </p:sp>
      <p:sp>
        <p:nvSpPr>
          <p:cNvPr id="95" name="Google Shape;95;p19"/>
          <p:cNvSpPr txBox="1">
            <a:spLocks noGrp="1"/>
          </p:cNvSpPr>
          <p:nvPr>
            <p:ph idx="1"/>
          </p:nvPr>
        </p:nvSpPr>
        <p:spPr/>
        <p:txBody>
          <a:bodyPr/>
          <a:lstStyle/>
          <a:p>
            <a:pPr lvl="0"/>
            <a:r>
              <a:rPr lang="en-US"/>
              <a:t>The metal part of the heat gun is extremely hot. When bending plastic, bring a friend and use leather/other heat resistant gloves. When not using the gun, place it so the heated part is stably facing upwards and is not at risk of falling over and hitting someone or something. When completely finished, unplug the heat gun, allow it to cool by putting it into the holders on the side of the electrical bench, and wrap the wire up appropriately.</a:t>
            </a:r>
          </a:p>
        </p:txBody>
      </p:sp>
      <p:sp>
        <p:nvSpPr>
          <p:cNvPr id="2" name="Footer Placeholder 1">
            <a:extLst>
              <a:ext uri="{FF2B5EF4-FFF2-40B4-BE49-F238E27FC236}">
                <a16:creationId xmlns:a16="http://schemas.microsoft.com/office/drawing/2014/main" id="{AD4C7921-32DA-4C41-976B-3BADB8EB6495}"/>
              </a:ext>
            </a:extLst>
          </p:cNvPr>
          <p:cNvSpPr>
            <a:spLocks noGrp="1"/>
          </p:cNvSpPr>
          <p:nvPr>
            <p:ph type="ftr" sz="quarter" idx="11"/>
          </p:nvPr>
        </p:nvSpPr>
        <p:spPr/>
        <p:txBody>
          <a:bodyPr/>
          <a:lstStyle/>
          <a:p>
            <a:r>
              <a:rPr lang="en-US"/>
              <a:t>Copyright 2020 FRCTutorials.com (Last edit 6/01/2020)</a:t>
            </a:r>
            <a:endParaRPr lang="en-US" dirty="0"/>
          </a:p>
        </p:txBody>
      </p:sp>
      <p:sp>
        <p:nvSpPr>
          <p:cNvPr id="3" name="Slide Number Placeholder 2">
            <a:extLst>
              <a:ext uri="{FF2B5EF4-FFF2-40B4-BE49-F238E27FC236}">
                <a16:creationId xmlns:a16="http://schemas.microsoft.com/office/drawing/2014/main" id="{7A11ACEC-FBF9-CF47-862D-F1A6E406DCC5}"/>
              </a:ext>
            </a:extLst>
          </p:cNvPr>
          <p:cNvSpPr>
            <a:spLocks noGrp="1"/>
          </p:cNvSpPr>
          <p:nvPr>
            <p:ph type="sldNum" sz="quarter" idx="12"/>
          </p:nvPr>
        </p:nvSpPr>
        <p:spPr/>
        <p:txBody>
          <a:bodyPr/>
          <a:lstStyle/>
          <a:p>
            <a:fld id="{51845F5A-061D-4825-9AE9-D7794091C6CF}" type="slidenum">
              <a:rPr lang="en-US" smtClean="0"/>
              <a:pPr/>
              <a:t>7</a:t>
            </a:fld>
            <a:endParaRPr lang="en-US"/>
          </a:p>
        </p:txBody>
      </p:sp>
    </p:spTree>
    <p:extLst>
      <p:ext uri="{BB962C8B-B14F-4D97-AF65-F5344CB8AC3E}">
        <p14:creationId xmlns:p14="http://schemas.microsoft.com/office/powerpoint/2010/main" val="4132826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p:txBody>
          <a:bodyPr>
            <a:normAutofit/>
          </a:bodyPr>
          <a:lstStyle/>
          <a:p>
            <a:pPr lvl="0"/>
            <a:r>
              <a:rPr lang="en-US"/>
              <a:t>DANGERS OF A SOLDERING IRON</a:t>
            </a:r>
          </a:p>
        </p:txBody>
      </p:sp>
      <p:sp>
        <p:nvSpPr>
          <p:cNvPr id="101" name="Google Shape;101;p20"/>
          <p:cNvSpPr txBox="1">
            <a:spLocks noGrp="1"/>
          </p:cNvSpPr>
          <p:nvPr>
            <p:ph idx="1"/>
          </p:nvPr>
        </p:nvSpPr>
        <p:spPr/>
        <p:txBody>
          <a:bodyPr/>
          <a:lstStyle/>
          <a:p>
            <a:pPr lvl="0"/>
            <a:r>
              <a:rPr lang="en-US"/>
              <a:t>Extremely hot surface. When using solder, make sure it doesn’t get on your skin. It may burn you if it does. When you are not using the soldering iron during your work, place it back in its holder. If there is rosin build up on the iron, stick the iron into the tip cleaner. When you are finished, turn off the soldering iron while it is in its holder.</a:t>
            </a:r>
          </a:p>
          <a:p>
            <a:pPr lvl="0"/>
            <a:r>
              <a:rPr lang="en-US"/>
              <a:t>Do not breathe in the smoke from soldering iron.  If the smoke is following you, use a small fan to blow it away.</a:t>
            </a:r>
          </a:p>
          <a:p>
            <a:pPr lvl="0"/>
            <a:endParaRPr lang="en-US"/>
          </a:p>
          <a:p>
            <a:pPr lvl="0"/>
            <a:endParaRPr lang="en-US"/>
          </a:p>
        </p:txBody>
      </p:sp>
      <p:sp>
        <p:nvSpPr>
          <p:cNvPr id="2" name="Footer Placeholder 1">
            <a:extLst>
              <a:ext uri="{FF2B5EF4-FFF2-40B4-BE49-F238E27FC236}">
                <a16:creationId xmlns:a16="http://schemas.microsoft.com/office/drawing/2014/main" id="{D5B492DF-E2CE-094F-A099-78BC35DF63AA}"/>
              </a:ext>
            </a:extLst>
          </p:cNvPr>
          <p:cNvSpPr>
            <a:spLocks noGrp="1"/>
          </p:cNvSpPr>
          <p:nvPr>
            <p:ph type="ftr" sz="quarter" idx="11"/>
          </p:nvPr>
        </p:nvSpPr>
        <p:spPr/>
        <p:txBody>
          <a:bodyPr/>
          <a:lstStyle/>
          <a:p>
            <a:r>
              <a:rPr lang="en-US"/>
              <a:t>Copyright 2020 FRCTutorials.com (Last edit 6/01/2020)</a:t>
            </a:r>
            <a:endParaRPr lang="en-US" dirty="0"/>
          </a:p>
        </p:txBody>
      </p:sp>
      <p:sp>
        <p:nvSpPr>
          <p:cNvPr id="3" name="Slide Number Placeholder 2">
            <a:extLst>
              <a:ext uri="{FF2B5EF4-FFF2-40B4-BE49-F238E27FC236}">
                <a16:creationId xmlns:a16="http://schemas.microsoft.com/office/drawing/2014/main" id="{E0497463-96EA-7C4B-9B73-F4B12FE1ED52}"/>
              </a:ext>
            </a:extLst>
          </p:cNvPr>
          <p:cNvSpPr>
            <a:spLocks noGrp="1"/>
          </p:cNvSpPr>
          <p:nvPr>
            <p:ph type="sldNum" sz="quarter" idx="12"/>
          </p:nvPr>
        </p:nvSpPr>
        <p:spPr/>
        <p:txBody>
          <a:bodyPr/>
          <a:lstStyle/>
          <a:p>
            <a:fld id="{51845F5A-061D-4825-9AE9-D7794091C6CF}" type="slidenum">
              <a:rPr lang="en-US" smtClean="0"/>
              <a:pPr/>
              <a:t>8</a:t>
            </a:fld>
            <a:endParaRPr lang="en-US"/>
          </a:p>
        </p:txBody>
      </p:sp>
    </p:spTree>
    <p:extLst>
      <p:ext uri="{BB962C8B-B14F-4D97-AF65-F5344CB8AC3E}">
        <p14:creationId xmlns:p14="http://schemas.microsoft.com/office/powerpoint/2010/main" val="1856799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p:txBody>
          <a:bodyPr>
            <a:normAutofit/>
          </a:bodyPr>
          <a:lstStyle/>
          <a:p>
            <a:pPr lvl="0"/>
            <a:r>
              <a:rPr lang="en-US"/>
              <a:t>STRIPPING WIRE</a:t>
            </a:r>
          </a:p>
        </p:txBody>
      </p:sp>
      <p:sp>
        <p:nvSpPr>
          <p:cNvPr id="107" name="Google Shape;107;p21"/>
          <p:cNvSpPr txBox="1">
            <a:spLocks noGrp="1"/>
          </p:cNvSpPr>
          <p:nvPr>
            <p:ph idx="1"/>
          </p:nvPr>
        </p:nvSpPr>
        <p:spPr/>
        <p:txBody>
          <a:bodyPr/>
          <a:lstStyle/>
          <a:p>
            <a:pPr lvl="0"/>
            <a:r>
              <a:rPr lang="en-US"/>
              <a:t>Stripping wire over the bot can cause shorts and generate short causing swarf. Do not strip wires over any electrical components.</a:t>
            </a:r>
          </a:p>
        </p:txBody>
      </p:sp>
      <p:sp>
        <p:nvSpPr>
          <p:cNvPr id="2" name="Footer Placeholder 1">
            <a:extLst>
              <a:ext uri="{FF2B5EF4-FFF2-40B4-BE49-F238E27FC236}">
                <a16:creationId xmlns:a16="http://schemas.microsoft.com/office/drawing/2014/main" id="{8A55C1B8-F49F-224E-B84F-AD66BE0F7368}"/>
              </a:ext>
            </a:extLst>
          </p:cNvPr>
          <p:cNvSpPr>
            <a:spLocks noGrp="1"/>
          </p:cNvSpPr>
          <p:nvPr>
            <p:ph type="ftr" sz="quarter" idx="11"/>
          </p:nvPr>
        </p:nvSpPr>
        <p:spPr/>
        <p:txBody>
          <a:bodyPr/>
          <a:lstStyle/>
          <a:p>
            <a:r>
              <a:rPr lang="en-US"/>
              <a:t>Copyright 2020 FRCTutorials.com (Last edit 6/01/2020)</a:t>
            </a:r>
            <a:endParaRPr lang="en-US" dirty="0"/>
          </a:p>
        </p:txBody>
      </p:sp>
      <p:sp>
        <p:nvSpPr>
          <p:cNvPr id="3" name="Slide Number Placeholder 2">
            <a:extLst>
              <a:ext uri="{FF2B5EF4-FFF2-40B4-BE49-F238E27FC236}">
                <a16:creationId xmlns:a16="http://schemas.microsoft.com/office/drawing/2014/main" id="{B0AE3026-E709-1545-BCCE-6874D8867993}"/>
              </a:ext>
            </a:extLst>
          </p:cNvPr>
          <p:cNvSpPr>
            <a:spLocks noGrp="1"/>
          </p:cNvSpPr>
          <p:nvPr>
            <p:ph type="sldNum" sz="quarter" idx="12"/>
          </p:nvPr>
        </p:nvSpPr>
        <p:spPr/>
        <p:txBody>
          <a:bodyPr/>
          <a:lstStyle/>
          <a:p>
            <a:fld id="{51845F5A-061D-4825-9AE9-D7794091C6CF}" type="slidenum">
              <a:rPr lang="en-US" smtClean="0"/>
              <a:pPr/>
              <a:t>9</a:t>
            </a:fld>
            <a:endParaRPr lang="en-US"/>
          </a:p>
        </p:txBody>
      </p:sp>
    </p:spTree>
    <p:extLst>
      <p:ext uri="{BB962C8B-B14F-4D97-AF65-F5344CB8AC3E}">
        <p14:creationId xmlns:p14="http://schemas.microsoft.com/office/powerpoint/2010/main" val="1081933602"/>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1124</Words>
  <Application>Microsoft Macintosh PowerPoint</Application>
  <PresentationFormat>On-screen Show (4:3)</PresentationFormat>
  <Paragraphs>83</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Elephant</vt:lpstr>
      <vt:lpstr>Helvetica Neue</vt:lpstr>
      <vt:lpstr>BrushVTI</vt:lpstr>
      <vt:lpstr>Electrical: Safety Concerns</vt:lpstr>
      <vt:lpstr>SAFETY</vt:lpstr>
      <vt:lpstr>ELECTRICAL SHORTS</vt:lpstr>
      <vt:lpstr>DANGERS OF 12 VOLTS</vt:lpstr>
      <vt:lpstr>PROPER INSULATION</vt:lpstr>
      <vt:lpstr>HANDLING BATTERIES</vt:lpstr>
      <vt:lpstr>DANGERS OF A HEAT GUN</vt:lpstr>
      <vt:lpstr>DANGERS OF A SOLDERING IRON</vt:lpstr>
      <vt:lpstr>STRIPPING WIRE</vt:lpstr>
      <vt:lpstr>PNEUMATICS</vt:lpstr>
      <vt:lpstr>ELECTRICAL BENCH HOUSEKEEPING</vt:lpstr>
      <vt:lpstr>TABLES IN BAY HOUSEKEEPING</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for Grants</dc:title>
  <dc:creator>Srinivasan Seshan</dc:creator>
  <cp:lastModifiedBy>Srinivasan Seshan</cp:lastModifiedBy>
  <cp:revision>60</cp:revision>
  <dcterms:created xsi:type="dcterms:W3CDTF">2020-03-03T17:05:41Z</dcterms:created>
  <dcterms:modified xsi:type="dcterms:W3CDTF">2020-06-02T17:14:07Z</dcterms:modified>
</cp:coreProperties>
</file>