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67" r:id="rId3"/>
    <p:sldId id="268" r:id="rId4"/>
    <p:sldId id="269" r:id="rId5"/>
    <p:sldId id="272" r:id="rId6"/>
    <p:sldId id="273" r:id="rId7"/>
    <p:sldId id="274" r:id="rId8"/>
    <p:sldId id="27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03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1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05D45-2BCB-7D45-A4DC-3AF42B1AEA7C}" type="datetimeFigureOut">
              <a:rPr lang="en-US" smtClean="0"/>
              <a:t>6/1/20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32E23-AAD2-3D4F-B193-31CA6C6F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19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8C63A1-29AA-F84D-9D1B-2B7A8697E6E6}" type="datetime1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5/27/2020)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6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D63EFF-5CE3-9443-B39A-1A8155523E83}" type="datetime1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5/27/2020)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7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55B002-48A8-ED42-88E6-CA4CEEDF477A}" type="datetime1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5/27/2020)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30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54B37C-E83F-354B-8380-4EBA36340996}" type="datetime1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5/27/2020)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365125"/>
            <a:ext cx="8663940" cy="7397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1249680"/>
            <a:ext cx="8663940" cy="50291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910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330DC4-07B8-8643-B1D7-A43EE6A3E044}" type="datetime1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100"/>
            </a:lvl1pPr>
          </a:lstStyle>
          <a:p>
            <a:r>
              <a:rPr lang="en-US"/>
              <a:t>Copyright 2020 FRCTutorials.com (Last edit 5/27/2020)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4860" y="6356350"/>
            <a:ext cx="51816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7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47FC6-F867-AD4F-90A7-6BDAB9EAEBEA}" type="datetime1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5/27/2020)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050009-63D5-7D42-92DD-4271BDEE17CE}" type="datetime1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5/27/2020)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0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861C0B-3A59-4046-AB0D-95DF1D11C2A0}" type="datetime1">
              <a:rPr lang="en-US" smtClean="0"/>
              <a:t>6/1/20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5/27/2020)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7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F349BE-9A62-C149-BFFA-D1F68851B709}" type="datetime1">
              <a:rPr lang="en-US" smtClean="0"/>
              <a:t>6/1/20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5/27/2020)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4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48ECF2-5453-194E-B7C6-E58AB17A8827}" type="datetime1">
              <a:rPr lang="en-US" smtClean="0"/>
              <a:t>6/1/20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5/27/2020)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5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26A5F1-A04C-B44E-B251-18E85F4A0D3D}" type="datetime1">
              <a:rPr lang="en-US" smtClean="0"/>
              <a:t>6/1/20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5/27/2020)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4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028BE-D29B-2943-A6B2-B75699923A2A}" type="datetime1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Copyright 2020 FRCTutorials.com (Last edit 5/27/2020)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0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36526"/>
            <a:ext cx="8747760" cy="835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" y="1074420"/>
            <a:ext cx="8747760" cy="5189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64380" y="6365240"/>
            <a:ext cx="952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607D5-E126-A349-8822-9FE1AC383650}" type="datetime1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0500" y="63512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2020 FRCTutorials.com (Last edit 5/27/2020)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26780" y="6369049"/>
            <a:ext cx="411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1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2" r:id="rId3"/>
    <p:sldLayoutId id="2147483681" r:id="rId4"/>
    <p:sldLayoutId id="2147483680" r:id="rId5"/>
    <p:sldLayoutId id="2147483679" r:id="rId6"/>
    <p:sldLayoutId id="2147483678" r:id="rId7"/>
    <p:sldLayoutId id="2147483677" r:id="rId8"/>
    <p:sldLayoutId id="2147483676" r:id="rId9"/>
    <p:sldLayoutId id="2147483675" r:id="rId10"/>
    <p:sldLayoutId id="2147483673" r:id="rId11"/>
    <p:sldLayoutId id="2147483674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therobotspace.com/" TargetMode="External"/><Relationship Id="rId3" Type="http://schemas.openxmlformats.org/officeDocument/2006/relationships/hyperlink" Target="http://www.andymark.com/" TargetMode="External"/><Relationship Id="rId7" Type="http://schemas.openxmlformats.org/officeDocument/2006/relationships/hyperlink" Target="http://www.automationdirect.com/" TargetMode="External"/><Relationship Id="rId2" Type="http://schemas.openxmlformats.org/officeDocument/2006/relationships/hyperlink" Target="http://findrobotpart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evrobotics.com/" TargetMode="External"/><Relationship Id="rId11" Type="http://schemas.openxmlformats.org/officeDocument/2006/relationships/hyperlink" Target="http://www.grainger.com/" TargetMode="External"/><Relationship Id="rId5" Type="http://schemas.openxmlformats.org/officeDocument/2006/relationships/hyperlink" Target="http://www.wcproducts.net/" TargetMode="External"/><Relationship Id="rId10" Type="http://schemas.openxmlformats.org/officeDocument/2006/relationships/hyperlink" Target="http://www.mcmaster.com/" TargetMode="External"/><Relationship Id="rId4" Type="http://schemas.openxmlformats.org/officeDocument/2006/relationships/hyperlink" Target="http://www.vexpro.com/" TargetMode="External"/><Relationship Id="rId9" Type="http://schemas.openxmlformats.org/officeDocument/2006/relationships/hyperlink" Target="http://www.robotmarketplace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imelightvision.io/" TargetMode="External"/><Relationship Id="rId2" Type="http://schemas.openxmlformats.org/officeDocument/2006/relationships/hyperlink" Target="http://www.ctr-electronic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owerwerx.com/" TargetMode="External"/><Relationship Id="rId5" Type="http://schemas.openxmlformats.org/officeDocument/2006/relationships/hyperlink" Target="http://www.mouser.com/" TargetMode="External"/><Relationship Id="rId4" Type="http://schemas.openxmlformats.org/officeDocument/2006/relationships/hyperlink" Target="http://www.digikey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mba.com/first" TargetMode="External"/><Relationship Id="rId2" Type="http://schemas.openxmlformats.org/officeDocument/2006/relationships/hyperlink" Target="http://www.banebot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mcusa.com/" TargetMode="External"/><Relationship Id="rId5" Type="http://schemas.openxmlformats.org/officeDocument/2006/relationships/hyperlink" Target="http://www.freelin-wade.com/" TargetMode="External"/><Relationship Id="rId4" Type="http://schemas.openxmlformats.org/officeDocument/2006/relationships/hyperlink" Target="http://www.igus.com/wpck/11734/yes_sponsorship_us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yftrobotics.com/" TargetMode="External"/><Relationship Id="rId2" Type="http://schemas.openxmlformats.org/officeDocument/2006/relationships/hyperlink" Target="http://www.armabo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hethriftybot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opromo.com/" TargetMode="External"/><Relationship Id="rId2" Type="http://schemas.openxmlformats.org/officeDocument/2006/relationships/hyperlink" Target="http://www.ahh.biz/fabric/cordura/1000-deni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opromo.com/" TargetMode="External"/><Relationship Id="rId2" Type="http://schemas.openxmlformats.org/officeDocument/2006/relationships/hyperlink" Target="http://www.ahh.biz/fabric/cordura/1000-deni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intonaluminum.com/" TargetMode="External"/><Relationship Id="rId7" Type="http://schemas.openxmlformats.org/officeDocument/2006/relationships/hyperlink" Target="http://www.speedymetals.com/" TargetMode="External"/><Relationship Id="rId2" Type="http://schemas.openxmlformats.org/officeDocument/2006/relationships/hyperlink" Target="http://www.alr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etalsdepot.com/" TargetMode="External"/><Relationship Id="rId5" Type="http://schemas.openxmlformats.org/officeDocument/2006/relationships/hyperlink" Target="http://www.onlinemetals.com/" TargetMode="External"/><Relationship Id="rId4" Type="http://schemas.openxmlformats.org/officeDocument/2006/relationships/hyperlink" Target="http://www.aetnaplastics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www.neofra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if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DC40C0-E1A7-4F68-ACE9-8D5E7B1F3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566B69-4C0B-443D-9422-FEE42F1CA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BE0A882E-BEF2-4019-8A28-318E0E2FB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55"/>
            <a:ext cx="9144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560655 w 12192000"/>
              <a:gd name="connsiteY3" fmla="*/ 6858000 h 6858000"/>
              <a:gd name="connsiteX4" fmla="*/ 11572884 w 12192000"/>
              <a:gd name="connsiteY4" fmla="*/ 6759738 h 6858000"/>
              <a:gd name="connsiteX5" fmla="*/ 11812292 w 12192000"/>
              <a:gd name="connsiteY5" fmla="*/ 6532282 h 6858000"/>
              <a:gd name="connsiteX6" fmla="*/ 11956995 w 12192000"/>
              <a:gd name="connsiteY6" fmla="*/ 6386992 h 6858000"/>
              <a:gd name="connsiteX7" fmla="*/ 11801234 w 12192000"/>
              <a:gd name="connsiteY7" fmla="*/ 6284788 h 6858000"/>
              <a:gd name="connsiteX8" fmla="*/ 11856520 w 12192000"/>
              <a:gd name="connsiteY8" fmla="*/ 6193604 h 6858000"/>
              <a:gd name="connsiteX9" fmla="*/ 11722875 w 12192000"/>
              <a:gd name="connsiteY9" fmla="*/ 5956630 h 6858000"/>
              <a:gd name="connsiteX10" fmla="*/ 11763258 w 12192000"/>
              <a:gd name="connsiteY10" fmla="*/ 5635988 h 6858000"/>
              <a:gd name="connsiteX11" fmla="*/ 11706050 w 12192000"/>
              <a:gd name="connsiteY11" fmla="*/ 5351418 h 6858000"/>
              <a:gd name="connsiteX12" fmla="*/ 11697876 w 12192000"/>
              <a:gd name="connsiteY12" fmla="*/ 4763241 h 6858000"/>
              <a:gd name="connsiteX13" fmla="*/ 11776236 w 12192000"/>
              <a:gd name="connsiteY13" fmla="*/ 4730675 h 6858000"/>
              <a:gd name="connsiteX14" fmla="*/ 11868540 w 12192000"/>
              <a:gd name="connsiteY14" fmla="*/ 4584884 h 6858000"/>
              <a:gd name="connsiteX15" fmla="*/ 11898825 w 12192000"/>
              <a:gd name="connsiteY15" fmla="*/ 4517749 h 6858000"/>
              <a:gd name="connsiteX16" fmla="*/ 11897864 w 12192000"/>
              <a:gd name="connsiteY16" fmla="*/ 4375464 h 6858000"/>
              <a:gd name="connsiteX17" fmla="*/ 11854116 w 12192000"/>
              <a:gd name="connsiteY17" fmla="*/ 4311838 h 6858000"/>
              <a:gd name="connsiteX18" fmla="*/ 11901709 w 12192000"/>
              <a:gd name="connsiteY18" fmla="*/ 4203620 h 6858000"/>
              <a:gd name="connsiteX19" fmla="*/ 11974782 w 12192000"/>
              <a:gd name="connsiteY19" fmla="*/ 4114442 h 6858000"/>
              <a:gd name="connsiteX20" fmla="*/ 11932476 w 12192000"/>
              <a:gd name="connsiteY20" fmla="*/ 4024762 h 6858000"/>
              <a:gd name="connsiteX21" fmla="*/ 11885365 w 12192000"/>
              <a:gd name="connsiteY21" fmla="*/ 3939592 h 6858000"/>
              <a:gd name="connsiteX22" fmla="*/ 11751719 w 12192000"/>
              <a:gd name="connsiteY22" fmla="*/ 3749211 h 6858000"/>
              <a:gd name="connsiteX23" fmla="*/ 11513754 w 12192000"/>
              <a:gd name="connsiteY23" fmla="*/ 3604420 h 6858000"/>
              <a:gd name="connsiteX24" fmla="*/ 11220504 w 12192000"/>
              <a:gd name="connsiteY24" fmla="*/ 3488188 h 6858000"/>
              <a:gd name="connsiteX25" fmla="*/ 11312805 w 12192000"/>
              <a:gd name="connsiteY25" fmla="*/ 3414541 h 6858000"/>
              <a:gd name="connsiteX26" fmla="*/ 10805146 w 12192000"/>
              <a:gd name="connsiteY26" fmla="*/ 3277767 h 6858000"/>
              <a:gd name="connsiteX27" fmla="*/ 11234926 w 12192000"/>
              <a:gd name="connsiteY27" fmla="*/ 3203117 h 6858000"/>
              <a:gd name="connsiteX28" fmla="*/ 11204640 w 12192000"/>
              <a:gd name="connsiteY28" fmla="*/ 3174060 h 6858000"/>
              <a:gd name="connsiteX29" fmla="*/ 11174834 w 12192000"/>
              <a:gd name="connsiteY29" fmla="*/ 3143498 h 6858000"/>
              <a:gd name="connsiteX30" fmla="*/ 11400780 w 12192000"/>
              <a:gd name="connsiteY30" fmla="*/ 3099410 h 6858000"/>
              <a:gd name="connsiteX31" fmla="*/ 11297902 w 12192000"/>
              <a:gd name="connsiteY31" fmla="*/ 3041793 h 6858000"/>
              <a:gd name="connsiteX32" fmla="*/ 11485870 w 12192000"/>
              <a:gd name="connsiteY32" fmla="*/ 3021253 h 6858000"/>
              <a:gd name="connsiteX33" fmla="*/ 11513754 w 12192000"/>
              <a:gd name="connsiteY33" fmla="*/ 2944098 h 6858000"/>
              <a:gd name="connsiteX34" fmla="*/ 11405107 w 12192000"/>
              <a:gd name="connsiteY34" fmla="*/ 2906523 h 6858000"/>
              <a:gd name="connsiteX35" fmla="*/ 10572950 w 12192000"/>
              <a:gd name="connsiteY35" fmla="*/ 2803317 h 6858000"/>
              <a:gd name="connsiteX36" fmla="*/ 9205250 w 12192000"/>
              <a:gd name="connsiteY36" fmla="*/ 2778767 h 6858000"/>
              <a:gd name="connsiteX37" fmla="*/ 8579578 w 12192000"/>
              <a:gd name="connsiteY37" fmla="*/ 2759181 h 6858000"/>
              <a:gd name="connsiteX38" fmla="*/ 8370208 w 12192000"/>
              <a:gd name="connsiteY38" fmla="*/ 2759730 h 6858000"/>
              <a:gd name="connsiteX39" fmla="*/ 7470748 w 12192000"/>
              <a:gd name="connsiteY39" fmla="*/ 2819849 h 6858000"/>
              <a:gd name="connsiteX40" fmla="*/ 7001547 w 12192000"/>
              <a:gd name="connsiteY40" fmla="*/ 2861432 h 6858000"/>
              <a:gd name="connsiteX41" fmla="*/ 6295343 w 12192000"/>
              <a:gd name="connsiteY41" fmla="*/ 2988688 h 6858000"/>
              <a:gd name="connsiteX42" fmla="*/ 6075166 w 12192000"/>
              <a:gd name="connsiteY42" fmla="*/ 3078367 h 6858000"/>
              <a:gd name="connsiteX43" fmla="*/ 5859314 w 12192000"/>
              <a:gd name="connsiteY43" fmla="*/ 3139490 h 6858000"/>
              <a:gd name="connsiteX44" fmla="*/ 5800183 w 12192000"/>
              <a:gd name="connsiteY44" fmla="*/ 3195101 h 6858000"/>
              <a:gd name="connsiteX45" fmla="*/ 5882870 w 12192000"/>
              <a:gd name="connsiteY45" fmla="*/ 3252215 h 6858000"/>
              <a:gd name="connsiteX46" fmla="*/ 6232848 w 12192000"/>
              <a:gd name="connsiteY46" fmla="*/ 3274760 h 6858000"/>
              <a:gd name="connsiteX47" fmla="*/ 5911715 w 12192000"/>
              <a:gd name="connsiteY47" fmla="*/ 3347407 h 6858000"/>
              <a:gd name="connsiteX48" fmla="*/ 6384279 w 12192000"/>
              <a:gd name="connsiteY48" fmla="*/ 3312836 h 6858000"/>
              <a:gd name="connsiteX49" fmla="*/ 6526097 w 12192000"/>
              <a:gd name="connsiteY49" fmla="*/ 3325362 h 6858000"/>
              <a:gd name="connsiteX50" fmla="*/ 6403028 w 12192000"/>
              <a:gd name="connsiteY50" fmla="*/ 3383478 h 6858000"/>
              <a:gd name="connsiteX51" fmla="*/ 5767013 w 12192000"/>
              <a:gd name="connsiteY51" fmla="*/ 3500713 h 6858000"/>
              <a:gd name="connsiteX52" fmla="*/ 5706920 w 12192000"/>
              <a:gd name="connsiteY52" fmla="*/ 3511233 h 6858000"/>
              <a:gd name="connsiteX53" fmla="*/ 5310793 w 12192000"/>
              <a:gd name="connsiteY53" fmla="*/ 3677066 h 6858000"/>
              <a:gd name="connsiteX54" fmla="*/ 5548276 w 12192000"/>
              <a:gd name="connsiteY54" fmla="*/ 3660533 h 6858000"/>
              <a:gd name="connsiteX55" fmla="*/ 5293005 w 12192000"/>
              <a:gd name="connsiteY55" fmla="*/ 3765743 h 6858000"/>
              <a:gd name="connsiteX56" fmla="*/ 4983410 w 12192000"/>
              <a:gd name="connsiteY56" fmla="*/ 3883981 h 6858000"/>
              <a:gd name="connsiteX57" fmla="*/ 4674775 w 12192000"/>
              <a:gd name="connsiteY57" fmla="*/ 4068850 h 6858000"/>
              <a:gd name="connsiteX58" fmla="*/ 4453155 w 12192000"/>
              <a:gd name="connsiteY58" fmla="*/ 4163539 h 6858000"/>
              <a:gd name="connsiteX59" fmla="*/ 4492095 w 12192000"/>
              <a:gd name="connsiteY59" fmla="*/ 4237188 h 6858000"/>
              <a:gd name="connsiteX60" fmla="*/ 4464213 w 12192000"/>
              <a:gd name="connsiteY60" fmla="*/ 4318851 h 6858000"/>
              <a:gd name="connsiteX61" fmla="*/ 4857456 w 12192000"/>
              <a:gd name="connsiteY61" fmla="*/ 4241696 h 6858000"/>
              <a:gd name="connsiteX62" fmla="*/ 4713234 w 12192000"/>
              <a:gd name="connsiteY62" fmla="*/ 4295303 h 6858000"/>
              <a:gd name="connsiteX63" fmla="*/ 4656026 w 12192000"/>
              <a:gd name="connsiteY63" fmla="*/ 4348410 h 6858000"/>
              <a:gd name="connsiteX64" fmla="*/ 4718523 w 12192000"/>
              <a:gd name="connsiteY64" fmla="*/ 4368951 h 6858000"/>
              <a:gd name="connsiteX65" fmla="*/ 4989178 w 12192000"/>
              <a:gd name="connsiteY65" fmla="*/ 4420054 h 6858000"/>
              <a:gd name="connsiteX66" fmla="*/ 4304127 w 12192000"/>
              <a:gd name="connsiteY66" fmla="*/ 4609933 h 6858000"/>
              <a:gd name="connsiteX67" fmla="*/ 4402677 w 12192000"/>
              <a:gd name="connsiteY67" fmla="*/ 4624463 h 6858000"/>
              <a:gd name="connsiteX68" fmla="*/ 5398287 w 12192000"/>
              <a:gd name="connsiteY68" fmla="*/ 4608430 h 6858000"/>
              <a:gd name="connsiteX69" fmla="*/ 5592504 w 12192000"/>
              <a:gd name="connsiteY69" fmla="*/ 4585886 h 6858000"/>
              <a:gd name="connsiteX70" fmla="*/ 5411266 w 12192000"/>
              <a:gd name="connsiteY70" fmla="*/ 4964142 h 6858000"/>
              <a:gd name="connsiteX71" fmla="*/ 5480493 w 12192000"/>
              <a:gd name="connsiteY71" fmla="*/ 5031277 h 6858000"/>
              <a:gd name="connsiteX72" fmla="*/ 5233393 w 12192000"/>
              <a:gd name="connsiteY72" fmla="*/ 5047810 h 6858000"/>
              <a:gd name="connsiteX73" fmla="*/ 4750251 w 12192000"/>
              <a:gd name="connsiteY73" fmla="*/ 5256728 h 6858000"/>
              <a:gd name="connsiteX74" fmla="*/ 4508440 w 12192000"/>
              <a:gd name="connsiteY74" fmla="*/ 5624965 h 6858000"/>
              <a:gd name="connsiteX75" fmla="*/ 4602665 w 12192000"/>
              <a:gd name="connsiteY75" fmla="*/ 5706629 h 6858000"/>
              <a:gd name="connsiteX76" fmla="*/ 4215189 w 12192000"/>
              <a:gd name="connsiteY76" fmla="*/ 5797811 h 6858000"/>
              <a:gd name="connsiteX77" fmla="*/ 4407966 w 12192000"/>
              <a:gd name="connsiteY77" fmla="*/ 5826870 h 6858000"/>
              <a:gd name="connsiteX78" fmla="*/ 4265186 w 12192000"/>
              <a:gd name="connsiteY78" fmla="*/ 5881478 h 6858000"/>
              <a:gd name="connsiteX79" fmla="*/ 4145964 w 12192000"/>
              <a:gd name="connsiteY79" fmla="*/ 5977170 h 6858000"/>
              <a:gd name="connsiteX80" fmla="*/ 4710350 w 12192000"/>
              <a:gd name="connsiteY80" fmla="*/ 5909035 h 6858000"/>
              <a:gd name="connsiteX81" fmla="*/ 4870916 w 12192000"/>
              <a:gd name="connsiteY81" fmla="*/ 5949616 h 6858000"/>
              <a:gd name="connsiteX82" fmla="*/ 4960333 w 12192000"/>
              <a:gd name="connsiteY82" fmla="*/ 5949115 h 6858000"/>
              <a:gd name="connsiteX83" fmla="*/ 5073788 w 12192000"/>
              <a:gd name="connsiteY83" fmla="*/ 5953623 h 6858000"/>
              <a:gd name="connsiteX84" fmla="*/ 4979084 w 12192000"/>
              <a:gd name="connsiteY84" fmla="*/ 5990197 h 6858000"/>
              <a:gd name="connsiteX85" fmla="*/ 5100228 w 12192000"/>
              <a:gd name="connsiteY85" fmla="*/ 6151519 h 6858000"/>
              <a:gd name="connsiteX86" fmla="*/ 4666602 w 12192000"/>
              <a:gd name="connsiteY86" fmla="*/ 6266250 h 6858000"/>
              <a:gd name="connsiteX87" fmla="*/ 4762750 w 12192000"/>
              <a:gd name="connsiteY87" fmla="*/ 6288795 h 6858000"/>
              <a:gd name="connsiteX88" fmla="*/ 4815151 w 12192000"/>
              <a:gd name="connsiteY88" fmla="*/ 6322363 h 6858000"/>
              <a:gd name="connsiteX89" fmla="*/ 4558918 w 12192000"/>
              <a:gd name="connsiteY89" fmla="*/ 6504727 h 6858000"/>
              <a:gd name="connsiteX90" fmla="*/ 4899280 w 12192000"/>
              <a:gd name="connsiteY90" fmla="*/ 6480679 h 6858000"/>
              <a:gd name="connsiteX91" fmla="*/ 4692563 w 12192000"/>
              <a:gd name="connsiteY91" fmla="*/ 6586391 h 6858000"/>
              <a:gd name="connsiteX92" fmla="*/ 4303645 w 12192000"/>
              <a:gd name="connsiteY92" fmla="*/ 6834888 h 6858000"/>
              <a:gd name="connsiteX93" fmla="*/ 4307829 w 12192000"/>
              <a:gd name="connsiteY93" fmla="*/ 6852361 h 6858000"/>
              <a:gd name="connsiteX94" fmla="*/ 4323786 w 12192000"/>
              <a:gd name="connsiteY94" fmla="*/ 6858000 h 6858000"/>
              <a:gd name="connsiteX95" fmla="*/ 0 w 12192000"/>
              <a:gd name="connsiteY9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1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2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1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D10DD-A92A-2E4D-AA2E-01CA87E13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027" y="843324"/>
            <a:ext cx="8144738" cy="1701570"/>
          </a:xfrm>
        </p:spPr>
        <p:txBody>
          <a:bodyPr anchor="b">
            <a:normAutofit fontScale="90000"/>
          </a:bodyPr>
          <a:lstStyle/>
          <a:p>
            <a:r>
              <a:rPr lang="en-US" sz="6000" b="1" dirty="0"/>
              <a:t>Robot Parts and Materials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1823A-01D3-E043-AA51-5953B8CE3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028" y="2601649"/>
            <a:ext cx="3943349" cy="646785"/>
          </a:xfrm>
        </p:spPr>
        <p:txBody>
          <a:bodyPr>
            <a:normAutofit/>
          </a:bodyPr>
          <a:lstStyle/>
          <a:p>
            <a:r>
              <a:rPr lang="en-US" sz="1700" dirty="0"/>
              <a:t>NEOFRA </a:t>
            </a:r>
            <a:r>
              <a:rPr lang="en-US" sz="1700" dirty="0" err="1"/>
              <a:t>TeaMS</a:t>
            </a:r>
            <a:endParaRPr lang="en-US" sz="1700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308E1C94-3AEF-FD4C-BDC0-68CA68CA8A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0857" y="4313107"/>
            <a:ext cx="3671887" cy="156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3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DFD9-AA19-B943-921D-5C01058A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Comprehensive Robot Parts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044A4-E9F8-B144-BC71-2AC6D2CD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5/27/2020)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00316A-609B-2C41-901F-187675119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001834"/>
              </p:ext>
            </p:extLst>
          </p:nvPr>
        </p:nvGraphicFramePr>
        <p:xfrm>
          <a:off x="2039180" y="2208302"/>
          <a:ext cx="6051274" cy="2683870"/>
        </p:xfrm>
        <a:graphic>
          <a:graphicData uri="http://schemas.openxmlformats.org/drawingml/2006/table">
            <a:tbl>
              <a:tblPr/>
              <a:tblGrid>
                <a:gridCol w="1992562">
                  <a:extLst>
                    <a:ext uri="{9D8B030D-6E8A-4147-A177-3AD203B41FA5}">
                      <a16:colId xmlns:a16="http://schemas.microsoft.com/office/drawing/2014/main" val="4065360988"/>
                    </a:ext>
                  </a:extLst>
                </a:gridCol>
                <a:gridCol w="4058712">
                  <a:extLst>
                    <a:ext uri="{9D8B030D-6E8A-4147-A177-3AD203B41FA5}">
                      <a16:colId xmlns:a16="http://schemas.microsoft.com/office/drawing/2014/main" val="3541668511"/>
                    </a:ext>
                  </a:extLst>
                </a:gridCol>
              </a:tblGrid>
              <a:tr h="268387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>
                          <a:effectLst/>
                        </a:rPr>
                        <a:t>Find Robot Parts</a:t>
                      </a:r>
                    </a:p>
                  </a:txBody>
                  <a:tcPr marL="24548" marR="24548" marT="16365" marB="163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b="1" u="sng" dirty="0">
                          <a:solidFill>
                            <a:srgbClr val="1155CC"/>
                          </a:solidFill>
                          <a:effectLst/>
                          <a:hlinkClick r:id="rId2"/>
                        </a:rPr>
                        <a:t>http://findrobotparts.com</a:t>
                      </a:r>
                      <a:endParaRPr lang="en-US" sz="1500" b="1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4548" marR="24548" marT="16365" marB="163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783704"/>
                  </a:ext>
                </a:extLst>
              </a:tr>
              <a:tr h="268387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>
                          <a:effectLst/>
                        </a:rPr>
                        <a:t>AndyMark</a:t>
                      </a:r>
                    </a:p>
                  </a:txBody>
                  <a:tcPr marL="24548" marR="24548" marT="16365" marB="163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b="1" u="sng">
                          <a:solidFill>
                            <a:srgbClr val="1155CC"/>
                          </a:solidFill>
                          <a:effectLst/>
                          <a:hlinkClick r:id="rId3"/>
                        </a:rPr>
                        <a:t>http://www.andymark.com</a:t>
                      </a:r>
                      <a:endParaRPr lang="en-US" sz="1500" b="1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4548" marR="24548" marT="16365" marB="163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812812"/>
                  </a:ext>
                </a:extLst>
              </a:tr>
              <a:tr h="268387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>
                          <a:effectLst/>
                        </a:rPr>
                        <a:t>VEXPro</a:t>
                      </a:r>
                    </a:p>
                  </a:txBody>
                  <a:tcPr marL="24548" marR="24548" marT="16365" marB="163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b="1" u="sng">
                          <a:solidFill>
                            <a:srgbClr val="1155CC"/>
                          </a:solidFill>
                          <a:effectLst/>
                          <a:hlinkClick r:id="rId4"/>
                        </a:rPr>
                        <a:t>http://www.vexpro.com</a:t>
                      </a:r>
                      <a:endParaRPr lang="en-US" sz="1500" b="1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4548" marR="24548" marT="16365" marB="163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701174"/>
                  </a:ext>
                </a:extLst>
              </a:tr>
              <a:tr h="268387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>
                          <a:effectLst/>
                        </a:rPr>
                        <a:t>West Coast Products</a:t>
                      </a:r>
                    </a:p>
                  </a:txBody>
                  <a:tcPr marL="24548" marR="24548" marT="16365" marB="163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b="1" u="sng" dirty="0">
                          <a:solidFill>
                            <a:srgbClr val="1155CC"/>
                          </a:solidFill>
                          <a:effectLst/>
                          <a:hlinkClick r:id="rId5"/>
                        </a:rPr>
                        <a:t>http://www.wcproducts.net</a:t>
                      </a:r>
                      <a:endParaRPr lang="en-US" sz="1500" b="1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4548" marR="24548" marT="16365" marB="163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748572"/>
                  </a:ext>
                </a:extLst>
              </a:tr>
              <a:tr h="268387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>
                          <a:effectLst/>
                        </a:rPr>
                        <a:t>REV Robotics</a:t>
                      </a:r>
                    </a:p>
                  </a:txBody>
                  <a:tcPr marL="24548" marR="24548" marT="16365" marB="163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b="1" u="sng">
                          <a:solidFill>
                            <a:srgbClr val="1155CC"/>
                          </a:solidFill>
                          <a:effectLst/>
                          <a:hlinkClick r:id="rId6"/>
                        </a:rPr>
                        <a:t>http://www.revrobotics.com</a:t>
                      </a:r>
                      <a:endParaRPr lang="en-US" sz="1500" b="1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4548" marR="24548" marT="16365" marB="163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345529"/>
                  </a:ext>
                </a:extLst>
              </a:tr>
              <a:tr h="268387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>
                          <a:effectLst/>
                        </a:rPr>
                        <a:t>Automation Direct</a:t>
                      </a:r>
                    </a:p>
                  </a:txBody>
                  <a:tcPr marL="24548" marR="24548" marT="16365" marB="163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b="1" u="sng" dirty="0">
                          <a:solidFill>
                            <a:srgbClr val="1155CC"/>
                          </a:solidFill>
                          <a:effectLst/>
                          <a:hlinkClick r:id="rId7"/>
                        </a:rPr>
                        <a:t>http://www.automationdirect.com</a:t>
                      </a:r>
                      <a:endParaRPr lang="en-US" sz="1500" b="1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4548" marR="24548" marT="16365" marB="163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755137"/>
                  </a:ext>
                </a:extLst>
              </a:tr>
              <a:tr h="268387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>
                          <a:effectLst/>
                        </a:rPr>
                        <a:t>The Robot Space</a:t>
                      </a:r>
                    </a:p>
                  </a:txBody>
                  <a:tcPr marL="24548" marR="24548" marT="16365" marB="163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500" b="1" u="sng" kern="1200" dirty="0">
                          <a:solidFill>
                            <a:srgbClr val="1155CC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http://therobotspace.com</a:t>
                      </a:r>
                      <a:r>
                        <a:rPr lang="en-US" sz="1500" b="1" u="sng" kern="1200" dirty="0">
                          <a:solidFill>
                            <a:srgbClr val="1155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24548" marR="24548" marT="16365" marB="163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259813"/>
                  </a:ext>
                </a:extLst>
              </a:tr>
              <a:tr h="268387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>
                          <a:effectLst/>
                        </a:rPr>
                        <a:t>Robot Marketplace</a:t>
                      </a:r>
                    </a:p>
                  </a:txBody>
                  <a:tcPr marL="24548" marR="24548" marT="16365" marB="163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b="1" u="sng" dirty="0">
                          <a:solidFill>
                            <a:srgbClr val="1155CC"/>
                          </a:solidFill>
                          <a:effectLst/>
                          <a:hlinkClick r:id="rId9"/>
                        </a:rPr>
                        <a:t>http://www.robotmarketplace.com</a:t>
                      </a:r>
                      <a:endParaRPr lang="en-US" sz="1500" b="1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4548" marR="24548" marT="16365" marB="163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786466"/>
                  </a:ext>
                </a:extLst>
              </a:tr>
              <a:tr h="268387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>
                          <a:effectLst/>
                        </a:rPr>
                        <a:t>McMaster-Carr</a:t>
                      </a:r>
                    </a:p>
                  </a:txBody>
                  <a:tcPr marL="24548" marR="24548" marT="16365" marB="163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b="1" u="sng">
                          <a:solidFill>
                            <a:srgbClr val="1155CC"/>
                          </a:solidFill>
                          <a:effectLst/>
                          <a:hlinkClick r:id="rId10"/>
                        </a:rPr>
                        <a:t>http://www.mcmaster.com</a:t>
                      </a:r>
                      <a:endParaRPr lang="en-US" sz="1500" b="1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4548" marR="24548" marT="16365" marB="163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94074"/>
                  </a:ext>
                </a:extLst>
              </a:tr>
              <a:tr h="268387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>
                          <a:effectLst/>
                        </a:rPr>
                        <a:t>Grainger</a:t>
                      </a:r>
                    </a:p>
                  </a:txBody>
                  <a:tcPr marL="24548" marR="24548" marT="16365" marB="163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b="1" u="sng" dirty="0">
                          <a:solidFill>
                            <a:srgbClr val="1155CC"/>
                          </a:solidFill>
                          <a:effectLst/>
                          <a:hlinkClick r:id="rId11"/>
                        </a:rPr>
                        <a:t>http://www.grainger.com</a:t>
                      </a:r>
                      <a:endParaRPr lang="en-US" sz="1500" b="1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4548" marR="24548" marT="16365" marB="163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53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69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DFD9-AA19-B943-921D-5C01058A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Control Systems and Electrical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8630242-C104-CC4A-B9ED-D83DF4EDE8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0957705"/>
              </p:ext>
            </p:extLst>
          </p:nvPr>
        </p:nvGraphicFramePr>
        <p:xfrm>
          <a:off x="1878842" y="2495905"/>
          <a:ext cx="5953194" cy="1234720"/>
        </p:xfrm>
        <a:graphic>
          <a:graphicData uri="http://schemas.openxmlformats.org/drawingml/2006/table">
            <a:tbl>
              <a:tblPr/>
              <a:tblGrid>
                <a:gridCol w="1960266">
                  <a:extLst>
                    <a:ext uri="{9D8B030D-6E8A-4147-A177-3AD203B41FA5}">
                      <a16:colId xmlns:a16="http://schemas.microsoft.com/office/drawing/2014/main" val="2896815064"/>
                    </a:ext>
                  </a:extLst>
                </a:gridCol>
                <a:gridCol w="3992928">
                  <a:extLst>
                    <a:ext uri="{9D8B030D-6E8A-4147-A177-3AD203B41FA5}">
                      <a16:colId xmlns:a16="http://schemas.microsoft.com/office/drawing/2014/main" val="3119547576"/>
                    </a:ext>
                  </a:extLst>
                </a:gridCol>
              </a:tblGrid>
              <a:tr h="21081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>
                          <a:effectLst/>
                        </a:rPr>
                        <a:t>Cross the Road Electronics</a:t>
                      </a:r>
                    </a:p>
                  </a:txBody>
                  <a:tcPr marL="19282" marR="19282" marT="12854" marB="128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 u="sng" dirty="0">
                          <a:solidFill>
                            <a:srgbClr val="1155CC"/>
                          </a:solidFill>
                          <a:effectLst/>
                          <a:hlinkClick r:id="rId2"/>
                        </a:rPr>
                        <a:t>http://www.ctr-electronics.com</a:t>
                      </a:r>
                      <a:endParaRPr lang="en-US" sz="1200" b="1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9282" marR="19282" marT="12854" marB="128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569633"/>
                  </a:ext>
                </a:extLst>
              </a:tr>
              <a:tr h="21081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>
                          <a:effectLst/>
                        </a:rPr>
                        <a:t>Limelight</a:t>
                      </a:r>
                    </a:p>
                  </a:txBody>
                  <a:tcPr marL="19282" marR="19282" marT="12854" marB="128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 u="sng">
                          <a:solidFill>
                            <a:srgbClr val="1155CC"/>
                          </a:solidFill>
                          <a:effectLst/>
                          <a:hlinkClick r:id="rId3"/>
                        </a:rPr>
                        <a:t>http://limelightvision.io</a:t>
                      </a:r>
                      <a:endParaRPr lang="en-US" sz="1200" b="1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9282" marR="19282" marT="12854" marB="128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122339"/>
                  </a:ext>
                </a:extLst>
              </a:tr>
              <a:tr h="21081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>
                          <a:effectLst/>
                        </a:rPr>
                        <a:t>Digi-Key</a:t>
                      </a:r>
                    </a:p>
                  </a:txBody>
                  <a:tcPr marL="19282" marR="19282" marT="12854" marB="128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 u="sng">
                          <a:solidFill>
                            <a:srgbClr val="1155CC"/>
                          </a:solidFill>
                          <a:effectLst/>
                          <a:hlinkClick r:id="rId4"/>
                        </a:rPr>
                        <a:t>http://www.digikey.com</a:t>
                      </a:r>
                      <a:endParaRPr lang="en-US" sz="1200" b="1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9282" marR="19282" marT="12854" marB="128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543882"/>
                  </a:ext>
                </a:extLst>
              </a:tr>
              <a:tr h="21081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>
                          <a:effectLst/>
                        </a:rPr>
                        <a:t>Mouser Electronics</a:t>
                      </a:r>
                    </a:p>
                  </a:txBody>
                  <a:tcPr marL="19282" marR="19282" marT="12854" marB="128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 u="sng">
                          <a:solidFill>
                            <a:srgbClr val="1155CC"/>
                          </a:solidFill>
                          <a:effectLst/>
                          <a:hlinkClick r:id="rId5"/>
                        </a:rPr>
                        <a:t>http://www.mouser.com</a:t>
                      </a:r>
                      <a:endParaRPr lang="en-US" sz="1200" b="1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9282" marR="19282" marT="12854" marB="128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80989"/>
                  </a:ext>
                </a:extLst>
              </a:tr>
              <a:tr h="21081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>
                          <a:effectLst/>
                        </a:rPr>
                        <a:t>PowerWerx</a:t>
                      </a:r>
                    </a:p>
                  </a:txBody>
                  <a:tcPr marL="19282" marR="19282" marT="12854" marB="128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 u="sng" dirty="0">
                          <a:solidFill>
                            <a:srgbClr val="1155CC"/>
                          </a:solidFill>
                          <a:effectLst/>
                          <a:hlinkClick r:id="rId6"/>
                        </a:rPr>
                        <a:t>http://www.powerwerx.com</a:t>
                      </a:r>
                      <a:endParaRPr lang="en-US" sz="1200" b="1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9282" marR="19282" marT="12854" marB="128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78239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044A4-E9F8-B144-BC71-2AC6D2CD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5/27/2020)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3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A1F6-BFCF-9345-AE20-CCCB6852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Pneumatics and Mechanical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B3C2C-03B6-464C-8A19-D7043DBDC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1249680"/>
            <a:ext cx="6284739" cy="5029199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95286-10DC-074A-9902-EF0810E3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5/27/2020)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C076BF-FB35-6C49-9BA5-7837DB183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016671"/>
              </p:ext>
            </p:extLst>
          </p:nvPr>
        </p:nvGraphicFramePr>
        <p:xfrm>
          <a:off x="190500" y="2998539"/>
          <a:ext cx="8426725" cy="1341935"/>
        </p:xfrm>
        <a:graphic>
          <a:graphicData uri="http://schemas.openxmlformats.org/drawingml/2006/table">
            <a:tbl>
              <a:tblPr/>
              <a:tblGrid>
                <a:gridCol w="2774749">
                  <a:extLst>
                    <a:ext uri="{9D8B030D-6E8A-4147-A177-3AD203B41FA5}">
                      <a16:colId xmlns:a16="http://schemas.microsoft.com/office/drawing/2014/main" val="3028667701"/>
                    </a:ext>
                  </a:extLst>
                </a:gridCol>
                <a:gridCol w="5651976">
                  <a:extLst>
                    <a:ext uri="{9D8B030D-6E8A-4147-A177-3AD203B41FA5}">
                      <a16:colId xmlns:a16="http://schemas.microsoft.com/office/drawing/2014/main" val="1116205413"/>
                    </a:ext>
                  </a:extLst>
                </a:gridCol>
              </a:tblGrid>
              <a:tr h="268387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>
                          <a:effectLst/>
                        </a:rPr>
                        <a:t>BaneBots</a:t>
                      </a:r>
                    </a:p>
                  </a:txBody>
                  <a:tcPr marL="24548" marR="24548" marT="16365" marB="163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b="1" u="sng">
                          <a:solidFill>
                            <a:srgbClr val="1155CC"/>
                          </a:solidFill>
                          <a:effectLst/>
                          <a:hlinkClick r:id="rId2"/>
                        </a:rPr>
                        <a:t>http://www.banebots.com</a:t>
                      </a:r>
                      <a:endParaRPr lang="en-US" sz="1500" b="1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4548" marR="24548" marT="16365" marB="163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734935"/>
                  </a:ext>
                </a:extLst>
              </a:tr>
              <a:tr h="268387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>
                          <a:effectLst/>
                        </a:rPr>
                        <a:t>Bimba</a:t>
                      </a:r>
                    </a:p>
                  </a:txBody>
                  <a:tcPr marL="24548" marR="24548" marT="16365" marB="163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b="1" u="sng">
                          <a:solidFill>
                            <a:srgbClr val="1155CC"/>
                          </a:solidFill>
                          <a:effectLst/>
                          <a:hlinkClick r:id="rId3"/>
                        </a:rPr>
                        <a:t>http://www.bimba.com/first</a:t>
                      </a:r>
                      <a:endParaRPr lang="en-US" sz="1500" b="1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4548" marR="24548" marT="16365" marB="163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897092"/>
                  </a:ext>
                </a:extLst>
              </a:tr>
              <a:tr h="268387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>
                          <a:effectLst/>
                        </a:rPr>
                        <a:t>igus</a:t>
                      </a:r>
                    </a:p>
                  </a:txBody>
                  <a:tcPr marL="24548" marR="24548" marT="16365" marB="163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b="1" u="sng" dirty="0">
                          <a:solidFill>
                            <a:srgbClr val="1155CC"/>
                          </a:solidFill>
                          <a:effectLst/>
                          <a:hlinkClick r:id="rId4"/>
                        </a:rPr>
                        <a:t>http://www.igus.com/wpck/11734/yes_sponsorship_usa</a:t>
                      </a:r>
                      <a:endParaRPr lang="en-US" sz="1500" b="1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4548" marR="24548" marT="16365" marB="163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50078"/>
                  </a:ext>
                </a:extLst>
              </a:tr>
              <a:tr h="268387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>
                          <a:effectLst/>
                        </a:rPr>
                        <a:t>Freelin-Wade</a:t>
                      </a:r>
                    </a:p>
                  </a:txBody>
                  <a:tcPr marL="24548" marR="24548" marT="16365" marB="163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b="1" u="sng">
                          <a:solidFill>
                            <a:srgbClr val="1155CC"/>
                          </a:solidFill>
                          <a:effectLst/>
                          <a:hlinkClick r:id="rId5"/>
                        </a:rPr>
                        <a:t>http://www.freelin-wade.com</a:t>
                      </a:r>
                      <a:endParaRPr lang="en-US" sz="1500" b="1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4548" marR="24548" marT="16365" marB="163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246722"/>
                  </a:ext>
                </a:extLst>
              </a:tr>
              <a:tr h="268387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>
                          <a:effectLst/>
                        </a:rPr>
                        <a:t>SMC Pneumatics</a:t>
                      </a:r>
                    </a:p>
                  </a:txBody>
                  <a:tcPr marL="24548" marR="24548" marT="16365" marB="163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b="1" u="sng" dirty="0">
                          <a:solidFill>
                            <a:srgbClr val="1155CC"/>
                          </a:solidFill>
                          <a:effectLst/>
                          <a:hlinkClick r:id="rId6"/>
                        </a:rPr>
                        <a:t>http://www.smcusa.com</a:t>
                      </a:r>
                      <a:endParaRPr lang="en-US" sz="1500" b="1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4548" marR="24548" marT="16365" marB="163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387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76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A2067-E43E-BE45-A658-07798073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Specialty Suppliers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A785BFF-2775-B248-9FAA-BAA2A2A31A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0357116"/>
              </p:ext>
            </p:extLst>
          </p:nvPr>
        </p:nvGraphicFramePr>
        <p:xfrm>
          <a:off x="1997764" y="2596403"/>
          <a:ext cx="5635488" cy="779106"/>
        </p:xfrm>
        <a:graphic>
          <a:graphicData uri="http://schemas.openxmlformats.org/drawingml/2006/table">
            <a:tbl>
              <a:tblPr/>
              <a:tblGrid>
                <a:gridCol w="2603997">
                  <a:extLst>
                    <a:ext uri="{9D8B030D-6E8A-4147-A177-3AD203B41FA5}">
                      <a16:colId xmlns:a16="http://schemas.microsoft.com/office/drawing/2014/main" val="1237211608"/>
                    </a:ext>
                  </a:extLst>
                </a:gridCol>
                <a:gridCol w="3031491">
                  <a:extLst>
                    <a:ext uri="{9D8B030D-6E8A-4147-A177-3AD203B41FA5}">
                      <a16:colId xmlns:a16="http://schemas.microsoft.com/office/drawing/2014/main" val="1228073241"/>
                    </a:ext>
                  </a:extLst>
                </a:gridCol>
              </a:tblGrid>
              <a:tr h="25504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>
                          <a:effectLst/>
                        </a:rPr>
                        <a:t>Armabot</a:t>
                      </a:r>
                    </a:p>
                  </a:txBody>
                  <a:tcPr marL="23327" marR="23327" marT="15551" marB="1555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b="1" u="sng">
                          <a:solidFill>
                            <a:srgbClr val="1155CC"/>
                          </a:solidFill>
                          <a:effectLst/>
                          <a:hlinkClick r:id="rId2"/>
                        </a:rPr>
                        <a:t>http://www.armabot.com</a:t>
                      </a:r>
                      <a:endParaRPr lang="en-US" sz="1500" b="1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3327" marR="23327" marT="15551" marB="1555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188792"/>
                  </a:ext>
                </a:extLst>
              </a:tr>
              <a:tr h="25504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>
                          <a:effectLst/>
                        </a:rPr>
                        <a:t>Swyft Robotics</a:t>
                      </a:r>
                    </a:p>
                  </a:txBody>
                  <a:tcPr marL="23327" marR="23327" marT="15551" marB="1555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b="1" u="sng" dirty="0">
                          <a:solidFill>
                            <a:srgbClr val="1155CC"/>
                          </a:solidFill>
                          <a:effectLst/>
                          <a:hlinkClick r:id="rId3"/>
                        </a:rPr>
                        <a:t>http://www.swyftrobotics.com</a:t>
                      </a:r>
                      <a:endParaRPr lang="en-US" sz="1500" b="1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3327" marR="23327" marT="15551" marB="1555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513725"/>
                  </a:ext>
                </a:extLst>
              </a:tr>
              <a:tr h="255041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500" b="1">
                          <a:solidFill>
                            <a:srgbClr val="000000"/>
                          </a:solidFill>
                          <a:effectLst/>
                        </a:rPr>
                        <a:t>The Thrifty Bot</a:t>
                      </a:r>
                    </a:p>
                  </a:txBody>
                  <a:tcPr marL="23327" marR="23327" marT="15551" marB="155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b="1" u="sng" dirty="0">
                          <a:solidFill>
                            <a:srgbClr val="1155CC"/>
                          </a:solidFill>
                          <a:effectLst/>
                          <a:hlinkClick r:id="rId4"/>
                        </a:rPr>
                        <a:t>http://www.thethriftybot.com</a:t>
                      </a:r>
                      <a:endParaRPr lang="en-US" sz="1500" b="1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3327" marR="23327" marT="15551" marB="1555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05374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E3228-8704-B943-AF5D-972752E4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5/27/2020)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795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2BAC4-D2EC-9A4C-9D1E-D0FFE3E3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Bumper Parts and Fabric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29886-E633-B44C-88D7-D06FB2BDC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5/27/2020)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CDF34E-D9DB-5243-BECA-82BD4F821967}"/>
              </a:ext>
            </a:extLst>
          </p:cNvPr>
          <p:cNvGraphicFramePr>
            <a:graphicFrameLocks noGrp="1"/>
          </p:cNvGraphicFramePr>
          <p:nvPr/>
        </p:nvGraphicFramePr>
        <p:xfrm>
          <a:off x="190500" y="3401119"/>
          <a:ext cx="8747125" cy="536774"/>
        </p:xfrm>
        <a:graphic>
          <a:graphicData uri="http://schemas.openxmlformats.org/drawingml/2006/table">
            <a:tbl>
              <a:tblPr/>
              <a:tblGrid>
                <a:gridCol w="2880251">
                  <a:extLst>
                    <a:ext uri="{9D8B030D-6E8A-4147-A177-3AD203B41FA5}">
                      <a16:colId xmlns:a16="http://schemas.microsoft.com/office/drawing/2014/main" val="3378249932"/>
                    </a:ext>
                  </a:extLst>
                </a:gridCol>
                <a:gridCol w="5866874">
                  <a:extLst>
                    <a:ext uri="{9D8B030D-6E8A-4147-A177-3AD203B41FA5}">
                      <a16:colId xmlns:a16="http://schemas.microsoft.com/office/drawing/2014/main" val="1271230109"/>
                    </a:ext>
                  </a:extLst>
                </a:gridCol>
              </a:tblGrid>
              <a:tr h="268387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500" b="1">
                          <a:solidFill>
                            <a:srgbClr val="000000"/>
                          </a:solidFill>
                          <a:effectLst/>
                        </a:rPr>
                        <a:t>ahh.biz</a:t>
                      </a:r>
                    </a:p>
                  </a:txBody>
                  <a:tcPr marL="24548" marR="24548" marT="16365" marB="163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b="1" u="sng">
                          <a:solidFill>
                            <a:srgbClr val="1155CC"/>
                          </a:solidFill>
                          <a:effectLst/>
                          <a:hlinkClick r:id="rId2"/>
                        </a:rPr>
                        <a:t>http://www.ahh.biz/fabric/cordura/1000-denier</a:t>
                      </a:r>
                      <a:endParaRPr lang="en-US" sz="1500" b="1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4548" marR="24548" marT="16365" marB="163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699714"/>
                  </a:ext>
                </a:extLst>
              </a:tr>
              <a:tr h="268387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500" b="1">
                          <a:solidFill>
                            <a:srgbClr val="000000"/>
                          </a:solidFill>
                          <a:effectLst/>
                        </a:rPr>
                        <a:t>RoboPromo</a:t>
                      </a:r>
                    </a:p>
                  </a:txBody>
                  <a:tcPr marL="24548" marR="24548" marT="16365" marB="163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b="1" u="sng" dirty="0">
                          <a:solidFill>
                            <a:srgbClr val="1155CC"/>
                          </a:solidFill>
                          <a:effectLst/>
                          <a:hlinkClick r:id="rId3"/>
                        </a:rPr>
                        <a:t>http://www.robopromo.com/</a:t>
                      </a:r>
                      <a:endParaRPr lang="en-US" sz="1500" b="1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4548" marR="24548" marT="16365" marB="163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83551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3DD90C-55B3-F74D-BD95-AEBBB6250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9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2BAC4-D2EC-9A4C-9D1E-D0FFE3E3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Bumper Parts and Fabric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29886-E633-B44C-88D7-D06FB2BDC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5/27/2020)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CDF34E-D9DB-5243-BECA-82BD4F821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680040"/>
              </p:ext>
            </p:extLst>
          </p:nvPr>
        </p:nvGraphicFramePr>
        <p:xfrm>
          <a:off x="1133061" y="2655685"/>
          <a:ext cx="6877878" cy="536774"/>
        </p:xfrm>
        <a:graphic>
          <a:graphicData uri="http://schemas.openxmlformats.org/drawingml/2006/table">
            <a:tbl>
              <a:tblPr/>
              <a:tblGrid>
                <a:gridCol w="2264746">
                  <a:extLst>
                    <a:ext uri="{9D8B030D-6E8A-4147-A177-3AD203B41FA5}">
                      <a16:colId xmlns:a16="http://schemas.microsoft.com/office/drawing/2014/main" val="3378249932"/>
                    </a:ext>
                  </a:extLst>
                </a:gridCol>
                <a:gridCol w="4613132">
                  <a:extLst>
                    <a:ext uri="{9D8B030D-6E8A-4147-A177-3AD203B41FA5}">
                      <a16:colId xmlns:a16="http://schemas.microsoft.com/office/drawing/2014/main" val="1271230109"/>
                    </a:ext>
                  </a:extLst>
                </a:gridCol>
              </a:tblGrid>
              <a:tr h="268387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500" b="1">
                          <a:solidFill>
                            <a:srgbClr val="000000"/>
                          </a:solidFill>
                          <a:effectLst/>
                        </a:rPr>
                        <a:t>ahh.biz</a:t>
                      </a:r>
                    </a:p>
                  </a:txBody>
                  <a:tcPr marL="24548" marR="24548" marT="16365" marB="163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b="1" u="sng" dirty="0">
                          <a:solidFill>
                            <a:srgbClr val="1155CC"/>
                          </a:solidFill>
                          <a:effectLst/>
                          <a:hlinkClick r:id="rId2"/>
                        </a:rPr>
                        <a:t>http://www.ahh.biz/fabric/cordura/1000-denier</a:t>
                      </a:r>
                      <a:endParaRPr lang="en-US" sz="1500" b="1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4548" marR="24548" marT="16365" marB="163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699714"/>
                  </a:ext>
                </a:extLst>
              </a:tr>
              <a:tr h="268387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500" b="1">
                          <a:solidFill>
                            <a:srgbClr val="000000"/>
                          </a:solidFill>
                          <a:effectLst/>
                        </a:rPr>
                        <a:t>RoboPromo</a:t>
                      </a:r>
                    </a:p>
                  </a:txBody>
                  <a:tcPr marL="24548" marR="24548" marT="16365" marB="163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b="1" u="sng" dirty="0">
                          <a:solidFill>
                            <a:srgbClr val="1155CC"/>
                          </a:solidFill>
                          <a:effectLst/>
                          <a:hlinkClick r:id="rId3"/>
                        </a:rPr>
                        <a:t>http://www.robopromo.com/</a:t>
                      </a:r>
                      <a:endParaRPr lang="en-US" sz="1500" b="1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4548" marR="24548" marT="16365" marB="163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83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61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E66F2-88BD-6540-ADB0-44CCF454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Materials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70AE8A0-0464-7E40-903B-67A9E6EB27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820106"/>
              </p:ext>
            </p:extLst>
          </p:nvPr>
        </p:nvGraphicFramePr>
        <p:xfrm>
          <a:off x="1808922" y="2052001"/>
          <a:ext cx="6062869" cy="1818892"/>
        </p:xfrm>
        <a:graphic>
          <a:graphicData uri="http://schemas.openxmlformats.org/drawingml/2006/table">
            <a:tbl>
              <a:tblPr/>
              <a:tblGrid>
                <a:gridCol w="1996380">
                  <a:extLst>
                    <a:ext uri="{9D8B030D-6E8A-4147-A177-3AD203B41FA5}">
                      <a16:colId xmlns:a16="http://schemas.microsoft.com/office/drawing/2014/main" val="3188147603"/>
                    </a:ext>
                  </a:extLst>
                </a:gridCol>
                <a:gridCol w="4066489">
                  <a:extLst>
                    <a:ext uri="{9D8B030D-6E8A-4147-A177-3AD203B41FA5}">
                      <a16:colId xmlns:a16="http://schemas.microsoft.com/office/drawing/2014/main" val="787528526"/>
                    </a:ext>
                  </a:extLst>
                </a:gridCol>
              </a:tblGrid>
              <a:tr h="265854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>
                          <a:effectLst/>
                        </a:rPr>
                        <a:t>Alro Steel (Aluminum)</a:t>
                      </a:r>
                    </a:p>
                  </a:txBody>
                  <a:tcPr marL="24316" marR="24316" marT="16211" marB="1621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b="1" u="sng">
                          <a:solidFill>
                            <a:srgbClr val="1155CC"/>
                          </a:solidFill>
                          <a:effectLst/>
                          <a:hlinkClick r:id="rId2"/>
                        </a:rPr>
                        <a:t>http://www.alro.com</a:t>
                      </a:r>
                      <a:endParaRPr lang="en-US" sz="1500" b="1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4316" marR="24316" marT="16211" marB="1621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978724"/>
                  </a:ext>
                </a:extLst>
              </a:tr>
              <a:tr h="265854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>
                          <a:effectLst/>
                        </a:rPr>
                        <a:t>Clinton Aluminum</a:t>
                      </a:r>
                    </a:p>
                  </a:txBody>
                  <a:tcPr marL="24316" marR="24316" marT="16211" marB="1621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b="1" u="sng">
                          <a:solidFill>
                            <a:srgbClr val="1155CC"/>
                          </a:solidFill>
                          <a:effectLst/>
                          <a:hlinkClick r:id="rId3"/>
                        </a:rPr>
                        <a:t>http://www.clintonaluminum.com</a:t>
                      </a:r>
                      <a:endParaRPr lang="en-US" sz="1500" b="1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4316" marR="24316" marT="16211" marB="1621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169406"/>
                  </a:ext>
                </a:extLst>
              </a:tr>
              <a:tr h="265854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>
                          <a:effectLst/>
                        </a:rPr>
                        <a:t>Aetna Plastics</a:t>
                      </a:r>
                    </a:p>
                  </a:txBody>
                  <a:tcPr marL="24316" marR="24316" marT="16211" marB="1621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b="1" u="sng">
                          <a:solidFill>
                            <a:srgbClr val="1155CC"/>
                          </a:solidFill>
                          <a:effectLst/>
                          <a:hlinkClick r:id="rId4"/>
                        </a:rPr>
                        <a:t>http://www.aetnaplastics.com</a:t>
                      </a:r>
                      <a:endParaRPr lang="en-US" sz="1500" b="1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4316" marR="24316" marT="16211" marB="1621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157343"/>
                  </a:ext>
                </a:extLst>
              </a:tr>
              <a:tr h="265854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>
                          <a:effectLst/>
                        </a:rPr>
                        <a:t>Online Metals</a:t>
                      </a:r>
                    </a:p>
                  </a:txBody>
                  <a:tcPr marL="24316" marR="24316" marT="16211" marB="1621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b="1" u="sng">
                          <a:solidFill>
                            <a:srgbClr val="1155CC"/>
                          </a:solidFill>
                          <a:effectLst/>
                          <a:hlinkClick r:id="rId5"/>
                        </a:rPr>
                        <a:t>http://www.onlinemetals.com</a:t>
                      </a:r>
                      <a:endParaRPr lang="en-US" sz="1500" b="1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4316" marR="24316" marT="16211" marB="1621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283482"/>
                  </a:ext>
                </a:extLst>
              </a:tr>
              <a:tr h="265854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>
                          <a:effectLst/>
                        </a:rPr>
                        <a:t>Metals Depot</a:t>
                      </a:r>
                    </a:p>
                  </a:txBody>
                  <a:tcPr marL="24316" marR="24316" marT="16211" marB="1621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b="1" u="sng">
                          <a:solidFill>
                            <a:srgbClr val="1155CC"/>
                          </a:solidFill>
                          <a:effectLst/>
                          <a:hlinkClick r:id="rId6"/>
                        </a:rPr>
                        <a:t>http://www.metalsdepot.com</a:t>
                      </a:r>
                      <a:endParaRPr lang="en-US" sz="1500" b="1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4316" marR="24316" marT="16211" marB="1621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421832"/>
                  </a:ext>
                </a:extLst>
              </a:tr>
              <a:tr h="265854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>
                          <a:effectLst/>
                        </a:rPr>
                        <a:t>Speedy Metals</a:t>
                      </a:r>
                    </a:p>
                  </a:txBody>
                  <a:tcPr marL="24316" marR="24316" marT="16211" marB="1621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b="1" u="sng" dirty="0">
                          <a:solidFill>
                            <a:srgbClr val="1155CC"/>
                          </a:solidFill>
                          <a:effectLst/>
                          <a:hlinkClick r:id="rId7"/>
                        </a:rPr>
                        <a:t>http://www.speedymetals.com</a:t>
                      </a:r>
                      <a:endParaRPr lang="en-US" sz="1500" b="1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4316" marR="24316" marT="16211" marB="1621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84066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24909-0B8A-3F44-9C70-634E1AB4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5/27/2020)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45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2A86D-1AD7-074E-967E-124D341F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6F378-0CA0-E84A-95F8-1792A7513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-US" sz="1600" dirty="0"/>
              <a:t>This lesson was written by NEOFRA Teams in partnership with FRC 8027 for </a:t>
            </a:r>
            <a:r>
              <a:rPr lang="en-US" sz="1600" dirty="0" err="1"/>
              <a:t>FRCTutorials.com</a:t>
            </a:r>
            <a:endParaRPr lang="en-US" sz="1600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/>
              <a:t>You can contact the author at </a:t>
            </a:r>
            <a:r>
              <a:rPr lang="en-US" sz="1600" dirty="0">
                <a:hlinkClick r:id="rId2"/>
              </a:rPr>
              <a:t>https://www.neofra.com/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More lessons for FIRST Robotics Competition are available at </a:t>
            </a:r>
            <a:r>
              <a:rPr lang="en-US" sz="1600" dirty="0" err="1"/>
              <a:t>www.FRCtutorials.com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8BB0A-F4C7-864B-9758-14D28B9A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5/27/2020)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E22156-0A2C-CB44-ABA2-A3A29A0E0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566" y="5157859"/>
            <a:ext cx="7464353" cy="43088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Attribution-NonCommercial-ShareAlike 4.0 International License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9" name="Picture 8" descr="Creative Commons License">
            <a:hlinkClick r:id="rId3"/>
            <a:extLst>
              <a:ext uri="{FF2B5EF4-FFF2-40B4-BE49-F238E27FC236}">
                <a16:creationId xmlns:a16="http://schemas.microsoft.com/office/drawing/2014/main" id="{9B4AC847-41B6-B14A-90DD-8FF7558B0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4901" y="5219289"/>
            <a:ext cx="949845" cy="33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BBB354-E507-2149-9A3B-B72B1DD7D5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9900" y="2622550"/>
            <a:ext cx="31242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1333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481</Words>
  <Application>Microsoft Macintosh PowerPoint</Application>
  <PresentationFormat>On-screen Show (4:3)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Elephant</vt:lpstr>
      <vt:lpstr>Helvetica Neue</vt:lpstr>
      <vt:lpstr>BrushVTI</vt:lpstr>
      <vt:lpstr>Robot Parts and Materials</vt:lpstr>
      <vt:lpstr>Comprehensive Robot Parts</vt:lpstr>
      <vt:lpstr>Control Systems and Electrical</vt:lpstr>
      <vt:lpstr>Pneumatics and Mechanical</vt:lpstr>
      <vt:lpstr>Specialty Suppliers</vt:lpstr>
      <vt:lpstr>Bumper Parts and Fabric</vt:lpstr>
      <vt:lpstr>Bumper Parts and Fabric</vt:lpstr>
      <vt:lpstr>Raw Materials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for Grants</dc:title>
  <dc:creator>Srinivasan Seshan</dc:creator>
  <cp:lastModifiedBy>Srinivasan Seshan</cp:lastModifiedBy>
  <cp:revision>56</cp:revision>
  <dcterms:created xsi:type="dcterms:W3CDTF">2020-03-03T17:05:41Z</dcterms:created>
  <dcterms:modified xsi:type="dcterms:W3CDTF">2020-06-01T14:11:27Z</dcterms:modified>
</cp:coreProperties>
</file>