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7" r:id="rId3"/>
    <p:sldId id="272" r:id="rId4"/>
    <p:sldId id="273" r:id="rId5"/>
    <p:sldId id="274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48"/>
    <p:restoredTop sz="94694"/>
  </p:normalViewPr>
  <p:slideViewPr>
    <p:cSldViewPr snapToGrid="0" snapToObjects="1">
      <p:cViewPr varScale="1">
        <p:scale>
          <a:sx n="141" d="100"/>
          <a:sy n="141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0D405-B8F0-F948-B2DC-9AA464B22AC1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30802-A795-5747-A182-6B03F1EBC304}" type="datetime1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50E0E-A9F1-FB42-ADBB-EDE1E6B27479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E0F62-236C-6D40-B03E-8657E368AB0D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B5D573-0D16-294D-8030-D4942726067A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63BB5A-2DEC-3947-BF15-355EACA9DA7E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7B2D4-040A-3E4F-B319-B23E07EE4757}" type="datetime1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5C86DC-8D3A-C54D-9D3C-414A908A6ADF}" type="datetime1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AB757-4471-4C4E-93F0-D01CCC335186}" type="datetime1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6B4F35-454D-E844-AA68-A003B59CB69D}" type="datetime1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85F534-ECE2-B745-8223-15325D418892}" type="datetime1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D45EDE-3D52-5741-BCAE-39EAC69E599F}" type="datetime1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4C05-27EE-7E4D-9D71-4F5858FFD300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rstfrc.blob.core.windows.net/frc2020/Manual/2020FRCGameSeasonManua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stfrc.blob.core.windows.net/frc2020/AuxFiles/2020BillofMaterial-Template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-QDjoLRXlUStmRFy4l8-R2gZZbercMC_56jADxp0fc/edit#gid=123404606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-QDjoLRXlUStmRFy4l8-R2gZZbercMC_56jADxp0fc/edit#gid=123404606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Bill of Materials (BOM)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/>
          </a:bodyPr>
          <a:lstStyle/>
          <a:p>
            <a:r>
              <a:rPr lang="en-US" sz="1700" dirty="0"/>
              <a:t>Team 8027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08E1C94-3AEF-FD4C-BDC0-68CA68CA8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378" y="4131092"/>
            <a:ext cx="3671887" cy="15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DFD9-AA19-B943-921D-5C01058A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81C3-A05F-A74D-B699-295F60E2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BOM refers to a Bill of Materials. There is a link to the file from inside the Game Manual.</a:t>
            </a:r>
          </a:p>
          <a:p>
            <a:r>
              <a:rPr lang="en-US" dirty="0"/>
              <a:t>Every team must submit one to their Inspector at each event.</a:t>
            </a:r>
          </a:p>
          <a:p>
            <a:r>
              <a:rPr lang="en-US" dirty="0"/>
              <a:t>It is a spreadsheet that documents all the expenses on your robot</a:t>
            </a:r>
          </a:p>
          <a:p>
            <a:r>
              <a:rPr lang="en-US" dirty="0"/>
              <a:t>The total cost of all items on the robot cannot exceed $5000</a:t>
            </a:r>
          </a:p>
          <a:p>
            <a:r>
              <a:rPr lang="en-US" dirty="0"/>
              <a:t>No individual item may also exceed $500</a:t>
            </a:r>
          </a:p>
          <a:p>
            <a:r>
              <a:rPr lang="en-US" dirty="0"/>
              <a:t>There are detailed rules about how to account for fabrication</a:t>
            </a:r>
          </a:p>
          <a:p>
            <a:r>
              <a:rPr lang="en-US" dirty="0"/>
              <a:t>Read the rules in Section 9.4 of the Game Manual (</a:t>
            </a:r>
            <a:r>
              <a:rPr lang="en-US" dirty="0">
                <a:hlinkClick r:id="rId2"/>
              </a:rPr>
              <a:t>https://firstfrc.blob.core.windows.net/frc2020/Manual/2020FRCGameSeasonManual.pdf</a:t>
            </a:r>
            <a:r>
              <a:rPr lang="en-US" dirty="0"/>
              <a:t>)</a:t>
            </a:r>
          </a:p>
          <a:p>
            <a:r>
              <a:rPr lang="en-US" b="1" dirty="0"/>
              <a:t>[Rookie Tip] </a:t>
            </a:r>
            <a:r>
              <a:rPr lang="en-US" dirty="0"/>
              <a:t>It is unlikely that a rookie team using the Kit of Parts is likely to exceed the $5000 limit, but be sure you still have the BOM filled out before Inspection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044A4-E9F8-B144-BC71-2AC6D2CD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9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6FE9-FA2A-F249-8BFD-5C62CBDC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Template from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B063-7C84-CA4E-861A-0E0F8951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52" y="1249680"/>
            <a:ext cx="2591668" cy="5029199"/>
          </a:xfrm>
        </p:spPr>
        <p:txBody>
          <a:bodyPr>
            <a:normAutofit/>
          </a:bodyPr>
          <a:lstStyle/>
          <a:p>
            <a:r>
              <a:rPr lang="en-US" sz="1400" dirty="0"/>
              <a:t>Download the BOM template from FIRST</a:t>
            </a:r>
            <a:endParaRPr lang="en-US" sz="1400" dirty="0">
              <a:hlinkClick r:id="rId2"/>
            </a:endParaRPr>
          </a:p>
          <a:p>
            <a:r>
              <a:rPr lang="en-US" sz="1400" dirty="0">
                <a:hlinkClick r:id="rId2"/>
              </a:rPr>
              <a:t>2020: https://firstfrc.blob.core.windows.net/frc2020/AuxFiles/2020BillofMaterial-Template.xlsx</a:t>
            </a:r>
            <a:endParaRPr lang="en-US" sz="1400" dirty="0"/>
          </a:p>
          <a:p>
            <a:r>
              <a:rPr lang="en-US" sz="1400" b="1" dirty="0"/>
              <a:t>[Rookie Tip] </a:t>
            </a:r>
            <a:r>
              <a:rPr lang="en-US" sz="1400" dirty="0"/>
              <a:t>The BOM requires a fair bit of detail. It is important for the team to remember where you purchased the parts and the cost. Don’t wait until the last day.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6DFF2-F943-5A4B-AC2F-C6E6C477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3C86D-D75F-FF4F-BB2F-D79C2BFAF8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" y="1146973"/>
            <a:ext cx="6083079" cy="51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D7CC-3CF7-6B4E-8010-8E535739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BOM: FRC 2363</a:t>
            </a:r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C27ED4C6-0595-794D-8B50-872638BEE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345" y="1104900"/>
            <a:ext cx="8664575" cy="42830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E84EB-DBC2-7640-ABB4-B587C01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D7002-0B27-2C4C-BF05-9980A59D9755}"/>
              </a:ext>
            </a:extLst>
          </p:cNvPr>
          <p:cNvSpPr txBox="1"/>
          <p:nvPr/>
        </p:nvSpPr>
        <p:spPr>
          <a:xfrm>
            <a:off x="146304" y="5622295"/>
            <a:ext cx="8776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https://docs.google.com/spreadsheets/d/1e-QDjoLRXlUStmRFy4l8-R2gZZbercMC_56jADxp0fc/edit#gid=1234046063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003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00F3-6BA3-8745-A266-40F1D8DC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BOM: FRC 2363</a:t>
            </a:r>
          </a:p>
        </p:txBody>
      </p:sp>
      <p:pic>
        <p:nvPicPr>
          <p:cNvPr id="6" name="Content Placeholder 5" descr="A close up of a building&#10;&#10;Description automatically generated">
            <a:extLst>
              <a:ext uri="{FF2B5EF4-FFF2-40B4-BE49-F238E27FC236}">
                <a16:creationId xmlns:a16="http://schemas.microsoft.com/office/drawing/2014/main" id="{14091B90-F26C-5644-89FC-ED6A5DD53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712" y="1332081"/>
            <a:ext cx="8664575" cy="41938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76A78-35A4-AA4C-8A61-2CEFE2A8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578FC-411F-254C-839D-8ABB0DA30C76}"/>
              </a:ext>
            </a:extLst>
          </p:cNvPr>
          <p:cNvSpPr txBox="1"/>
          <p:nvPr/>
        </p:nvSpPr>
        <p:spPr>
          <a:xfrm>
            <a:off x="146304" y="5622295"/>
            <a:ext cx="8776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https://docs.google.com/spreadsheets/d/1e-QDjoLRXlUStmRFy4l8-R2gZZbercMC_56jADxp0fc/edit#gid=1234046063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6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190-6EB7-D941-8786-F5447B1F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3E59-CC27-1244-A6F2-3BE802F3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from your Kit of Parts, including anything purchased with your FIRST Choice Credits do not count against your total</a:t>
            </a:r>
          </a:p>
          <a:p>
            <a:r>
              <a:rPr lang="en-US" dirty="0"/>
              <a:t>Items that cost less than $5 each also do not count against your total</a:t>
            </a:r>
          </a:p>
          <a:p>
            <a:r>
              <a:rPr lang="en-US" dirty="0"/>
              <a:t>Also look for specific exemptions each year:</a:t>
            </a:r>
          </a:p>
          <a:p>
            <a:r>
              <a:rPr lang="en-US" dirty="0"/>
              <a:t>Specific exempt items listed in the 2020 manual: 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. One (1) Inertial Measurement Unit (Note that R12 still applies) </a:t>
            </a:r>
          </a:p>
          <a:p>
            <a:pPr lvl="1"/>
            <a:r>
              <a:rPr lang="en-US" dirty="0"/>
              <a:t>ii. Rockwell Automation sensors available through FIRST Choice in any season </a:t>
            </a:r>
          </a:p>
          <a:p>
            <a:pPr lvl="1"/>
            <a:r>
              <a:rPr lang="en-US" dirty="0"/>
              <a:t>iii. tags used for location detection systems if provided by the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AD8F2-A511-C544-B9EC-AAA72DFC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1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This lesson was written by FRC 8027 for </a:t>
            </a:r>
            <a:r>
              <a:rPr lang="en-US" sz="1600" dirty="0" err="1"/>
              <a:t>FRCTutorials.com</a:t>
            </a:r>
            <a:endParaRPr lang="en-US" sz="1600" dirty="0"/>
          </a:p>
          <a:p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team@droidsrobotics.org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lessons for FIRST Robotics Competition are available at </a:t>
            </a:r>
            <a:r>
              <a:rPr lang="en-US" sz="1600" err="1"/>
              <a:t>www</a:t>
            </a:r>
            <a:r>
              <a:rPr lang="en-US" sz="1600"/>
              <a:t>.FRCtutorials</a:t>
            </a:r>
            <a:r>
              <a:rPr lang="en-US" sz="1600" dirty="0" err="1"/>
              <a:t>.com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FAC38FE-CC4C-F545-A181-6A296B95C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349" y="2210346"/>
            <a:ext cx="3127402" cy="1146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4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487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Elephant</vt:lpstr>
      <vt:lpstr>Helvetica Neue</vt:lpstr>
      <vt:lpstr>BrushVTI</vt:lpstr>
      <vt:lpstr>Bill of Materials (BOM)</vt:lpstr>
      <vt:lpstr>What is a BOM?</vt:lpstr>
      <vt:lpstr>BOM Template from FIRST</vt:lpstr>
      <vt:lpstr>Sample BOM: FRC 2363</vt:lpstr>
      <vt:lpstr>Sample BOM: FRC 2363</vt:lpstr>
      <vt:lpstr>Exceptions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50</cp:revision>
  <dcterms:created xsi:type="dcterms:W3CDTF">2020-03-03T17:05:41Z</dcterms:created>
  <dcterms:modified xsi:type="dcterms:W3CDTF">2020-03-06T17:07:03Z</dcterms:modified>
</cp:coreProperties>
</file>