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1"/>
  </p:notesMasterIdLst>
  <p:sldIdLst>
    <p:sldId id="256" r:id="rId2"/>
    <p:sldId id="268" r:id="rId3"/>
    <p:sldId id="267" r:id="rId4"/>
    <p:sldId id="269" r:id="rId5"/>
    <p:sldId id="270" r:id="rId6"/>
    <p:sldId id="271" r:id="rId7"/>
    <p:sldId id="272" r:id="rId8"/>
    <p:sldId id="273" r:id="rId9"/>
    <p:sldId id="266"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74"/>
    <p:restoredTop sz="94694"/>
  </p:normalViewPr>
  <p:slideViewPr>
    <p:cSldViewPr snapToGrid="0" snapToObjects="1">
      <p:cViewPr varScale="1">
        <p:scale>
          <a:sx n="198" d="100"/>
          <a:sy n="198" d="100"/>
        </p:scale>
        <p:origin x="156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05D45-2BCB-7D45-A4DC-3AF42B1AEA7C}" type="datetimeFigureOut">
              <a:rPr lang="en-US" smtClean="0"/>
              <a:t>3/6/20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32E23-AAD2-3D4F-B193-31CA6C6F7B80}" type="slidenum">
              <a:rPr lang="en-US" smtClean="0"/>
              <a:t>‹#›</a:t>
            </a:fld>
            <a:endParaRPr lang="en-US"/>
          </a:p>
        </p:txBody>
      </p:sp>
    </p:spTree>
    <p:extLst>
      <p:ext uri="{BB962C8B-B14F-4D97-AF65-F5344CB8AC3E}">
        <p14:creationId xmlns:p14="http://schemas.microsoft.com/office/powerpoint/2010/main" val="3860919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a:prstGeom prst="rect">
            <a:avLst/>
          </a:prstGeom>
        </p:spPr>
        <p:txBody>
          <a:bodyPr anchor="b">
            <a:normAutofit/>
          </a:bodyPr>
          <a:lstStyle>
            <a:lvl1pPr algn="l">
              <a:defRPr sz="4800"/>
            </a:lvl1pPr>
          </a:lstStyle>
          <a:p>
            <a:r>
              <a:rPr lang="en-US" dirty="0"/>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a:prstGeom prst="rect">
            <a:avLst/>
          </a:prstGeo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a:xfrm>
            <a:off x="838200" y="6356350"/>
            <a:ext cx="2743200" cy="365125"/>
          </a:xfrm>
          <a:prstGeom prst="rect">
            <a:avLst/>
          </a:prstGeom>
        </p:spPr>
        <p:txBody>
          <a:bodyPr/>
          <a:lstStyle/>
          <a:p>
            <a:fld id="{F0B0D405-B8F0-F948-B2DC-9AA464B22AC1}" type="datetime1">
              <a:rPr lang="en-US" smtClean="0"/>
              <a:t>3/6/20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07161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a:prstGeom prst="rect">
            <a:avLst/>
          </a:prstGeo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a:prstGeom prst="rect">
            <a:avLst/>
          </a:prstGeo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a:xfrm>
            <a:off x="838200" y="6356350"/>
            <a:ext cx="2743200" cy="365125"/>
          </a:xfrm>
          <a:prstGeom prst="rect">
            <a:avLst/>
          </a:prstGeom>
        </p:spPr>
        <p:txBody>
          <a:bodyPr/>
          <a:lstStyle/>
          <a:p>
            <a:fld id="{82530802-A795-5747-A182-6B03F1EBC304}" type="datetime1">
              <a:rPr lang="en-US" smtClean="0"/>
              <a:t>3/6/20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2717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a:xfrm>
            <a:off x="838200" y="6356350"/>
            <a:ext cx="2743200" cy="365125"/>
          </a:xfrm>
          <a:prstGeom prst="rect">
            <a:avLst/>
          </a:prstGeom>
        </p:spPr>
        <p:txBody>
          <a:bodyPr/>
          <a:lstStyle/>
          <a:p>
            <a:fld id="{E5D50E0E-A9F1-FB42-ADBB-EDE1E6B27479}" type="datetime1">
              <a:rPr lang="en-US" smtClean="0"/>
              <a:t>3/6/20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79130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a:xfrm>
            <a:off x="838200" y="6356350"/>
            <a:ext cx="2743200" cy="365125"/>
          </a:xfrm>
          <a:prstGeom prst="rect">
            <a:avLst/>
          </a:prstGeom>
        </p:spPr>
        <p:txBody>
          <a:bodyPr/>
          <a:lstStyle/>
          <a:p>
            <a:fld id="{C80E0F62-236C-6D40-B03E-8657E368AB0D}" type="datetime1">
              <a:rPr lang="en-US" smtClean="0"/>
              <a:t>3/6/20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185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259080" y="365125"/>
            <a:ext cx="8663940" cy="739775"/>
          </a:xfrm>
          <a:prstGeom prst="rect">
            <a:avLst/>
          </a:prstGeo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259080" y="1249680"/>
            <a:ext cx="8663940" cy="50291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a:xfrm>
            <a:off x="4591050" y="6356350"/>
            <a:ext cx="2743200" cy="365125"/>
          </a:xfrm>
          <a:prstGeom prst="rect">
            <a:avLst/>
          </a:prstGeom>
        </p:spPr>
        <p:txBody>
          <a:bodyPr/>
          <a:lstStyle/>
          <a:p>
            <a:fld id="{22B5D573-0D16-294D-8030-D4942726067A}" type="datetime1">
              <a:rPr lang="en-US" smtClean="0"/>
              <a:t>3/6/20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259080" y="6356350"/>
            <a:ext cx="4114800" cy="365125"/>
          </a:xfrm>
          <a:prstGeom prst="rect">
            <a:avLst/>
          </a:prstGeom>
        </p:spPr>
        <p:txBody>
          <a:bodyPr/>
          <a:lstStyle>
            <a:lvl1pPr algn="l">
              <a:defRPr sz="1100"/>
            </a:lvl1pPr>
          </a:lstStyle>
          <a:p>
            <a:r>
              <a:rPr lang="en-US"/>
              <a:t>Copyright 2020 FRCTutorials.com (Last edit 3/4/2020)</a:t>
            </a:r>
            <a:endParaRPr lang="en-US" dirty="0"/>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a:xfrm>
            <a:off x="8404860" y="6356350"/>
            <a:ext cx="518160" cy="365125"/>
          </a:xfrm>
          <a:prstGeom prst="rect">
            <a:avLst/>
          </a:prstGeom>
        </p:spPr>
        <p:txBody>
          <a:bodyPr/>
          <a:lstStyle>
            <a:lvl1pPr>
              <a:defRPr sz="1100"/>
            </a:lvl1pPr>
          </a:lstStyle>
          <a:p>
            <a:fld id="{51845F5A-061D-4825-9AE9-D7794091C6CF}" type="slidenum">
              <a:rPr lang="en-US" smtClean="0"/>
              <a:pPr/>
              <a:t>‹#›</a:t>
            </a:fld>
            <a:endParaRPr lang="en-US"/>
          </a:p>
        </p:txBody>
      </p:sp>
    </p:spTree>
    <p:extLst>
      <p:ext uri="{BB962C8B-B14F-4D97-AF65-F5344CB8AC3E}">
        <p14:creationId xmlns:p14="http://schemas.microsoft.com/office/powerpoint/2010/main" val="46017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a:prstGeom prst="rect">
            <a:avLst/>
          </a:prstGeo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a:prstGeom prst="rect">
            <a:avLst/>
          </a:prstGeo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a:xfrm>
            <a:off x="838200" y="6356350"/>
            <a:ext cx="2743200" cy="365125"/>
          </a:xfrm>
          <a:prstGeom prst="rect">
            <a:avLst/>
          </a:prstGeom>
        </p:spPr>
        <p:txBody>
          <a:bodyPr/>
          <a:lstStyle/>
          <a:p>
            <a:fld id="{AA63BB5A-2DEC-3947-BF15-355EACA9DA7E}" type="datetime1">
              <a:rPr lang="en-US" smtClean="0"/>
              <a:t>3/6/20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7843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a:xfrm>
            <a:off x="838200" y="365125"/>
            <a:ext cx="10515600" cy="1325563"/>
          </a:xfrm>
          <a:prstGeom prst="rect">
            <a:avLst/>
          </a:prstGeo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a:xfrm>
            <a:off x="838200" y="6356350"/>
            <a:ext cx="2743200" cy="365125"/>
          </a:xfrm>
          <a:prstGeom prst="rect">
            <a:avLst/>
          </a:prstGeom>
        </p:spPr>
        <p:txBody>
          <a:bodyPr/>
          <a:lstStyle/>
          <a:p>
            <a:fld id="{1D17B2D4-040A-3E4F-B319-B23E07EE4757}" type="datetime1">
              <a:rPr lang="en-US" smtClean="0"/>
              <a:t>3/6/20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260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a:prstGeom prst="rect">
            <a:avLst/>
          </a:prstGeo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a:prstGeom prst="rect">
            <a:avLst/>
          </a:prstGeo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a:prstGeom prst="rect">
            <a:avLst/>
          </a:prstGeo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a:xfrm>
            <a:off x="838200" y="6356350"/>
            <a:ext cx="2743200" cy="365125"/>
          </a:xfrm>
          <a:prstGeom prst="rect">
            <a:avLst/>
          </a:prstGeom>
        </p:spPr>
        <p:txBody>
          <a:bodyPr/>
          <a:lstStyle/>
          <a:p>
            <a:fld id="{005C86DC-8D3A-C54D-9D3C-414A908A6ADF}" type="datetime1">
              <a:rPr lang="en-US" smtClean="0"/>
              <a:t>3/6/20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3337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a:prstGeom prst="rect">
            <a:avLst/>
          </a:prstGeo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a:xfrm>
            <a:off x="838200" y="6356350"/>
            <a:ext cx="2743200" cy="365125"/>
          </a:xfrm>
          <a:prstGeom prst="rect">
            <a:avLst/>
          </a:prstGeom>
        </p:spPr>
        <p:txBody>
          <a:bodyPr/>
          <a:lstStyle/>
          <a:p>
            <a:fld id="{0D6AB757-4471-4C4E-93F0-D01CCC335186}" type="datetime1">
              <a:rPr lang="en-US" smtClean="0"/>
              <a:t>3/6/20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25448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a:xfrm>
            <a:off x="838200" y="6356350"/>
            <a:ext cx="2743200" cy="365125"/>
          </a:xfrm>
          <a:prstGeom prst="rect">
            <a:avLst/>
          </a:prstGeom>
        </p:spPr>
        <p:txBody>
          <a:bodyPr/>
          <a:lstStyle/>
          <a:p>
            <a:fld id="{CA6B4F35-454D-E844-AA68-A003B59CB69D}" type="datetime1">
              <a:rPr lang="en-US" smtClean="0"/>
              <a:t>3/6/20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08055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a:xfrm>
            <a:off x="838200" y="6356350"/>
            <a:ext cx="2743200" cy="365125"/>
          </a:xfrm>
          <a:prstGeom prst="rect">
            <a:avLst/>
          </a:prstGeom>
        </p:spPr>
        <p:txBody>
          <a:bodyPr/>
          <a:lstStyle/>
          <a:p>
            <a:fld id="{0885F534-ECE2-B745-8223-15325D418892}" type="datetime1">
              <a:rPr lang="en-US" smtClean="0"/>
              <a:t>3/6/20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66742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a:prstGeom prst="rect">
            <a:avLst/>
          </a:prstGeo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a:prstGeom prst="rect">
            <a:avLst/>
          </a:prstGeo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a:xfrm>
            <a:off x="838200" y="6356350"/>
            <a:ext cx="2743200" cy="365125"/>
          </a:xfrm>
          <a:prstGeom prst="rect">
            <a:avLst/>
          </a:prstGeom>
        </p:spPr>
        <p:txBody>
          <a:bodyPr/>
          <a:lstStyle/>
          <a:p>
            <a:fld id="{95D45EDE-3D52-5741-BCAE-39EAC69E599F}" type="datetime1">
              <a:rPr lang="en-US" smtClean="0"/>
              <a:t>3/6/20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a:xfrm>
            <a:off x="4038600" y="6356350"/>
            <a:ext cx="4114800" cy="365125"/>
          </a:xfrm>
          <a:prstGeom prst="rect">
            <a:avLst/>
          </a:prstGeom>
        </p:spPr>
        <p:txBody>
          <a:bodyPr/>
          <a:lstStyle>
            <a:lvl1pPr algn="l">
              <a:defRPr/>
            </a:lvl1pPr>
          </a:lstStyle>
          <a:p>
            <a:r>
              <a:rPr lang="en-US"/>
              <a:t>Copyright 2020 FRCTutorials.com (Last edit 3/4/2020)</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9820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190500" y="136526"/>
            <a:ext cx="8747760" cy="8350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190500" y="1074420"/>
            <a:ext cx="8747760" cy="51892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4564380" y="6365240"/>
            <a:ext cx="9525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64C05-27EE-7E4D-9D71-4F5858FFD300}" type="datetime1">
              <a:rPr lang="en-US" smtClean="0"/>
              <a:t>3/6/20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190500" y="6351269"/>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Copyright 2020 FRCTutorials.com (Last edit 3/4/2020)</a:t>
            </a:r>
            <a:endParaRPr lang="en-US" dirty="0"/>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526780" y="6369049"/>
            <a:ext cx="41148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1845F5A-061D-4825-9AE9-D7794091C6CF}" type="slidenum">
              <a:rPr lang="en-US" smtClean="0"/>
              <a:pPr/>
              <a:t>‹#›</a:t>
            </a:fld>
            <a:endParaRPr lang="en-US"/>
          </a:p>
        </p:txBody>
      </p:sp>
    </p:spTree>
    <p:extLst>
      <p:ext uri="{BB962C8B-B14F-4D97-AF65-F5344CB8AC3E}">
        <p14:creationId xmlns:p14="http://schemas.microsoft.com/office/powerpoint/2010/main" val="2086017749"/>
      </p:ext>
    </p:extLst>
  </p:cSld>
  <p:clrMap bg1="lt1" tx1="dk1" bg2="lt2" tx2="dk2" accent1="accent1" accent2="accent2" accent3="accent3" accent4="accent4" accent5="accent5" accent6="accent6" hlink="hlink" folHlink="folHlink"/>
  <p:sldLayoutIdLst>
    <p:sldLayoutId id="2147483684" r:id="rId1"/>
    <p:sldLayoutId id="2147483683" r:id="rId2"/>
    <p:sldLayoutId id="2147483682" r:id="rId3"/>
    <p:sldLayoutId id="2147483681" r:id="rId4"/>
    <p:sldLayoutId id="2147483680" r:id="rId5"/>
    <p:sldLayoutId id="2147483679" r:id="rId6"/>
    <p:sldLayoutId id="2147483678" r:id="rId7"/>
    <p:sldLayoutId id="2147483677" r:id="rId8"/>
    <p:sldLayoutId id="2147483676" r:id="rId9"/>
    <p:sldLayoutId id="2147483675" r:id="rId10"/>
    <p:sldLayoutId id="2147483673" r:id="rId11"/>
    <p:sldLayoutId id="2147483674" r:id="rId12"/>
  </p:sldLayoutIdLst>
  <p:hf sldNum="0" hdr="0" dt="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firstfrc.blob.core.windows.net/frc2020/Manual/2020FRCGameSeasonManual.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robopromo.com/"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robopromo.com/"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hyperlink" Target="https://www.chiefdelphi.com/t/best-methods-of-bumper-mounting/152160/42" TargetMode="External"/><Relationship Id="rId7" Type="http://schemas.openxmlformats.org/officeDocument/2006/relationships/image" Target="../media/image11.jpe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hyperlink" Target="https://www.chiefdelphi.com/t/1678-bumper-mount-questions/360409/2" TargetMode="External"/><Relationship Id="rId4" Type="http://schemas.openxmlformats.org/officeDocument/2006/relationships/hyperlink" Target="https://www.chiefdelphi.com/t/bumper-mounting/349135/24"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mailto:team@droidsrobotics.org"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creativecommons.org/licenses/by-nc-sa/4.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DC40C0-E1A7-4F68-ACE9-8D5E7B1F3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566B69-4C0B-443D-9422-FEE42F1CA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BE0A882E-BEF2-4019-8A28-318E0E2FB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55"/>
            <a:ext cx="9144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11560655 w 12192000"/>
              <a:gd name="connsiteY3" fmla="*/ 6858000 h 6858000"/>
              <a:gd name="connsiteX4" fmla="*/ 11572884 w 12192000"/>
              <a:gd name="connsiteY4" fmla="*/ 6759738 h 6858000"/>
              <a:gd name="connsiteX5" fmla="*/ 11812292 w 12192000"/>
              <a:gd name="connsiteY5" fmla="*/ 6532282 h 6858000"/>
              <a:gd name="connsiteX6" fmla="*/ 11956995 w 12192000"/>
              <a:gd name="connsiteY6" fmla="*/ 6386992 h 6858000"/>
              <a:gd name="connsiteX7" fmla="*/ 11801234 w 12192000"/>
              <a:gd name="connsiteY7" fmla="*/ 6284788 h 6858000"/>
              <a:gd name="connsiteX8" fmla="*/ 11856520 w 12192000"/>
              <a:gd name="connsiteY8" fmla="*/ 6193604 h 6858000"/>
              <a:gd name="connsiteX9" fmla="*/ 11722875 w 12192000"/>
              <a:gd name="connsiteY9" fmla="*/ 5956630 h 6858000"/>
              <a:gd name="connsiteX10" fmla="*/ 11763258 w 12192000"/>
              <a:gd name="connsiteY10" fmla="*/ 5635988 h 6858000"/>
              <a:gd name="connsiteX11" fmla="*/ 11706050 w 12192000"/>
              <a:gd name="connsiteY11" fmla="*/ 5351418 h 6858000"/>
              <a:gd name="connsiteX12" fmla="*/ 11697876 w 12192000"/>
              <a:gd name="connsiteY12" fmla="*/ 4763241 h 6858000"/>
              <a:gd name="connsiteX13" fmla="*/ 11776236 w 12192000"/>
              <a:gd name="connsiteY13" fmla="*/ 4730675 h 6858000"/>
              <a:gd name="connsiteX14" fmla="*/ 11868540 w 12192000"/>
              <a:gd name="connsiteY14" fmla="*/ 4584884 h 6858000"/>
              <a:gd name="connsiteX15" fmla="*/ 11898825 w 12192000"/>
              <a:gd name="connsiteY15" fmla="*/ 4517749 h 6858000"/>
              <a:gd name="connsiteX16" fmla="*/ 11897864 w 12192000"/>
              <a:gd name="connsiteY16" fmla="*/ 4375464 h 6858000"/>
              <a:gd name="connsiteX17" fmla="*/ 11854116 w 12192000"/>
              <a:gd name="connsiteY17" fmla="*/ 4311838 h 6858000"/>
              <a:gd name="connsiteX18" fmla="*/ 11901709 w 12192000"/>
              <a:gd name="connsiteY18" fmla="*/ 4203620 h 6858000"/>
              <a:gd name="connsiteX19" fmla="*/ 11974782 w 12192000"/>
              <a:gd name="connsiteY19" fmla="*/ 4114442 h 6858000"/>
              <a:gd name="connsiteX20" fmla="*/ 11932476 w 12192000"/>
              <a:gd name="connsiteY20" fmla="*/ 4024762 h 6858000"/>
              <a:gd name="connsiteX21" fmla="*/ 11885365 w 12192000"/>
              <a:gd name="connsiteY21" fmla="*/ 3939592 h 6858000"/>
              <a:gd name="connsiteX22" fmla="*/ 11751719 w 12192000"/>
              <a:gd name="connsiteY22" fmla="*/ 3749211 h 6858000"/>
              <a:gd name="connsiteX23" fmla="*/ 11513754 w 12192000"/>
              <a:gd name="connsiteY23" fmla="*/ 3604420 h 6858000"/>
              <a:gd name="connsiteX24" fmla="*/ 11220504 w 12192000"/>
              <a:gd name="connsiteY24" fmla="*/ 3488188 h 6858000"/>
              <a:gd name="connsiteX25" fmla="*/ 11312805 w 12192000"/>
              <a:gd name="connsiteY25" fmla="*/ 3414541 h 6858000"/>
              <a:gd name="connsiteX26" fmla="*/ 10805146 w 12192000"/>
              <a:gd name="connsiteY26" fmla="*/ 3277767 h 6858000"/>
              <a:gd name="connsiteX27" fmla="*/ 11234926 w 12192000"/>
              <a:gd name="connsiteY27" fmla="*/ 3203117 h 6858000"/>
              <a:gd name="connsiteX28" fmla="*/ 11204640 w 12192000"/>
              <a:gd name="connsiteY28" fmla="*/ 3174060 h 6858000"/>
              <a:gd name="connsiteX29" fmla="*/ 11174834 w 12192000"/>
              <a:gd name="connsiteY29" fmla="*/ 3143498 h 6858000"/>
              <a:gd name="connsiteX30" fmla="*/ 11400780 w 12192000"/>
              <a:gd name="connsiteY30" fmla="*/ 3099410 h 6858000"/>
              <a:gd name="connsiteX31" fmla="*/ 11297902 w 12192000"/>
              <a:gd name="connsiteY31" fmla="*/ 3041793 h 6858000"/>
              <a:gd name="connsiteX32" fmla="*/ 11485870 w 12192000"/>
              <a:gd name="connsiteY32" fmla="*/ 3021253 h 6858000"/>
              <a:gd name="connsiteX33" fmla="*/ 11513754 w 12192000"/>
              <a:gd name="connsiteY33" fmla="*/ 2944098 h 6858000"/>
              <a:gd name="connsiteX34" fmla="*/ 11405107 w 12192000"/>
              <a:gd name="connsiteY34" fmla="*/ 2906523 h 6858000"/>
              <a:gd name="connsiteX35" fmla="*/ 10572950 w 12192000"/>
              <a:gd name="connsiteY35" fmla="*/ 2803317 h 6858000"/>
              <a:gd name="connsiteX36" fmla="*/ 9205250 w 12192000"/>
              <a:gd name="connsiteY36" fmla="*/ 2778767 h 6858000"/>
              <a:gd name="connsiteX37" fmla="*/ 8579578 w 12192000"/>
              <a:gd name="connsiteY37" fmla="*/ 2759181 h 6858000"/>
              <a:gd name="connsiteX38" fmla="*/ 8370208 w 12192000"/>
              <a:gd name="connsiteY38" fmla="*/ 2759730 h 6858000"/>
              <a:gd name="connsiteX39" fmla="*/ 7470748 w 12192000"/>
              <a:gd name="connsiteY39" fmla="*/ 2819849 h 6858000"/>
              <a:gd name="connsiteX40" fmla="*/ 7001547 w 12192000"/>
              <a:gd name="connsiteY40" fmla="*/ 2861432 h 6858000"/>
              <a:gd name="connsiteX41" fmla="*/ 6295343 w 12192000"/>
              <a:gd name="connsiteY41" fmla="*/ 2988688 h 6858000"/>
              <a:gd name="connsiteX42" fmla="*/ 6075166 w 12192000"/>
              <a:gd name="connsiteY42" fmla="*/ 3078367 h 6858000"/>
              <a:gd name="connsiteX43" fmla="*/ 5859314 w 12192000"/>
              <a:gd name="connsiteY43" fmla="*/ 3139490 h 6858000"/>
              <a:gd name="connsiteX44" fmla="*/ 5800183 w 12192000"/>
              <a:gd name="connsiteY44" fmla="*/ 3195101 h 6858000"/>
              <a:gd name="connsiteX45" fmla="*/ 5882870 w 12192000"/>
              <a:gd name="connsiteY45" fmla="*/ 3252215 h 6858000"/>
              <a:gd name="connsiteX46" fmla="*/ 6232848 w 12192000"/>
              <a:gd name="connsiteY46" fmla="*/ 3274760 h 6858000"/>
              <a:gd name="connsiteX47" fmla="*/ 5911715 w 12192000"/>
              <a:gd name="connsiteY47" fmla="*/ 3347407 h 6858000"/>
              <a:gd name="connsiteX48" fmla="*/ 6384279 w 12192000"/>
              <a:gd name="connsiteY48" fmla="*/ 3312836 h 6858000"/>
              <a:gd name="connsiteX49" fmla="*/ 6526097 w 12192000"/>
              <a:gd name="connsiteY49" fmla="*/ 3325362 h 6858000"/>
              <a:gd name="connsiteX50" fmla="*/ 6403028 w 12192000"/>
              <a:gd name="connsiteY50" fmla="*/ 3383478 h 6858000"/>
              <a:gd name="connsiteX51" fmla="*/ 5767013 w 12192000"/>
              <a:gd name="connsiteY51" fmla="*/ 3500713 h 6858000"/>
              <a:gd name="connsiteX52" fmla="*/ 5706920 w 12192000"/>
              <a:gd name="connsiteY52" fmla="*/ 3511233 h 6858000"/>
              <a:gd name="connsiteX53" fmla="*/ 5310793 w 12192000"/>
              <a:gd name="connsiteY53" fmla="*/ 3677066 h 6858000"/>
              <a:gd name="connsiteX54" fmla="*/ 5548276 w 12192000"/>
              <a:gd name="connsiteY54" fmla="*/ 3660533 h 6858000"/>
              <a:gd name="connsiteX55" fmla="*/ 5293005 w 12192000"/>
              <a:gd name="connsiteY55" fmla="*/ 3765743 h 6858000"/>
              <a:gd name="connsiteX56" fmla="*/ 4983410 w 12192000"/>
              <a:gd name="connsiteY56" fmla="*/ 3883981 h 6858000"/>
              <a:gd name="connsiteX57" fmla="*/ 4674775 w 12192000"/>
              <a:gd name="connsiteY57" fmla="*/ 4068850 h 6858000"/>
              <a:gd name="connsiteX58" fmla="*/ 4453155 w 12192000"/>
              <a:gd name="connsiteY58" fmla="*/ 4163539 h 6858000"/>
              <a:gd name="connsiteX59" fmla="*/ 4492095 w 12192000"/>
              <a:gd name="connsiteY59" fmla="*/ 4237188 h 6858000"/>
              <a:gd name="connsiteX60" fmla="*/ 4464213 w 12192000"/>
              <a:gd name="connsiteY60" fmla="*/ 4318851 h 6858000"/>
              <a:gd name="connsiteX61" fmla="*/ 4857456 w 12192000"/>
              <a:gd name="connsiteY61" fmla="*/ 4241696 h 6858000"/>
              <a:gd name="connsiteX62" fmla="*/ 4713234 w 12192000"/>
              <a:gd name="connsiteY62" fmla="*/ 4295303 h 6858000"/>
              <a:gd name="connsiteX63" fmla="*/ 4656026 w 12192000"/>
              <a:gd name="connsiteY63" fmla="*/ 4348410 h 6858000"/>
              <a:gd name="connsiteX64" fmla="*/ 4718523 w 12192000"/>
              <a:gd name="connsiteY64" fmla="*/ 4368951 h 6858000"/>
              <a:gd name="connsiteX65" fmla="*/ 4989178 w 12192000"/>
              <a:gd name="connsiteY65" fmla="*/ 4420054 h 6858000"/>
              <a:gd name="connsiteX66" fmla="*/ 4304127 w 12192000"/>
              <a:gd name="connsiteY66" fmla="*/ 4609933 h 6858000"/>
              <a:gd name="connsiteX67" fmla="*/ 4402677 w 12192000"/>
              <a:gd name="connsiteY67" fmla="*/ 4624463 h 6858000"/>
              <a:gd name="connsiteX68" fmla="*/ 5398287 w 12192000"/>
              <a:gd name="connsiteY68" fmla="*/ 4608430 h 6858000"/>
              <a:gd name="connsiteX69" fmla="*/ 5592504 w 12192000"/>
              <a:gd name="connsiteY69" fmla="*/ 4585886 h 6858000"/>
              <a:gd name="connsiteX70" fmla="*/ 5411266 w 12192000"/>
              <a:gd name="connsiteY70" fmla="*/ 4964142 h 6858000"/>
              <a:gd name="connsiteX71" fmla="*/ 5480493 w 12192000"/>
              <a:gd name="connsiteY71" fmla="*/ 5031277 h 6858000"/>
              <a:gd name="connsiteX72" fmla="*/ 5233393 w 12192000"/>
              <a:gd name="connsiteY72" fmla="*/ 5047810 h 6858000"/>
              <a:gd name="connsiteX73" fmla="*/ 4750251 w 12192000"/>
              <a:gd name="connsiteY73" fmla="*/ 5256728 h 6858000"/>
              <a:gd name="connsiteX74" fmla="*/ 4508440 w 12192000"/>
              <a:gd name="connsiteY74" fmla="*/ 5624965 h 6858000"/>
              <a:gd name="connsiteX75" fmla="*/ 4602665 w 12192000"/>
              <a:gd name="connsiteY75" fmla="*/ 5706629 h 6858000"/>
              <a:gd name="connsiteX76" fmla="*/ 4215189 w 12192000"/>
              <a:gd name="connsiteY76" fmla="*/ 5797811 h 6858000"/>
              <a:gd name="connsiteX77" fmla="*/ 4407966 w 12192000"/>
              <a:gd name="connsiteY77" fmla="*/ 5826870 h 6858000"/>
              <a:gd name="connsiteX78" fmla="*/ 4265186 w 12192000"/>
              <a:gd name="connsiteY78" fmla="*/ 5881478 h 6858000"/>
              <a:gd name="connsiteX79" fmla="*/ 4145964 w 12192000"/>
              <a:gd name="connsiteY79" fmla="*/ 5977170 h 6858000"/>
              <a:gd name="connsiteX80" fmla="*/ 4710350 w 12192000"/>
              <a:gd name="connsiteY80" fmla="*/ 5909035 h 6858000"/>
              <a:gd name="connsiteX81" fmla="*/ 4870916 w 12192000"/>
              <a:gd name="connsiteY81" fmla="*/ 5949616 h 6858000"/>
              <a:gd name="connsiteX82" fmla="*/ 4960333 w 12192000"/>
              <a:gd name="connsiteY82" fmla="*/ 5949115 h 6858000"/>
              <a:gd name="connsiteX83" fmla="*/ 5073788 w 12192000"/>
              <a:gd name="connsiteY83" fmla="*/ 5953623 h 6858000"/>
              <a:gd name="connsiteX84" fmla="*/ 4979084 w 12192000"/>
              <a:gd name="connsiteY84" fmla="*/ 5990197 h 6858000"/>
              <a:gd name="connsiteX85" fmla="*/ 5100228 w 12192000"/>
              <a:gd name="connsiteY85" fmla="*/ 6151519 h 6858000"/>
              <a:gd name="connsiteX86" fmla="*/ 4666602 w 12192000"/>
              <a:gd name="connsiteY86" fmla="*/ 6266250 h 6858000"/>
              <a:gd name="connsiteX87" fmla="*/ 4762750 w 12192000"/>
              <a:gd name="connsiteY87" fmla="*/ 6288795 h 6858000"/>
              <a:gd name="connsiteX88" fmla="*/ 4815151 w 12192000"/>
              <a:gd name="connsiteY88" fmla="*/ 6322363 h 6858000"/>
              <a:gd name="connsiteX89" fmla="*/ 4558918 w 12192000"/>
              <a:gd name="connsiteY89" fmla="*/ 6504727 h 6858000"/>
              <a:gd name="connsiteX90" fmla="*/ 4899280 w 12192000"/>
              <a:gd name="connsiteY90" fmla="*/ 6480679 h 6858000"/>
              <a:gd name="connsiteX91" fmla="*/ 4692563 w 12192000"/>
              <a:gd name="connsiteY91" fmla="*/ 6586391 h 6858000"/>
              <a:gd name="connsiteX92" fmla="*/ 4303645 w 12192000"/>
              <a:gd name="connsiteY92" fmla="*/ 6834888 h 6858000"/>
              <a:gd name="connsiteX93" fmla="*/ 4307829 w 12192000"/>
              <a:gd name="connsiteY93" fmla="*/ 6852361 h 6858000"/>
              <a:gd name="connsiteX94" fmla="*/ 4323786 w 12192000"/>
              <a:gd name="connsiteY94" fmla="*/ 6858000 h 6858000"/>
              <a:gd name="connsiteX95" fmla="*/ 0 w 12192000"/>
              <a:gd name="connsiteY9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1"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2"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1"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6D10DD-A92A-2E4D-AA2E-01CA87E13E9C}"/>
              </a:ext>
            </a:extLst>
          </p:cNvPr>
          <p:cNvSpPr>
            <a:spLocks noGrp="1"/>
          </p:cNvSpPr>
          <p:nvPr>
            <p:ph type="ctrTitle"/>
          </p:nvPr>
        </p:nvSpPr>
        <p:spPr>
          <a:xfrm>
            <a:off x="711027" y="843324"/>
            <a:ext cx="8144738" cy="1701570"/>
          </a:xfrm>
        </p:spPr>
        <p:txBody>
          <a:bodyPr anchor="b">
            <a:normAutofit/>
          </a:bodyPr>
          <a:lstStyle/>
          <a:p>
            <a:r>
              <a:rPr lang="en-US" sz="6000" b="1" dirty="0"/>
              <a:t>Bumper Basics</a:t>
            </a:r>
          </a:p>
        </p:txBody>
      </p:sp>
      <p:sp>
        <p:nvSpPr>
          <p:cNvPr id="3" name="Subtitle 2">
            <a:extLst>
              <a:ext uri="{FF2B5EF4-FFF2-40B4-BE49-F238E27FC236}">
                <a16:creationId xmlns:a16="http://schemas.microsoft.com/office/drawing/2014/main" id="{AE51823A-01D3-E043-AA51-5953B8CE3438}"/>
              </a:ext>
            </a:extLst>
          </p:cNvPr>
          <p:cNvSpPr>
            <a:spLocks noGrp="1"/>
          </p:cNvSpPr>
          <p:nvPr>
            <p:ph type="subTitle" idx="1"/>
          </p:nvPr>
        </p:nvSpPr>
        <p:spPr>
          <a:xfrm>
            <a:off x="711028" y="2601649"/>
            <a:ext cx="3943349" cy="646785"/>
          </a:xfrm>
        </p:spPr>
        <p:txBody>
          <a:bodyPr>
            <a:normAutofit/>
          </a:bodyPr>
          <a:lstStyle/>
          <a:p>
            <a:r>
              <a:rPr lang="en-US" sz="1700" dirty="0"/>
              <a:t>Team 8027</a:t>
            </a:r>
          </a:p>
        </p:txBody>
      </p:sp>
      <p:pic>
        <p:nvPicPr>
          <p:cNvPr id="7" name="Picture 6" descr="A close up of a sign&#10;&#10;Description automatically generated">
            <a:extLst>
              <a:ext uri="{FF2B5EF4-FFF2-40B4-BE49-F238E27FC236}">
                <a16:creationId xmlns:a16="http://schemas.microsoft.com/office/drawing/2014/main" id="{308E1C94-3AEF-FD4C-BDC0-68CA68CA8AE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654378" y="4131092"/>
            <a:ext cx="3671887" cy="1569732"/>
          </a:xfrm>
          <a:prstGeom prst="rect">
            <a:avLst/>
          </a:prstGeom>
        </p:spPr>
      </p:pic>
    </p:spTree>
    <p:extLst>
      <p:ext uri="{BB962C8B-B14F-4D97-AF65-F5344CB8AC3E}">
        <p14:creationId xmlns:p14="http://schemas.microsoft.com/office/powerpoint/2010/main" val="246513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61B6D-4A7C-0F4D-9CBB-07FFBFF18AAA}"/>
              </a:ext>
            </a:extLst>
          </p:cNvPr>
          <p:cNvSpPr>
            <a:spLocks noGrp="1"/>
          </p:cNvSpPr>
          <p:nvPr>
            <p:ph type="title"/>
          </p:nvPr>
        </p:nvSpPr>
        <p:spPr/>
        <p:txBody>
          <a:bodyPr/>
          <a:lstStyle/>
          <a:p>
            <a:r>
              <a:rPr lang="en-US" dirty="0"/>
              <a:t>The role of bumpers in FRC</a:t>
            </a:r>
          </a:p>
        </p:txBody>
      </p:sp>
      <p:sp>
        <p:nvSpPr>
          <p:cNvPr id="3" name="Content Placeholder 2">
            <a:extLst>
              <a:ext uri="{FF2B5EF4-FFF2-40B4-BE49-F238E27FC236}">
                <a16:creationId xmlns:a16="http://schemas.microsoft.com/office/drawing/2014/main" id="{19EECF45-A594-394F-ABA0-7028E660FF0A}"/>
              </a:ext>
            </a:extLst>
          </p:cNvPr>
          <p:cNvSpPr>
            <a:spLocks noGrp="1"/>
          </p:cNvSpPr>
          <p:nvPr>
            <p:ph idx="1"/>
          </p:nvPr>
        </p:nvSpPr>
        <p:spPr>
          <a:xfrm>
            <a:off x="259080" y="1249680"/>
            <a:ext cx="4744241" cy="5029199"/>
          </a:xfrm>
        </p:spPr>
        <p:txBody>
          <a:bodyPr/>
          <a:lstStyle/>
          <a:p>
            <a:r>
              <a:rPr lang="en-US" dirty="0"/>
              <a:t>Depending upon your match, you might be either on the Red Alliance or the Blue Alliance</a:t>
            </a:r>
          </a:p>
          <a:p>
            <a:r>
              <a:rPr lang="en-US" dirty="0"/>
              <a:t>Based on the alliance, you have to have a matching bumper color</a:t>
            </a:r>
          </a:p>
          <a:p>
            <a:r>
              <a:rPr lang="en-US" dirty="0"/>
              <a:t>If your bumper falls off or changes colors in the middle of a match, the FTA can disconnect you from the field and not let you play</a:t>
            </a:r>
          </a:p>
          <a:p>
            <a:r>
              <a:rPr lang="en-US" dirty="0"/>
              <a:t>Since you keep your team number forever and always are either red or blue, your bumpers are reusable in future years.</a:t>
            </a:r>
          </a:p>
        </p:txBody>
      </p:sp>
      <p:sp>
        <p:nvSpPr>
          <p:cNvPr id="4" name="Footer Placeholder 3">
            <a:extLst>
              <a:ext uri="{FF2B5EF4-FFF2-40B4-BE49-F238E27FC236}">
                <a16:creationId xmlns:a16="http://schemas.microsoft.com/office/drawing/2014/main" id="{35D2290A-1027-0245-A78C-720B62BDE692}"/>
              </a:ext>
            </a:extLst>
          </p:cNvPr>
          <p:cNvSpPr>
            <a:spLocks noGrp="1"/>
          </p:cNvSpPr>
          <p:nvPr>
            <p:ph type="ftr" sz="quarter" idx="11"/>
          </p:nvPr>
        </p:nvSpPr>
        <p:spPr/>
        <p:txBody>
          <a:bodyPr/>
          <a:lstStyle/>
          <a:p>
            <a:r>
              <a:rPr lang="en-US"/>
              <a:t>Copyright 2020 FRCTutorials.com (Last edit 3/4/2020)</a:t>
            </a:r>
            <a:endParaRPr lang="en-US" dirty="0"/>
          </a:p>
        </p:txBody>
      </p:sp>
      <p:pic>
        <p:nvPicPr>
          <p:cNvPr id="5" name="Picture 4">
            <a:extLst>
              <a:ext uri="{FF2B5EF4-FFF2-40B4-BE49-F238E27FC236}">
                <a16:creationId xmlns:a16="http://schemas.microsoft.com/office/drawing/2014/main" id="{4B23B4D5-E499-F841-AB8B-A2A99BDE7C80}"/>
              </a:ext>
            </a:extLst>
          </p:cNvPr>
          <p:cNvPicPr>
            <a:picLocks noChangeAspect="1"/>
          </p:cNvPicPr>
          <p:nvPr/>
        </p:nvPicPr>
        <p:blipFill>
          <a:blip r:embed="rId2"/>
          <a:stretch>
            <a:fillRect/>
          </a:stretch>
        </p:blipFill>
        <p:spPr>
          <a:xfrm>
            <a:off x="5576929" y="1272032"/>
            <a:ext cx="3032233" cy="4984493"/>
          </a:xfrm>
          <a:prstGeom prst="rect">
            <a:avLst/>
          </a:prstGeom>
        </p:spPr>
      </p:pic>
    </p:spTree>
    <p:extLst>
      <p:ext uri="{BB962C8B-B14F-4D97-AF65-F5344CB8AC3E}">
        <p14:creationId xmlns:p14="http://schemas.microsoft.com/office/powerpoint/2010/main" val="46064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EDFD9-AA19-B943-921D-5C01058A613D}"/>
              </a:ext>
            </a:extLst>
          </p:cNvPr>
          <p:cNvSpPr>
            <a:spLocks noGrp="1"/>
          </p:cNvSpPr>
          <p:nvPr>
            <p:ph type="title"/>
          </p:nvPr>
        </p:nvSpPr>
        <p:spPr/>
        <p:txBody>
          <a:bodyPr/>
          <a:lstStyle/>
          <a:p>
            <a:r>
              <a:rPr lang="en-US" dirty="0"/>
              <a:t>Bumper Rules</a:t>
            </a:r>
          </a:p>
        </p:txBody>
      </p:sp>
      <p:sp>
        <p:nvSpPr>
          <p:cNvPr id="3" name="Content Placeholder 2">
            <a:extLst>
              <a:ext uri="{FF2B5EF4-FFF2-40B4-BE49-F238E27FC236}">
                <a16:creationId xmlns:a16="http://schemas.microsoft.com/office/drawing/2014/main" id="{573D81C3-A05F-A74D-B699-295F60E2993B}"/>
              </a:ext>
            </a:extLst>
          </p:cNvPr>
          <p:cNvSpPr>
            <a:spLocks noGrp="1"/>
          </p:cNvSpPr>
          <p:nvPr>
            <p:ph idx="1"/>
          </p:nvPr>
        </p:nvSpPr>
        <p:spPr>
          <a:xfrm>
            <a:off x="259080" y="1249680"/>
            <a:ext cx="4312920" cy="5029199"/>
          </a:xfrm>
        </p:spPr>
        <p:txBody>
          <a:bodyPr>
            <a:normAutofit/>
          </a:bodyPr>
          <a:lstStyle/>
          <a:p>
            <a:r>
              <a:rPr lang="en-US" dirty="0"/>
              <a:t>Read the Bumper Rules in Section 9.5 Carefully</a:t>
            </a:r>
          </a:p>
          <a:p>
            <a:pPr lvl="1"/>
            <a:r>
              <a:rPr lang="en-US" dirty="0">
                <a:hlinkClick r:id="rId2"/>
              </a:rPr>
              <a:t>https://firstfrc.blob.core.windows.net/frc2020/Manual/2020FRCGameSeasonManual.pdf</a:t>
            </a:r>
            <a:endParaRPr lang="en-US" dirty="0"/>
          </a:p>
          <a:p>
            <a:r>
              <a:rPr lang="en-US" dirty="0"/>
              <a:t>Some key rules:</a:t>
            </a:r>
          </a:p>
          <a:p>
            <a:pPr lvl="1"/>
            <a:r>
              <a:rPr lang="en-US" dirty="0"/>
              <a:t>At least 6 in (~16 cm) of bumper must be placed on each side of each outside corner </a:t>
            </a:r>
          </a:p>
          <a:p>
            <a:pPr lvl="1"/>
            <a:r>
              <a:rPr lang="en-US" dirty="0"/>
              <a:t>Be backed by ¾ in thick (~19mm) by 5 in ± ½ in. (~127 mm ± 12.7 mm) tall plywood</a:t>
            </a:r>
          </a:p>
          <a:p>
            <a:pPr lvl="1"/>
            <a:r>
              <a:rPr lang="en-US" dirty="0"/>
              <a:t>Bumpers should not be taller than 7.5 inches from the floor</a:t>
            </a:r>
          </a:p>
        </p:txBody>
      </p:sp>
      <p:sp>
        <p:nvSpPr>
          <p:cNvPr id="4" name="Footer Placeholder 3">
            <a:extLst>
              <a:ext uri="{FF2B5EF4-FFF2-40B4-BE49-F238E27FC236}">
                <a16:creationId xmlns:a16="http://schemas.microsoft.com/office/drawing/2014/main" id="{EDF044A4-E9F8-B144-BC71-2AC6D2CD43C6}"/>
              </a:ext>
            </a:extLst>
          </p:cNvPr>
          <p:cNvSpPr>
            <a:spLocks noGrp="1"/>
          </p:cNvSpPr>
          <p:nvPr>
            <p:ph type="ftr" sz="quarter" idx="11"/>
          </p:nvPr>
        </p:nvSpPr>
        <p:spPr/>
        <p:txBody>
          <a:bodyPr/>
          <a:lstStyle/>
          <a:p>
            <a:r>
              <a:rPr lang="en-US"/>
              <a:t>Copyright 2020 FRCTutorials.com (Last edit 3/4/2020)</a:t>
            </a:r>
            <a:endParaRPr lang="en-US" dirty="0"/>
          </a:p>
        </p:txBody>
      </p:sp>
      <p:pic>
        <p:nvPicPr>
          <p:cNvPr id="5" name="Picture 4">
            <a:extLst>
              <a:ext uri="{FF2B5EF4-FFF2-40B4-BE49-F238E27FC236}">
                <a16:creationId xmlns:a16="http://schemas.microsoft.com/office/drawing/2014/main" id="{21A3B423-BD56-D64E-9069-26F6EE55F9C8}"/>
              </a:ext>
            </a:extLst>
          </p:cNvPr>
          <p:cNvPicPr>
            <a:picLocks noChangeAspect="1"/>
          </p:cNvPicPr>
          <p:nvPr/>
        </p:nvPicPr>
        <p:blipFill>
          <a:blip r:embed="rId3"/>
          <a:stretch>
            <a:fillRect/>
          </a:stretch>
        </p:blipFill>
        <p:spPr>
          <a:xfrm rot="16200000">
            <a:off x="4316740" y="2370454"/>
            <a:ext cx="4573094" cy="2787650"/>
          </a:xfrm>
          <a:prstGeom prst="rect">
            <a:avLst/>
          </a:prstGeom>
        </p:spPr>
      </p:pic>
      <p:cxnSp>
        <p:nvCxnSpPr>
          <p:cNvPr id="7" name="Straight Arrow Connector 6">
            <a:extLst>
              <a:ext uri="{FF2B5EF4-FFF2-40B4-BE49-F238E27FC236}">
                <a16:creationId xmlns:a16="http://schemas.microsoft.com/office/drawing/2014/main" id="{6CEF3BA7-F21C-7B4E-81D5-796769F610F1}"/>
              </a:ext>
            </a:extLst>
          </p:cNvPr>
          <p:cNvCxnSpPr>
            <a:cxnSpLocks/>
          </p:cNvCxnSpPr>
          <p:nvPr/>
        </p:nvCxnSpPr>
        <p:spPr>
          <a:xfrm>
            <a:off x="4043924" y="3938144"/>
            <a:ext cx="1442476" cy="4986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A5A001D-E6E1-084D-8171-329927D5D102}"/>
              </a:ext>
            </a:extLst>
          </p:cNvPr>
          <p:cNvCxnSpPr>
            <a:cxnSpLocks/>
          </p:cNvCxnSpPr>
          <p:nvPr/>
        </p:nvCxnSpPr>
        <p:spPr>
          <a:xfrm flipV="1">
            <a:off x="4288665" y="4752304"/>
            <a:ext cx="1719329" cy="3928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695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2526B-4805-7A45-B561-A61620DC1F22}"/>
              </a:ext>
            </a:extLst>
          </p:cNvPr>
          <p:cNvSpPr>
            <a:spLocks noGrp="1"/>
          </p:cNvSpPr>
          <p:nvPr>
            <p:ph type="title"/>
          </p:nvPr>
        </p:nvSpPr>
        <p:spPr/>
        <p:txBody>
          <a:bodyPr/>
          <a:lstStyle/>
          <a:p>
            <a:r>
              <a:rPr lang="en-US" dirty="0"/>
              <a:t>Bumper rules, cont.</a:t>
            </a:r>
          </a:p>
        </p:txBody>
      </p:sp>
      <p:sp>
        <p:nvSpPr>
          <p:cNvPr id="3" name="Content Placeholder 2">
            <a:extLst>
              <a:ext uri="{FF2B5EF4-FFF2-40B4-BE49-F238E27FC236}">
                <a16:creationId xmlns:a16="http://schemas.microsoft.com/office/drawing/2014/main" id="{BD88182B-9E45-BF4B-9BA8-4CA195956651}"/>
              </a:ext>
            </a:extLst>
          </p:cNvPr>
          <p:cNvSpPr>
            <a:spLocks noGrp="1"/>
          </p:cNvSpPr>
          <p:nvPr>
            <p:ph idx="1"/>
          </p:nvPr>
        </p:nvSpPr>
        <p:spPr>
          <a:xfrm>
            <a:off x="259080" y="1249680"/>
            <a:ext cx="5434354" cy="5029199"/>
          </a:xfrm>
        </p:spPr>
        <p:txBody>
          <a:bodyPr>
            <a:normAutofit/>
          </a:bodyPr>
          <a:lstStyle/>
          <a:p>
            <a:r>
              <a:rPr lang="en-US" dirty="0"/>
              <a:t>Bumpers need to be very secure – should not fall off even if you bump into the field, field elements or run into an aggressive robot playing defense.</a:t>
            </a:r>
          </a:p>
          <a:p>
            <a:r>
              <a:rPr lang="en-US" i="1" dirty="0">
                <a:solidFill>
                  <a:srgbClr val="FF0000"/>
                </a:solidFill>
              </a:rPr>
              <a:t>But, bumpers need to be able to come off and on for inspection</a:t>
            </a:r>
          </a:p>
          <a:p>
            <a:endParaRPr lang="en-US" dirty="0"/>
          </a:p>
        </p:txBody>
      </p:sp>
      <p:sp>
        <p:nvSpPr>
          <p:cNvPr id="4" name="Footer Placeholder 3">
            <a:extLst>
              <a:ext uri="{FF2B5EF4-FFF2-40B4-BE49-F238E27FC236}">
                <a16:creationId xmlns:a16="http://schemas.microsoft.com/office/drawing/2014/main" id="{2E40B0D0-6D16-754E-8FD2-B610E93DF39A}"/>
              </a:ext>
            </a:extLst>
          </p:cNvPr>
          <p:cNvSpPr>
            <a:spLocks noGrp="1"/>
          </p:cNvSpPr>
          <p:nvPr>
            <p:ph type="ftr" sz="quarter" idx="11"/>
          </p:nvPr>
        </p:nvSpPr>
        <p:spPr/>
        <p:txBody>
          <a:bodyPr/>
          <a:lstStyle/>
          <a:p>
            <a:r>
              <a:rPr lang="en-US"/>
              <a:t>Copyright 2020 FRCTutorials.com (Last edit 3/4/2020)</a:t>
            </a:r>
            <a:endParaRPr lang="en-US" dirty="0"/>
          </a:p>
        </p:txBody>
      </p:sp>
      <p:pic>
        <p:nvPicPr>
          <p:cNvPr id="11" name="Picture 10" descr="A picture containing road, toy, small, sitting&#10;&#10;Description automatically generated">
            <a:extLst>
              <a:ext uri="{FF2B5EF4-FFF2-40B4-BE49-F238E27FC236}">
                <a16:creationId xmlns:a16="http://schemas.microsoft.com/office/drawing/2014/main" id="{87ABFB2F-67A9-E240-A71C-2C4FB9BFE92F}"/>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5904998" y="1249680"/>
            <a:ext cx="2782627" cy="2488146"/>
          </a:xfrm>
          <a:prstGeom prst="rect">
            <a:avLst/>
          </a:prstGeom>
        </p:spPr>
      </p:pic>
    </p:spTree>
    <p:extLst>
      <p:ext uri="{BB962C8B-B14F-4D97-AF65-F5344CB8AC3E}">
        <p14:creationId xmlns:p14="http://schemas.microsoft.com/office/powerpoint/2010/main" val="2704138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49990-7BFB-8542-9496-D104B2F8B3DC}"/>
              </a:ext>
            </a:extLst>
          </p:cNvPr>
          <p:cNvSpPr>
            <a:spLocks noGrp="1"/>
          </p:cNvSpPr>
          <p:nvPr>
            <p:ph type="title"/>
          </p:nvPr>
        </p:nvSpPr>
        <p:spPr/>
        <p:txBody>
          <a:bodyPr/>
          <a:lstStyle/>
          <a:p>
            <a:r>
              <a:rPr lang="en-US" dirty="0"/>
              <a:t>Tips for switching bumpers</a:t>
            </a:r>
          </a:p>
        </p:txBody>
      </p:sp>
      <p:sp>
        <p:nvSpPr>
          <p:cNvPr id="3" name="Content Placeholder 2">
            <a:extLst>
              <a:ext uri="{FF2B5EF4-FFF2-40B4-BE49-F238E27FC236}">
                <a16:creationId xmlns:a16="http://schemas.microsoft.com/office/drawing/2014/main" id="{01FF2EC3-5E15-3B48-8162-D0F0080A26B2}"/>
              </a:ext>
            </a:extLst>
          </p:cNvPr>
          <p:cNvSpPr>
            <a:spLocks noGrp="1"/>
          </p:cNvSpPr>
          <p:nvPr>
            <p:ph idx="1"/>
          </p:nvPr>
        </p:nvSpPr>
        <p:spPr>
          <a:xfrm>
            <a:off x="259080" y="1249680"/>
            <a:ext cx="4664806" cy="5029199"/>
          </a:xfrm>
        </p:spPr>
        <p:txBody>
          <a:bodyPr>
            <a:normAutofit fontScale="85000" lnSpcReduction="10000"/>
          </a:bodyPr>
          <a:lstStyle/>
          <a:p>
            <a:r>
              <a:rPr lang="en-US" i="1" dirty="0">
                <a:solidFill>
                  <a:srgbClr val="FF0000"/>
                </a:solidFill>
              </a:rPr>
              <a:t>Bumpers need to be switched out easily</a:t>
            </a:r>
          </a:p>
          <a:p>
            <a:r>
              <a:rPr lang="en-US" dirty="0"/>
              <a:t>According to the rules, bumpers should be able to be installed or removed by two people in fewer than five minutes. </a:t>
            </a:r>
          </a:p>
          <a:p>
            <a:r>
              <a:rPr lang="en-US" dirty="0"/>
              <a:t>If possible, get some help to make reversible bumper covers. That way, all you have to do is flip them to change the color. Some teams use snaps, some teams use Velcro. 8027 uses surgical tubing as elastic to hold the fabric in place.</a:t>
            </a:r>
          </a:p>
          <a:p>
            <a:r>
              <a:rPr lang="en-US" dirty="0" err="1"/>
              <a:t>RoboPromo</a:t>
            </a:r>
            <a:r>
              <a:rPr lang="en-US" dirty="0"/>
              <a:t> sells reversible </a:t>
            </a:r>
            <a:r>
              <a:rPr lang="en-US" dirty="0" err="1"/>
              <a:t>bumbers</a:t>
            </a:r>
            <a:r>
              <a:rPr lang="en-US" dirty="0"/>
              <a:t> </a:t>
            </a:r>
            <a:r>
              <a:rPr lang="en-US" dirty="0">
                <a:hlinkClick r:id="rId2"/>
              </a:rPr>
              <a:t>https://www.robopromo.com/</a:t>
            </a:r>
            <a:endParaRPr lang="en-US" dirty="0"/>
          </a:p>
          <a:p>
            <a:r>
              <a:rPr lang="en-US" b="1" dirty="0"/>
              <a:t>[Rookie Tip] </a:t>
            </a:r>
            <a:r>
              <a:rPr lang="en-US" dirty="0"/>
              <a:t>Even if you have </a:t>
            </a:r>
            <a:r>
              <a:rPr lang="en-US" dirty="0" err="1"/>
              <a:t>flippable</a:t>
            </a:r>
            <a:r>
              <a:rPr lang="en-US" dirty="0"/>
              <a:t> bumper covers, remember that you need to be able to take them off and put them back on for Inspection</a:t>
            </a:r>
          </a:p>
          <a:p>
            <a:endParaRPr lang="en-US" dirty="0"/>
          </a:p>
        </p:txBody>
      </p:sp>
      <p:sp>
        <p:nvSpPr>
          <p:cNvPr id="4" name="Footer Placeholder 3">
            <a:extLst>
              <a:ext uri="{FF2B5EF4-FFF2-40B4-BE49-F238E27FC236}">
                <a16:creationId xmlns:a16="http://schemas.microsoft.com/office/drawing/2014/main" id="{A8D1D4FC-9154-E747-B8CF-7B838D51B700}"/>
              </a:ext>
            </a:extLst>
          </p:cNvPr>
          <p:cNvSpPr>
            <a:spLocks noGrp="1"/>
          </p:cNvSpPr>
          <p:nvPr>
            <p:ph type="ftr" sz="quarter" idx="11"/>
          </p:nvPr>
        </p:nvSpPr>
        <p:spPr/>
        <p:txBody>
          <a:bodyPr/>
          <a:lstStyle/>
          <a:p>
            <a:r>
              <a:rPr lang="en-US"/>
              <a:t>Copyright 2020 FRCTutorials.com (Last edit 3/4/2020)</a:t>
            </a:r>
            <a:endParaRPr lang="en-US" dirty="0"/>
          </a:p>
        </p:txBody>
      </p:sp>
      <p:pic>
        <p:nvPicPr>
          <p:cNvPr id="5" name="Picture 4" descr="A picture containing indoor, bed, dog, messy&#10;&#10;Description automatically generated">
            <a:extLst>
              <a:ext uri="{FF2B5EF4-FFF2-40B4-BE49-F238E27FC236}">
                <a16:creationId xmlns:a16="http://schemas.microsoft.com/office/drawing/2014/main" id="{4D876841-4C46-2A4E-AE49-AA2F2C1FA325}"/>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014769" y="1415340"/>
            <a:ext cx="3614647" cy="1427672"/>
          </a:xfrm>
          <a:prstGeom prst="rect">
            <a:avLst/>
          </a:prstGeom>
        </p:spPr>
      </p:pic>
      <p:pic>
        <p:nvPicPr>
          <p:cNvPr id="8" name="Picture 7" descr="A picture containing device&#10;&#10;Description automatically generated">
            <a:extLst>
              <a:ext uri="{FF2B5EF4-FFF2-40B4-BE49-F238E27FC236}">
                <a16:creationId xmlns:a16="http://schemas.microsoft.com/office/drawing/2014/main" id="{A8D3B5FF-A395-4040-887D-5761966D4E91}"/>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923886" y="3677891"/>
            <a:ext cx="3840480" cy="1871932"/>
          </a:xfrm>
          <a:prstGeom prst="rect">
            <a:avLst/>
          </a:prstGeom>
        </p:spPr>
      </p:pic>
      <p:sp>
        <p:nvSpPr>
          <p:cNvPr id="9" name="TextBox 8">
            <a:extLst>
              <a:ext uri="{FF2B5EF4-FFF2-40B4-BE49-F238E27FC236}">
                <a16:creationId xmlns:a16="http://schemas.microsoft.com/office/drawing/2014/main" id="{10CB73FC-B9E5-EA45-A615-AD9BF58B11CB}"/>
              </a:ext>
            </a:extLst>
          </p:cNvPr>
          <p:cNvSpPr txBox="1"/>
          <p:nvPr/>
        </p:nvSpPr>
        <p:spPr>
          <a:xfrm>
            <a:off x="4923886" y="5549823"/>
            <a:ext cx="3318593" cy="261610"/>
          </a:xfrm>
          <a:prstGeom prst="rect">
            <a:avLst/>
          </a:prstGeom>
          <a:noFill/>
        </p:spPr>
        <p:txBody>
          <a:bodyPr wrap="square" rtlCol="0">
            <a:spAutoFit/>
          </a:bodyPr>
          <a:lstStyle/>
          <a:p>
            <a:r>
              <a:rPr lang="en-US" sz="1100" dirty="0"/>
              <a:t>Image Source: </a:t>
            </a:r>
            <a:r>
              <a:rPr lang="en-US" sz="1100" dirty="0" err="1"/>
              <a:t>Grabcad</a:t>
            </a:r>
            <a:endParaRPr lang="en-US" sz="1100" dirty="0"/>
          </a:p>
        </p:txBody>
      </p:sp>
    </p:spTree>
    <p:extLst>
      <p:ext uri="{BB962C8B-B14F-4D97-AF65-F5344CB8AC3E}">
        <p14:creationId xmlns:p14="http://schemas.microsoft.com/office/powerpoint/2010/main" val="3489081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61952-CCF8-164D-BD85-2E19F6A2F4A3}"/>
              </a:ext>
            </a:extLst>
          </p:cNvPr>
          <p:cNvSpPr>
            <a:spLocks noGrp="1"/>
          </p:cNvSpPr>
          <p:nvPr>
            <p:ph type="title"/>
          </p:nvPr>
        </p:nvSpPr>
        <p:spPr/>
        <p:txBody>
          <a:bodyPr/>
          <a:lstStyle/>
          <a:p>
            <a:r>
              <a:rPr lang="en-US" dirty="0"/>
              <a:t>Bumper Materials</a:t>
            </a:r>
          </a:p>
        </p:txBody>
      </p:sp>
      <p:sp>
        <p:nvSpPr>
          <p:cNvPr id="3" name="Content Placeholder 2">
            <a:extLst>
              <a:ext uri="{FF2B5EF4-FFF2-40B4-BE49-F238E27FC236}">
                <a16:creationId xmlns:a16="http://schemas.microsoft.com/office/drawing/2014/main" id="{CF285570-804B-9C47-B5A7-FC3F6BCE62A0}"/>
              </a:ext>
            </a:extLst>
          </p:cNvPr>
          <p:cNvSpPr>
            <a:spLocks noGrp="1"/>
          </p:cNvSpPr>
          <p:nvPr>
            <p:ph idx="1"/>
          </p:nvPr>
        </p:nvSpPr>
        <p:spPr/>
        <p:txBody>
          <a:bodyPr/>
          <a:lstStyle/>
          <a:p>
            <a:r>
              <a:rPr lang="en-US" dirty="0"/>
              <a:t>Common materials used by teams include the following:</a:t>
            </a:r>
          </a:p>
          <a:p>
            <a:pPr lvl="1"/>
            <a:r>
              <a:rPr lang="en-US" dirty="0" err="1"/>
              <a:t>Cordura</a:t>
            </a:r>
            <a:r>
              <a:rPr lang="en-US" dirty="0"/>
              <a:t> – this is most common and provided to teams in the Kit of Parts for rookies</a:t>
            </a:r>
          </a:p>
          <a:p>
            <a:pPr lvl="1"/>
            <a:r>
              <a:rPr lang="en-US" dirty="0"/>
              <a:t>Sailcloth – Teams use this material because it has less friction. Many teams use this in Infinite Recharge as the Power Cells (and other robots) glide off. </a:t>
            </a:r>
          </a:p>
          <a:p>
            <a:pPr lvl="1"/>
            <a:r>
              <a:rPr lang="en-US" dirty="0"/>
              <a:t>Vinyl – Some teams opt for vinyl cloth that is more durable and has less friction than </a:t>
            </a:r>
            <a:r>
              <a:rPr lang="en-US" dirty="0" err="1"/>
              <a:t>cordura</a:t>
            </a:r>
            <a:endParaRPr lang="en-US" dirty="0"/>
          </a:p>
        </p:txBody>
      </p:sp>
      <p:sp>
        <p:nvSpPr>
          <p:cNvPr id="4" name="Footer Placeholder 3">
            <a:extLst>
              <a:ext uri="{FF2B5EF4-FFF2-40B4-BE49-F238E27FC236}">
                <a16:creationId xmlns:a16="http://schemas.microsoft.com/office/drawing/2014/main" id="{05B232FD-D060-B84F-850E-9DA7E209CB6E}"/>
              </a:ext>
            </a:extLst>
          </p:cNvPr>
          <p:cNvSpPr>
            <a:spLocks noGrp="1"/>
          </p:cNvSpPr>
          <p:nvPr>
            <p:ph type="ftr" sz="quarter" idx="11"/>
          </p:nvPr>
        </p:nvSpPr>
        <p:spPr/>
        <p:txBody>
          <a:bodyPr/>
          <a:lstStyle/>
          <a:p>
            <a:r>
              <a:rPr lang="en-US"/>
              <a:t>Copyright 2020 FRCTutorials.com (Last edit 3/4/2020)</a:t>
            </a:r>
            <a:endParaRPr lang="en-US" dirty="0"/>
          </a:p>
        </p:txBody>
      </p:sp>
    </p:spTree>
    <p:extLst>
      <p:ext uri="{BB962C8B-B14F-4D97-AF65-F5344CB8AC3E}">
        <p14:creationId xmlns:p14="http://schemas.microsoft.com/office/powerpoint/2010/main" val="2840437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83B85-D670-B742-95F0-10283B119F22}"/>
              </a:ext>
            </a:extLst>
          </p:cNvPr>
          <p:cNvSpPr>
            <a:spLocks noGrp="1"/>
          </p:cNvSpPr>
          <p:nvPr>
            <p:ph type="title"/>
          </p:nvPr>
        </p:nvSpPr>
        <p:spPr/>
        <p:txBody>
          <a:bodyPr/>
          <a:lstStyle/>
          <a:p>
            <a:r>
              <a:rPr lang="en-US" dirty="0"/>
              <a:t>Bumper Numbers</a:t>
            </a:r>
          </a:p>
        </p:txBody>
      </p:sp>
      <p:sp>
        <p:nvSpPr>
          <p:cNvPr id="3" name="Content Placeholder 2">
            <a:extLst>
              <a:ext uri="{FF2B5EF4-FFF2-40B4-BE49-F238E27FC236}">
                <a16:creationId xmlns:a16="http://schemas.microsoft.com/office/drawing/2014/main" id="{B0F7A9B5-5A58-6949-BF96-4C5D3D841372}"/>
              </a:ext>
            </a:extLst>
          </p:cNvPr>
          <p:cNvSpPr>
            <a:spLocks noGrp="1"/>
          </p:cNvSpPr>
          <p:nvPr>
            <p:ph idx="1"/>
          </p:nvPr>
        </p:nvSpPr>
        <p:spPr>
          <a:xfrm>
            <a:off x="259080" y="1249680"/>
            <a:ext cx="5703838" cy="5029199"/>
          </a:xfrm>
        </p:spPr>
        <p:txBody>
          <a:bodyPr>
            <a:normAutofit fontScale="92500" lnSpcReduction="20000"/>
          </a:bodyPr>
          <a:lstStyle/>
          <a:p>
            <a:r>
              <a:rPr lang="en-US" dirty="0"/>
              <a:t>You do need to add numbers to your bumpers to all the sides. You are allow to split up long numbers </a:t>
            </a:r>
          </a:p>
          <a:p>
            <a:r>
              <a:rPr lang="en-US" dirty="0"/>
              <a:t>The rules state: at least 4 in. (~11 cm) high, at least ½ in. (~13 mm) in stroke width, and either white in color or outlined in white [See rules for more details]</a:t>
            </a:r>
          </a:p>
          <a:p>
            <a:r>
              <a:rPr lang="en-US" dirty="0"/>
              <a:t>Teams apply numbers to their bumpers in different ways:</a:t>
            </a:r>
          </a:p>
          <a:p>
            <a:pPr lvl="1"/>
            <a:r>
              <a:rPr lang="en-US" dirty="0"/>
              <a:t>Iron-on numbers – </a:t>
            </a:r>
            <a:r>
              <a:rPr lang="en-US" dirty="0" err="1"/>
              <a:t>RoboPromo</a:t>
            </a:r>
            <a:r>
              <a:rPr lang="en-US" dirty="0"/>
              <a:t> sells them </a:t>
            </a:r>
            <a:r>
              <a:rPr lang="en-US" dirty="0">
                <a:hlinkClick r:id="rId2"/>
              </a:rPr>
              <a:t>https://www.robopromo.com/</a:t>
            </a:r>
            <a:endParaRPr lang="en-US" dirty="0"/>
          </a:p>
          <a:p>
            <a:pPr lvl="1"/>
            <a:r>
              <a:rPr lang="en-US" dirty="0"/>
              <a:t>Hand painted – use stencils and white fabric paint. You will need to apply several layers</a:t>
            </a:r>
          </a:p>
          <a:p>
            <a:pPr lvl="1"/>
            <a:r>
              <a:rPr lang="en-US" dirty="0"/>
              <a:t>Silk Screen – you probably need to ask a professional for help here. </a:t>
            </a:r>
          </a:p>
          <a:p>
            <a:pPr lvl="1"/>
            <a:r>
              <a:rPr lang="en-US" dirty="0"/>
              <a:t>Stitch on fabric numbers – Less common, but you do see some teams with stitched numbers</a:t>
            </a:r>
          </a:p>
        </p:txBody>
      </p:sp>
      <p:sp>
        <p:nvSpPr>
          <p:cNvPr id="4" name="Footer Placeholder 3">
            <a:extLst>
              <a:ext uri="{FF2B5EF4-FFF2-40B4-BE49-F238E27FC236}">
                <a16:creationId xmlns:a16="http://schemas.microsoft.com/office/drawing/2014/main" id="{54385497-76A3-054F-A9E8-32009A3AECC1}"/>
              </a:ext>
            </a:extLst>
          </p:cNvPr>
          <p:cNvSpPr>
            <a:spLocks noGrp="1"/>
          </p:cNvSpPr>
          <p:nvPr>
            <p:ph type="ftr" sz="quarter" idx="11"/>
          </p:nvPr>
        </p:nvSpPr>
        <p:spPr/>
        <p:txBody>
          <a:bodyPr/>
          <a:lstStyle/>
          <a:p>
            <a:r>
              <a:rPr lang="en-US"/>
              <a:t>Copyright 2020 FRCTutorials.com (Last edit 3/4/2020)</a:t>
            </a:r>
            <a:endParaRPr lang="en-US" dirty="0"/>
          </a:p>
        </p:txBody>
      </p:sp>
      <p:pic>
        <p:nvPicPr>
          <p:cNvPr id="7" name="Picture 6" descr="A group of people walking down the street&#10;&#10;Description automatically generated">
            <a:extLst>
              <a:ext uri="{FF2B5EF4-FFF2-40B4-BE49-F238E27FC236}">
                <a16:creationId xmlns:a16="http://schemas.microsoft.com/office/drawing/2014/main" id="{B6D06FC6-CB7D-3048-87EE-1EF7C9841A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156102" y="1581418"/>
            <a:ext cx="2607971" cy="1605237"/>
          </a:xfrm>
          <a:prstGeom prst="rect">
            <a:avLst/>
          </a:prstGeom>
        </p:spPr>
      </p:pic>
      <p:pic>
        <p:nvPicPr>
          <p:cNvPr id="9" name="Picture 8" descr="A picture containing person, holding, playing, young&#10;&#10;Description automatically generated">
            <a:extLst>
              <a:ext uri="{FF2B5EF4-FFF2-40B4-BE49-F238E27FC236}">
                <a16:creationId xmlns:a16="http://schemas.microsoft.com/office/drawing/2014/main" id="{0B68696C-B4A8-1E4E-9C7E-212604EA157A}"/>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6156101" y="3536346"/>
            <a:ext cx="2607972" cy="1957009"/>
          </a:xfrm>
          <a:prstGeom prst="rect">
            <a:avLst/>
          </a:prstGeom>
        </p:spPr>
      </p:pic>
    </p:spTree>
    <p:extLst>
      <p:ext uri="{BB962C8B-B14F-4D97-AF65-F5344CB8AC3E}">
        <p14:creationId xmlns:p14="http://schemas.microsoft.com/office/powerpoint/2010/main" val="2457974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E8AB2-8DFE-C344-9D55-9851F8A3BD57}"/>
              </a:ext>
            </a:extLst>
          </p:cNvPr>
          <p:cNvSpPr>
            <a:spLocks noGrp="1"/>
          </p:cNvSpPr>
          <p:nvPr>
            <p:ph type="title"/>
          </p:nvPr>
        </p:nvSpPr>
        <p:spPr/>
        <p:txBody>
          <a:bodyPr/>
          <a:lstStyle/>
          <a:p>
            <a:r>
              <a:rPr lang="en-US" dirty="0"/>
              <a:t>Bumper Mounting</a:t>
            </a:r>
          </a:p>
        </p:txBody>
      </p:sp>
      <p:sp>
        <p:nvSpPr>
          <p:cNvPr id="3" name="Content Placeholder 2">
            <a:extLst>
              <a:ext uri="{FF2B5EF4-FFF2-40B4-BE49-F238E27FC236}">
                <a16:creationId xmlns:a16="http://schemas.microsoft.com/office/drawing/2014/main" id="{552EF16D-7E16-E84E-873F-D90FB24FA1C6}"/>
              </a:ext>
            </a:extLst>
          </p:cNvPr>
          <p:cNvSpPr>
            <a:spLocks noGrp="1"/>
          </p:cNvSpPr>
          <p:nvPr>
            <p:ph idx="1"/>
          </p:nvPr>
        </p:nvSpPr>
        <p:spPr>
          <a:xfrm>
            <a:off x="409055" y="1332234"/>
            <a:ext cx="5390029" cy="3758793"/>
          </a:xfrm>
        </p:spPr>
        <p:txBody>
          <a:bodyPr>
            <a:normAutofit lnSpcReduction="10000"/>
          </a:bodyPr>
          <a:lstStyle/>
          <a:p>
            <a:r>
              <a:rPr lang="en-US" dirty="0"/>
              <a:t>There are many ways to attach bumpers</a:t>
            </a:r>
          </a:p>
          <a:p>
            <a:r>
              <a:rPr lang="en-US" dirty="0"/>
              <a:t>The hardware provided to rookies in the Kit of Parts can be challenging</a:t>
            </a:r>
          </a:p>
          <a:p>
            <a:r>
              <a:rPr lang="en-US" dirty="0"/>
              <a:t>Other common attachment mechanisms include:</a:t>
            </a:r>
          </a:p>
          <a:p>
            <a:pPr lvl="1"/>
            <a:r>
              <a:rPr lang="en-US" dirty="0"/>
              <a:t>Rivet Nuts</a:t>
            </a:r>
          </a:p>
          <a:p>
            <a:pPr lvl="1"/>
            <a:r>
              <a:rPr lang="en-US" dirty="0"/>
              <a:t>Toggle Clamps</a:t>
            </a:r>
          </a:p>
          <a:p>
            <a:pPr lvl="1"/>
            <a:r>
              <a:rPr lang="en-US" dirty="0"/>
              <a:t>Snap Latches</a:t>
            </a:r>
          </a:p>
          <a:p>
            <a:pPr lvl="1"/>
            <a:r>
              <a:rPr lang="en-US" dirty="0"/>
              <a:t>Ring-Grip Quick Release Pins</a:t>
            </a:r>
          </a:p>
          <a:p>
            <a:pPr lvl="1"/>
            <a:r>
              <a:rPr lang="en-US" dirty="0"/>
              <a:t>studs and cotter pins</a:t>
            </a:r>
          </a:p>
        </p:txBody>
      </p:sp>
      <p:sp>
        <p:nvSpPr>
          <p:cNvPr id="4" name="Footer Placeholder 3">
            <a:extLst>
              <a:ext uri="{FF2B5EF4-FFF2-40B4-BE49-F238E27FC236}">
                <a16:creationId xmlns:a16="http://schemas.microsoft.com/office/drawing/2014/main" id="{1BA879C6-DBFE-4545-BE6C-DD9ED2B60A45}"/>
              </a:ext>
            </a:extLst>
          </p:cNvPr>
          <p:cNvSpPr>
            <a:spLocks noGrp="1"/>
          </p:cNvSpPr>
          <p:nvPr>
            <p:ph type="ftr" sz="quarter" idx="11"/>
          </p:nvPr>
        </p:nvSpPr>
        <p:spPr/>
        <p:txBody>
          <a:bodyPr/>
          <a:lstStyle/>
          <a:p>
            <a:r>
              <a:rPr lang="en-US"/>
              <a:t>Copyright 2020 FRCTutorials.com (Last edit 3/4/2020)</a:t>
            </a:r>
            <a:endParaRPr lang="en-US" dirty="0"/>
          </a:p>
        </p:txBody>
      </p:sp>
      <p:pic>
        <p:nvPicPr>
          <p:cNvPr id="8" name="Picture 7">
            <a:extLst>
              <a:ext uri="{FF2B5EF4-FFF2-40B4-BE49-F238E27FC236}">
                <a16:creationId xmlns:a16="http://schemas.microsoft.com/office/drawing/2014/main" id="{B1729578-1AEB-974E-8CFD-E9C7E7C6CA0D}"/>
              </a:ext>
            </a:extLst>
          </p:cNvPr>
          <p:cNvPicPr>
            <a:picLocks noChangeAspect="1"/>
          </p:cNvPicPr>
          <p:nvPr/>
        </p:nvPicPr>
        <p:blipFill>
          <a:blip r:embed="rId2"/>
          <a:stretch>
            <a:fillRect/>
          </a:stretch>
        </p:blipFill>
        <p:spPr>
          <a:xfrm>
            <a:off x="5799084" y="1404094"/>
            <a:ext cx="3086358" cy="1218982"/>
          </a:xfrm>
          <a:prstGeom prst="rect">
            <a:avLst/>
          </a:prstGeom>
        </p:spPr>
      </p:pic>
      <p:sp>
        <p:nvSpPr>
          <p:cNvPr id="10" name="TextBox 9">
            <a:extLst>
              <a:ext uri="{FF2B5EF4-FFF2-40B4-BE49-F238E27FC236}">
                <a16:creationId xmlns:a16="http://schemas.microsoft.com/office/drawing/2014/main" id="{2A73BD77-0E63-5A4F-92A3-DC9AE2342FEB}"/>
              </a:ext>
            </a:extLst>
          </p:cNvPr>
          <p:cNvSpPr txBox="1"/>
          <p:nvPr/>
        </p:nvSpPr>
        <p:spPr>
          <a:xfrm>
            <a:off x="208925" y="5374583"/>
            <a:ext cx="5190079" cy="1015663"/>
          </a:xfrm>
          <a:prstGeom prst="rect">
            <a:avLst/>
          </a:prstGeom>
          <a:noFill/>
        </p:spPr>
        <p:txBody>
          <a:bodyPr wrap="square" rtlCol="0">
            <a:spAutoFit/>
          </a:bodyPr>
          <a:lstStyle/>
          <a:p>
            <a:r>
              <a:rPr lang="en-US" sz="1200" dirty="0">
                <a:hlinkClick r:id="rId3"/>
              </a:rPr>
              <a:t>Source: https://www.chiefdelphi.com/t/best-methods-of-bumper-mounting/152160/42</a:t>
            </a:r>
            <a:endParaRPr lang="en-US" sz="1200" dirty="0"/>
          </a:p>
          <a:p>
            <a:r>
              <a:rPr lang="en-US" sz="1200" dirty="0">
                <a:hlinkClick r:id="rId4"/>
              </a:rPr>
              <a:t>https://www.chiefdelphi.com/t/bumper-mounting/349135/24</a:t>
            </a:r>
            <a:endParaRPr lang="en-US" sz="1200" dirty="0"/>
          </a:p>
          <a:p>
            <a:r>
              <a:rPr lang="en-US" sz="1200" dirty="0">
                <a:hlinkClick r:id="rId5"/>
              </a:rPr>
              <a:t>https://www.chiefdelphi.com/t/1678-bumper-mount-questions/360409/2</a:t>
            </a:r>
            <a:endParaRPr lang="en-US" sz="1200" dirty="0"/>
          </a:p>
        </p:txBody>
      </p:sp>
      <p:pic>
        <p:nvPicPr>
          <p:cNvPr id="11" name="Picture 10">
            <a:extLst>
              <a:ext uri="{FF2B5EF4-FFF2-40B4-BE49-F238E27FC236}">
                <a16:creationId xmlns:a16="http://schemas.microsoft.com/office/drawing/2014/main" id="{5418BEFB-99C9-C54C-BFBF-DDC6A75AF6BC}"/>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799084" y="2850410"/>
            <a:ext cx="3123936" cy="1760430"/>
          </a:xfrm>
          <a:prstGeom prst="rect">
            <a:avLst/>
          </a:prstGeom>
        </p:spPr>
      </p:pic>
      <p:pic>
        <p:nvPicPr>
          <p:cNvPr id="12" name="Picture 11">
            <a:extLst>
              <a:ext uri="{FF2B5EF4-FFF2-40B4-BE49-F238E27FC236}">
                <a16:creationId xmlns:a16="http://schemas.microsoft.com/office/drawing/2014/main" id="{42291AF8-761E-7A48-AD84-388E3ADD6957}"/>
              </a:ext>
            </a:extLst>
          </p:cNvPr>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5799082" y="4830732"/>
            <a:ext cx="3123937" cy="1654701"/>
          </a:xfrm>
          <a:prstGeom prst="rect">
            <a:avLst/>
          </a:prstGeom>
        </p:spPr>
      </p:pic>
    </p:spTree>
    <p:extLst>
      <p:ext uri="{BB962C8B-B14F-4D97-AF65-F5344CB8AC3E}">
        <p14:creationId xmlns:p14="http://schemas.microsoft.com/office/powerpoint/2010/main" val="948134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A86D-1AD7-074E-967E-124D341F65A3}"/>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id="{DD96F378-0CA0-E84A-95F8-1792A75135C5}"/>
              </a:ext>
            </a:extLst>
          </p:cNvPr>
          <p:cNvSpPr>
            <a:spLocks noGrp="1"/>
          </p:cNvSpPr>
          <p:nvPr>
            <p:ph idx="1"/>
          </p:nvPr>
        </p:nvSpPr>
        <p:spPr/>
        <p:txBody>
          <a:bodyPr/>
          <a:lstStyle/>
          <a:p>
            <a:r>
              <a:rPr lang="en-US" sz="1600" dirty="0"/>
              <a:t>This lesson was written by FRC 8027 for </a:t>
            </a:r>
            <a:r>
              <a:rPr lang="en-US" sz="1600" dirty="0" err="1"/>
              <a:t>FRCTutorials.com</a:t>
            </a:r>
            <a:endParaRPr lang="en-US" sz="1600" dirty="0"/>
          </a:p>
          <a:p>
            <a:r>
              <a:rPr lang="en-US" sz="1600" dirty="0"/>
              <a:t>You can contact the author at </a:t>
            </a:r>
            <a:r>
              <a:rPr lang="en-US" sz="1600" dirty="0">
                <a:hlinkClick r:id="rId2"/>
              </a:rPr>
              <a:t>team@droidsrobotics.org</a:t>
            </a:r>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More lessons for FIRST Robotics Competition are available at </a:t>
            </a:r>
            <a:r>
              <a:rPr lang="en-US" sz="1600" err="1"/>
              <a:t>www</a:t>
            </a:r>
            <a:r>
              <a:rPr lang="en-US" sz="1600"/>
              <a:t>.FRCtutorials</a:t>
            </a:r>
            <a:r>
              <a:rPr lang="en-US" sz="1600" dirty="0" err="1"/>
              <a:t>.com</a:t>
            </a:r>
            <a:endParaRPr lang="en-US" sz="1600" dirty="0"/>
          </a:p>
        </p:txBody>
      </p:sp>
      <p:sp>
        <p:nvSpPr>
          <p:cNvPr id="4" name="Footer Placeholder 3">
            <a:extLst>
              <a:ext uri="{FF2B5EF4-FFF2-40B4-BE49-F238E27FC236}">
                <a16:creationId xmlns:a16="http://schemas.microsoft.com/office/drawing/2014/main" id="{16C8BB0A-F4C7-864B-9758-14D28B9A6801}"/>
              </a:ext>
            </a:extLst>
          </p:cNvPr>
          <p:cNvSpPr>
            <a:spLocks noGrp="1"/>
          </p:cNvSpPr>
          <p:nvPr>
            <p:ph type="ftr" sz="quarter" idx="11"/>
          </p:nvPr>
        </p:nvSpPr>
        <p:spPr/>
        <p:txBody>
          <a:bodyPr/>
          <a:lstStyle/>
          <a:p>
            <a:r>
              <a:rPr lang="en-US"/>
              <a:t>Copyright 2020 FRCTutorials.com (Last edit 3/4/2020)</a:t>
            </a:r>
            <a:endParaRPr lang="en-US" dirty="0"/>
          </a:p>
        </p:txBody>
      </p:sp>
      <p:pic>
        <p:nvPicPr>
          <p:cNvPr id="7" name="Picture 6" descr="A close up of a sign&#10;&#10;Description automatically generated">
            <a:extLst>
              <a:ext uri="{FF2B5EF4-FFF2-40B4-BE49-F238E27FC236}">
                <a16:creationId xmlns:a16="http://schemas.microsoft.com/office/drawing/2014/main" id="{AFAC38FE-CC4C-F545-A181-6A296B95CD3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027349" y="2210346"/>
            <a:ext cx="3127402" cy="1146714"/>
          </a:xfrm>
          <a:prstGeom prst="rect">
            <a:avLst/>
          </a:prstGeom>
        </p:spPr>
      </p:pic>
      <p:sp>
        <p:nvSpPr>
          <p:cNvPr id="8" name="Rectangle 7">
            <a:extLst>
              <a:ext uri="{FF2B5EF4-FFF2-40B4-BE49-F238E27FC236}">
                <a16:creationId xmlns:a16="http://schemas.microsoft.com/office/drawing/2014/main" id="{91E22156-0A2C-CB44-ABA2-A3A29A0E0156}"/>
              </a:ext>
            </a:extLst>
          </p:cNvPr>
          <p:cNvSpPr>
            <a:spLocks noChangeArrowheads="1"/>
          </p:cNvSpPr>
          <p:nvPr/>
        </p:nvSpPr>
        <p:spPr bwMode="auto">
          <a:xfrm>
            <a:off x="1420566" y="5157859"/>
            <a:ext cx="7464353" cy="430887"/>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Neue"/>
              </a:rPr>
              <a:t>This work is licensed under 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Neue"/>
              </a:rPr>
              <a:t> </a:t>
            </a:r>
            <a:r>
              <a:rPr kumimoji="0" lang="en-US" altLang="en-US" sz="1400" b="0" i="0" u="none" strike="noStrike" cap="none" normalizeH="0" baseline="0" dirty="0">
                <a:ln>
                  <a:noFill/>
                </a:ln>
                <a:solidFill>
                  <a:srgbClr val="4374B7"/>
                </a:solidFill>
                <a:effectLst/>
                <a:latin typeface="Helvetica Neue"/>
                <a:hlinkClick r:id="rId4"/>
              </a:rPr>
              <a:t>Creative Commons Attribution-NonCommercial-ShareAlike 4.0 International License</a:t>
            </a:r>
            <a:r>
              <a:rPr kumimoji="0" lang="en-US" altLang="en-US" sz="1400" b="0" i="0" u="none" strike="noStrike" cap="none" normalizeH="0" baseline="0" dirty="0">
                <a:ln>
                  <a:noFill/>
                </a:ln>
                <a:solidFill>
                  <a:srgbClr val="000000"/>
                </a:solidFill>
                <a:effectLst/>
                <a:latin typeface="Helvetica Neue"/>
              </a:rPr>
              <a:t>.</a:t>
            </a:r>
            <a:r>
              <a:rPr kumimoji="0" lang="en-US" altLang="en-US" sz="1100"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rgbClr val="4374B7"/>
              </a:solidFill>
              <a:effectLst/>
              <a:latin typeface="Helvetica Neue"/>
            </a:endParaRPr>
          </a:p>
        </p:txBody>
      </p:sp>
      <p:pic>
        <p:nvPicPr>
          <p:cNvPr id="9" name="Picture 8" descr="Creative Commons License">
            <a:hlinkClick r:id="rId4"/>
            <a:extLst>
              <a:ext uri="{FF2B5EF4-FFF2-40B4-BE49-F238E27FC236}">
                <a16:creationId xmlns:a16="http://schemas.microsoft.com/office/drawing/2014/main" id="{9B4AC847-41B6-B14A-90DD-8FF7558B0884}"/>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64901" y="5219289"/>
            <a:ext cx="949845" cy="33460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464113339"/>
      </p:ext>
    </p:extLst>
  </p:cSld>
  <p:clrMapOvr>
    <a:masterClrMapping/>
  </p:clrMapOvr>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1200</TotalTime>
  <Words>791</Words>
  <Application>Microsoft Macintosh PowerPoint</Application>
  <PresentationFormat>On-screen Show (4:3)</PresentationFormat>
  <Paragraphs>68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Elephant</vt:lpstr>
      <vt:lpstr>Helvetica Neue</vt:lpstr>
      <vt:lpstr>BrushVTI</vt:lpstr>
      <vt:lpstr>Bumper Basics</vt:lpstr>
      <vt:lpstr>The role of bumpers in FRC</vt:lpstr>
      <vt:lpstr>Bumper Rules</vt:lpstr>
      <vt:lpstr>Bumper rules, cont.</vt:lpstr>
      <vt:lpstr>Tips for switching bumpers</vt:lpstr>
      <vt:lpstr>Bumper Materials</vt:lpstr>
      <vt:lpstr>Bumper Numbers</vt:lpstr>
      <vt:lpstr>Bumper Mounting</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for Grants</dc:title>
  <dc:creator>Srinivasan Seshan</dc:creator>
  <cp:lastModifiedBy>Srinivasan Seshan</cp:lastModifiedBy>
  <cp:revision>58</cp:revision>
  <dcterms:created xsi:type="dcterms:W3CDTF">2020-03-03T17:05:41Z</dcterms:created>
  <dcterms:modified xsi:type="dcterms:W3CDTF">2020-03-06T17:21:24Z</dcterms:modified>
</cp:coreProperties>
</file>