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8"/>
  </p:notesMasterIdLst>
  <p:sldIdLst>
    <p:sldId id="256" r:id="rId2"/>
    <p:sldId id="267" r:id="rId3"/>
    <p:sldId id="268" r:id="rId4"/>
    <p:sldId id="269" r:id="rId5"/>
    <p:sldId id="270" r:id="rId6"/>
    <p:sldId id="26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76"/>
    <p:restoredTop sz="94694"/>
  </p:normalViewPr>
  <p:slideViewPr>
    <p:cSldViewPr snapToGrid="0" snapToObjects="1">
      <p:cViewPr varScale="1">
        <p:scale>
          <a:sx n="141" d="100"/>
          <a:sy n="141" d="100"/>
        </p:scale>
        <p:origin x="192" y="2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05D45-2BCB-7D45-A4DC-3AF42B1AEA7C}" type="datetimeFigureOut">
              <a:rPr lang="en-US" smtClean="0"/>
              <a:t>3/6/20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232E23-AAD2-3D4F-B193-31CA6C6F7B80}" type="slidenum">
              <a:rPr lang="en-US" smtClean="0"/>
              <a:t>‹#›</a:t>
            </a:fld>
            <a:endParaRPr lang="en-US"/>
          </a:p>
        </p:txBody>
      </p:sp>
    </p:spTree>
    <p:extLst>
      <p:ext uri="{BB962C8B-B14F-4D97-AF65-F5344CB8AC3E}">
        <p14:creationId xmlns:p14="http://schemas.microsoft.com/office/powerpoint/2010/main" val="3860919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a:prstGeom prst="rect">
            <a:avLst/>
          </a:prstGeom>
        </p:spPr>
        <p:txBody>
          <a:bodyPr anchor="b">
            <a:normAutofit/>
          </a:bodyPr>
          <a:lstStyle>
            <a:lvl1pPr algn="l">
              <a:defRPr sz="4800"/>
            </a:lvl1pPr>
          </a:lstStyle>
          <a:p>
            <a:r>
              <a:rPr lang="en-US" dirty="0"/>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a:prstGeom prst="rect">
            <a:avLst/>
          </a:prstGeo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a:xfrm>
            <a:off x="838200" y="6356350"/>
            <a:ext cx="2743200" cy="365125"/>
          </a:xfrm>
          <a:prstGeom prst="rect">
            <a:avLst/>
          </a:prstGeom>
        </p:spPr>
        <p:txBody>
          <a:bodyPr/>
          <a:lstStyle/>
          <a:p>
            <a:fld id="{F0B0D405-B8F0-F948-B2DC-9AA464B22AC1}" type="datetime1">
              <a:rPr lang="en-US" smtClean="0"/>
              <a:t>3/6/20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07161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a:prstGeom prst="rect">
            <a:avLst/>
          </a:prstGeo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a:prstGeom prst="rect">
            <a:avLst/>
          </a:prstGeo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a:xfrm>
            <a:off x="838200" y="6356350"/>
            <a:ext cx="2743200" cy="365125"/>
          </a:xfrm>
          <a:prstGeom prst="rect">
            <a:avLst/>
          </a:prstGeom>
        </p:spPr>
        <p:txBody>
          <a:bodyPr/>
          <a:lstStyle/>
          <a:p>
            <a:fld id="{82530802-A795-5747-A182-6B03F1EBC304}" type="datetime1">
              <a:rPr lang="en-US" smtClean="0"/>
              <a:t>3/6/20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27173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a:xfrm>
            <a:off x="838200" y="6356350"/>
            <a:ext cx="2743200" cy="365125"/>
          </a:xfrm>
          <a:prstGeom prst="rect">
            <a:avLst/>
          </a:prstGeom>
        </p:spPr>
        <p:txBody>
          <a:bodyPr/>
          <a:lstStyle/>
          <a:p>
            <a:fld id="{E5D50E0E-A9F1-FB42-ADBB-EDE1E6B27479}" type="datetime1">
              <a:rPr lang="en-US" smtClean="0"/>
              <a:t>3/6/20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79130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a:xfrm>
            <a:off x="838200" y="6356350"/>
            <a:ext cx="2743200" cy="365125"/>
          </a:xfrm>
          <a:prstGeom prst="rect">
            <a:avLst/>
          </a:prstGeom>
        </p:spPr>
        <p:txBody>
          <a:bodyPr/>
          <a:lstStyle/>
          <a:p>
            <a:fld id="{C80E0F62-236C-6D40-B03E-8657E368AB0D}" type="datetime1">
              <a:rPr lang="en-US" smtClean="0"/>
              <a:t>3/6/20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1854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259080" y="365125"/>
            <a:ext cx="8663940" cy="739775"/>
          </a:xfrm>
          <a:prstGeom prst="rect">
            <a:avLst/>
          </a:prstGeo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259080" y="1249680"/>
            <a:ext cx="8663940" cy="502919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a:xfrm>
            <a:off x="4591050" y="6356350"/>
            <a:ext cx="2743200" cy="365125"/>
          </a:xfrm>
          <a:prstGeom prst="rect">
            <a:avLst/>
          </a:prstGeom>
        </p:spPr>
        <p:txBody>
          <a:bodyPr/>
          <a:lstStyle/>
          <a:p>
            <a:fld id="{22B5D573-0D16-294D-8030-D4942726067A}" type="datetime1">
              <a:rPr lang="en-US" smtClean="0"/>
              <a:t>3/6/20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259080" y="6356350"/>
            <a:ext cx="4114800" cy="365125"/>
          </a:xfrm>
          <a:prstGeom prst="rect">
            <a:avLst/>
          </a:prstGeom>
        </p:spPr>
        <p:txBody>
          <a:bodyPr/>
          <a:lstStyle>
            <a:lvl1pPr algn="l">
              <a:defRPr sz="1100"/>
            </a:lvl1pPr>
          </a:lstStyle>
          <a:p>
            <a:r>
              <a:rPr lang="en-US"/>
              <a:t>Copyright 2020 FRCTutorials.com (Last edit 3/4/2020)</a:t>
            </a:r>
            <a:endParaRPr lang="en-US" dirty="0"/>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a:xfrm>
            <a:off x="8404860" y="6356350"/>
            <a:ext cx="518160" cy="365125"/>
          </a:xfrm>
          <a:prstGeom prst="rect">
            <a:avLst/>
          </a:prstGeom>
        </p:spPr>
        <p:txBody>
          <a:bodyPr/>
          <a:lstStyle>
            <a:lvl1pPr>
              <a:defRPr sz="1100"/>
            </a:lvl1pPr>
          </a:lstStyle>
          <a:p>
            <a:fld id="{51845F5A-061D-4825-9AE9-D7794091C6CF}" type="slidenum">
              <a:rPr lang="en-US" smtClean="0"/>
              <a:pPr/>
              <a:t>‹#›</a:t>
            </a:fld>
            <a:endParaRPr lang="en-US"/>
          </a:p>
        </p:txBody>
      </p:sp>
    </p:spTree>
    <p:extLst>
      <p:ext uri="{BB962C8B-B14F-4D97-AF65-F5344CB8AC3E}">
        <p14:creationId xmlns:p14="http://schemas.microsoft.com/office/powerpoint/2010/main" val="460177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a:prstGeom prst="rect">
            <a:avLst/>
          </a:prstGeo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a:prstGeom prst="rect">
            <a:avLst/>
          </a:prstGeo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a:xfrm>
            <a:off x="838200" y="6356350"/>
            <a:ext cx="2743200" cy="365125"/>
          </a:xfrm>
          <a:prstGeom prst="rect">
            <a:avLst/>
          </a:prstGeom>
        </p:spPr>
        <p:txBody>
          <a:bodyPr/>
          <a:lstStyle/>
          <a:p>
            <a:fld id="{AA63BB5A-2DEC-3947-BF15-355EACA9DA7E}" type="datetime1">
              <a:rPr lang="en-US" smtClean="0"/>
              <a:t>3/6/20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7843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a:xfrm>
            <a:off x="838200" y="365125"/>
            <a:ext cx="10515600" cy="1325563"/>
          </a:xfrm>
          <a:prstGeom prst="rect">
            <a:avLst/>
          </a:prstGeo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a:xfrm>
            <a:off x="838200" y="6356350"/>
            <a:ext cx="2743200" cy="365125"/>
          </a:xfrm>
          <a:prstGeom prst="rect">
            <a:avLst/>
          </a:prstGeom>
        </p:spPr>
        <p:txBody>
          <a:bodyPr/>
          <a:lstStyle/>
          <a:p>
            <a:fld id="{1D17B2D4-040A-3E4F-B319-B23E07EE4757}" type="datetime1">
              <a:rPr lang="en-US" smtClean="0"/>
              <a:t>3/6/20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42606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a:prstGeom prst="rect">
            <a:avLst/>
          </a:prstGeo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a:prstGeom prst="rect">
            <a:avLst/>
          </a:prstGeo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a:prstGeom prst="rect">
            <a:avLst/>
          </a:prstGeo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a:xfrm>
            <a:off x="838200" y="6356350"/>
            <a:ext cx="2743200" cy="365125"/>
          </a:xfrm>
          <a:prstGeom prst="rect">
            <a:avLst/>
          </a:prstGeom>
        </p:spPr>
        <p:txBody>
          <a:bodyPr/>
          <a:lstStyle/>
          <a:p>
            <a:fld id="{005C86DC-8D3A-C54D-9D3C-414A908A6ADF}" type="datetime1">
              <a:rPr lang="en-US" smtClean="0"/>
              <a:t>3/6/20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33371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a:prstGeom prst="rect">
            <a:avLst/>
          </a:prstGeo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a:xfrm>
            <a:off x="838200" y="6356350"/>
            <a:ext cx="2743200" cy="365125"/>
          </a:xfrm>
          <a:prstGeom prst="rect">
            <a:avLst/>
          </a:prstGeom>
        </p:spPr>
        <p:txBody>
          <a:bodyPr/>
          <a:lstStyle/>
          <a:p>
            <a:fld id="{0D6AB757-4471-4C4E-93F0-D01CCC335186}" type="datetime1">
              <a:rPr lang="en-US" smtClean="0"/>
              <a:t>3/6/20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25448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a:xfrm>
            <a:off x="838200" y="6356350"/>
            <a:ext cx="2743200" cy="365125"/>
          </a:xfrm>
          <a:prstGeom prst="rect">
            <a:avLst/>
          </a:prstGeom>
        </p:spPr>
        <p:txBody>
          <a:bodyPr/>
          <a:lstStyle/>
          <a:p>
            <a:fld id="{CA6B4F35-454D-E844-AA68-A003B59CB69D}" type="datetime1">
              <a:rPr lang="en-US" smtClean="0"/>
              <a:t>3/6/20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08055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a:xfrm>
            <a:off x="838200" y="6356350"/>
            <a:ext cx="2743200" cy="365125"/>
          </a:xfrm>
          <a:prstGeom prst="rect">
            <a:avLst/>
          </a:prstGeom>
        </p:spPr>
        <p:txBody>
          <a:bodyPr/>
          <a:lstStyle/>
          <a:p>
            <a:fld id="{0885F534-ECE2-B745-8223-15325D418892}" type="datetime1">
              <a:rPr lang="en-US" smtClean="0"/>
              <a:t>3/6/20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a:xfrm>
            <a:off x="4038600" y="6356350"/>
            <a:ext cx="4114800" cy="365125"/>
          </a:xfrm>
          <a:prstGeom prst="rect">
            <a:avLst/>
          </a:prstGeom>
        </p:spPr>
        <p:txBody>
          <a:bodyPr/>
          <a:lstStyle/>
          <a:p>
            <a:r>
              <a:rPr lang="en-US"/>
              <a:t>Copyright 2020 FRCTutorials.com (Last edit 3/4/2020)</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66742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a:prstGeom prst="rect">
            <a:avLst/>
          </a:prstGeo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a:prstGeom prst="rect">
            <a:avLst/>
          </a:prstGeo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a:xfrm>
            <a:off x="838200" y="6356350"/>
            <a:ext cx="2743200" cy="365125"/>
          </a:xfrm>
          <a:prstGeom prst="rect">
            <a:avLst/>
          </a:prstGeom>
        </p:spPr>
        <p:txBody>
          <a:bodyPr/>
          <a:lstStyle/>
          <a:p>
            <a:fld id="{95D45EDE-3D52-5741-BCAE-39EAC69E599F}" type="datetime1">
              <a:rPr lang="en-US" smtClean="0"/>
              <a:t>3/6/20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a:xfrm>
            <a:off x="4038600" y="6356350"/>
            <a:ext cx="4114800" cy="365125"/>
          </a:xfrm>
          <a:prstGeom prst="rect">
            <a:avLst/>
          </a:prstGeom>
        </p:spPr>
        <p:txBody>
          <a:bodyPr/>
          <a:lstStyle>
            <a:lvl1pPr algn="l">
              <a:defRPr/>
            </a:lvl1pPr>
          </a:lstStyle>
          <a:p>
            <a:r>
              <a:rPr lang="en-US"/>
              <a:t>Copyright 2020 FRCTutorials.com (Last edit 3/4/2020)</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9820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190500" y="136526"/>
            <a:ext cx="8747760" cy="8350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190500" y="1074420"/>
            <a:ext cx="8747760" cy="518922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4564380" y="6365240"/>
            <a:ext cx="9525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864C05-27EE-7E4D-9D71-4F5858FFD300}" type="datetime1">
              <a:rPr lang="en-US" smtClean="0"/>
              <a:t>3/6/20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190500" y="6351269"/>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a:t>Copyright 2020 FRCTutorials.com (Last edit 3/4/2020)</a:t>
            </a:r>
            <a:endParaRPr lang="en-US" dirty="0"/>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526780" y="6369049"/>
            <a:ext cx="41148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51845F5A-061D-4825-9AE9-D7794091C6CF}" type="slidenum">
              <a:rPr lang="en-US" smtClean="0"/>
              <a:pPr/>
              <a:t>‹#›</a:t>
            </a:fld>
            <a:endParaRPr lang="en-US"/>
          </a:p>
        </p:txBody>
      </p:sp>
    </p:spTree>
    <p:extLst>
      <p:ext uri="{BB962C8B-B14F-4D97-AF65-F5344CB8AC3E}">
        <p14:creationId xmlns:p14="http://schemas.microsoft.com/office/powerpoint/2010/main" val="2086017749"/>
      </p:ext>
    </p:extLst>
  </p:cSld>
  <p:clrMap bg1="lt1" tx1="dk1" bg2="lt2" tx2="dk2" accent1="accent1" accent2="accent2" accent3="accent3" accent4="accent4" accent5="accent5" accent6="accent6" hlink="hlink" folHlink="folHlink"/>
  <p:sldLayoutIdLst>
    <p:sldLayoutId id="2147483684" r:id="rId1"/>
    <p:sldLayoutId id="2147483683" r:id="rId2"/>
    <p:sldLayoutId id="2147483682" r:id="rId3"/>
    <p:sldLayoutId id="2147483681" r:id="rId4"/>
    <p:sldLayoutId id="2147483680" r:id="rId5"/>
    <p:sldLayoutId id="2147483679" r:id="rId6"/>
    <p:sldLayoutId id="2147483678" r:id="rId7"/>
    <p:sldLayoutId id="2147483677" r:id="rId8"/>
    <p:sldLayoutId id="2147483676" r:id="rId9"/>
    <p:sldLayoutId id="2147483675" r:id="rId10"/>
    <p:sldLayoutId id="2147483673" r:id="rId11"/>
    <p:sldLayoutId id="2147483674" r:id="rId12"/>
  </p:sldLayoutIdLst>
  <p:hf sldNum="0" hdr="0" dt="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irstfrc.blob.core.windows.net/frc2020/Manual/2020-inspection-checklist.pdf" TargetMode="External"/><Relationship Id="rId2" Type="http://schemas.openxmlformats.org/officeDocument/2006/relationships/hyperlink" Target="https://firstfrc.blob.core.windows.net/frc2020/Manual/2020FRCGameSeasonManual.pdf"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mailto:team@droidsrobotics.org"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creativecommons.org/licenses/by-nc-sa/4.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BDC40C0-E1A7-4F68-ACE9-8D5E7B1F3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566B69-4C0B-443D-9422-FEE42F1CA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BE0A882E-BEF2-4019-8A28-318E0E2FB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55"/>
            <a:ext cx="9144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11560655 w 12192000"/>
              <a:gd name="connsiteY3" fmla="*/ 6858000 h 6858000"/>
              <a:gd name="connsiteX4" fmla="*/ 11572884 w 12192000"/>
              <a:gd name="connsiteY4" fmla="*/ 6759738 h 6858000"/>
              <a:gd name="connsiteX5" fmla="*/ 11812292 w 12192000"/>
              <a:gd name="connsiteY5" fmla="*/ 6532282 h 6858000"/>
              <a:gd name="connsiteX6" fmla="*/ 11956995 w 12192000"/>
              <a:gd name="connsiteY6" fmla="*/ 6386992 h 6858000"/>
              <a:gd name="connsiteX7" fmla="*/ 11801234 w 12192000"/>
              <a:gd name="connsiteY7" fmla="*/ 6284788 h 6858000"/>
              <a:gd name="connsiteX8" fmla="*/ 11856520 w 12192000"/>
              <a:gd name="connsiteY8" fmla="*/ 6193604 h 6858000"/>
              <a:gd name="connsiteX9" fmla="*/ 11722875 w 12192000"/>
              <a:gd name="connsiteY9" fmla="*/ 5956630 h 6858000"/>
              <a:gd name="connsiteX10" fmla="*/ 11763258 w 12192000"/>
              <a:gd name="connsiteY10" fmla="*/ 5635988 h 6858000"/>
              <a:gd name="connsiteX11" fmla="*/ 11706050 w 12192000"/>
              <a:gd name="connsiteY11" fmla="*/ 5351418 h 6858000"/>
              <a:gd name="connsiteX12" fmla="*/ 11697876 w 12192000"/>
              <a:gd name="connsiteY12" fmla="*/ 4763241 h 6858000"/>
              <a:gd name="connsiteX13" fmla="*/ 11776236 w 12192000"/>
              <a:gd name="connsiteY13" fmla="*/ 4730675 h 6858000"/>
              <a:gd name="connsiteX14" fmla="*/ 11868540 w 12192000"/>
              <a:gd name="connsiteY14" fmla="*/ 4584884 h 6858000"/>
              <a:gd name="connsiteX15" fmla="*/ 11898825 w 12192000"/>
              <a:gd name="connsiteY15" fmla="*/ 4517749 h 6858000"/>
              <a:gd name="connsiteX16" fmla="*/ 11897864 w 12192000"/>
              <a:gd name="connsiteY16" fmla="*/ 4375464 h 6858000"/>
              <a:gd name="connsiteX17" fmla="*/ 11854116 w 12192000"/>
              <a:gd name="connsiteY17" fmla="*/ 4311838 h 6858000"/>
              <a:gd name="connsiteX18" fmla="*/ 11901709 w 12192000"/>
              <a:gd name="connsiteY18" fmla="*/ 4203620 h 6858000"/>
              <a:gd name="connsiteX19" fmla="*/ 11974782 w 12192000"/>
              <a:gd name="connsiteY19" fmla="*/ 4114442 h 6858000"/>
              <a:gd name="connsiteX20" fmla="*/ 11932476 w 12192000"/>
              <a:gd name="connsiteY20" fmla="*/ 4024762 h 6858000"/>
              <a:gd name="connsiteX21" fmla="*/ 11885365 w 12192000"/>
              <a:gd name="connsiteY21" fmla="*/ 3939592 h 6858000"/>
              <a:gd name="connsiteX22" fmla="*/ 11751719 w 12192000"/>
              <a:gd name="connsiteY22" fmla="*/ 3749211 h 6858000"/>
              <a:gd name="connsiteX23" fmla="*/ 11513754 w 12192000"/>
              <a:gd name="connsiteY23" fmla="*/ 3604420 h 6858000"/>
              <a:gd name="connsiteX24" fmla="*/ 11220504 w 12192000"/>
              <a:gd name="connsiteY24" fmla="*/ 3488188 h 6858000"/>
              <a:gd name="connsiteX25" fmla="*/ 11312805 w 12192000"/>
              <a:gd name="connsiteY25" fmla="*/ 3414541 h 6858000"/>
              <a:gd name="connsiteX26" fmla="*/ 10805146 w 12192000"/>
              <a:gd name="connsiteY26" fmla="*/ 3277767 h 6858000"/>
              <a:gd name="connsiteX27" fmla="*/ 11234926 w 12192000"/>
              <a:gd name="connsiteY27" fmla="*/ 3203117 h 6858000"/>
              <a:gd name="connsiteX28" fmla="*/ 11204640 w 12192000"/>
              <a:gd name="connsiteY28" fmla="*/ 3174060 h 6858000"/>
              <a:gd name="connsiteX29" fmla="*/ 11174834 w 12192000"/>
              <a:gd name="connsiteY29" fmla="*/ 3143498 h 6858000"/>
              <a:gd name="connsiteX30" fmla="*/ 11400780 w 12192000"/>
              <a:gd name="connsiteY30" fmla="*/ 3099410 h 6858000"/>
              <a:gd name="connsiteX31" fmla="*/ 11297902 w 12192000"/>
              <a:gd name="connsiteY31" fmla="*/ 3041793 h 6858000"/>
              <a:gd name="connsiteX32" fmla="*/ 11485870 w 12192000"/>
              <a:gd name="connsiteY32" fmla="*/ 3021253 h 6858000"/>
              <a:gd name="connsiteX33" fmla="*/ 11513754 w 12192000"/>
              <a:gd name="connsiteY33" fmla="*/ 2944098 h 6858000"/>
              <a:gd name="connsiteX34" fmla="*/ 11405107 w 12192000"/>
              <a:gd name="connsiteY34" fmla="*/ 2906523 h 6858000"/>
              <a:gd name="connsiteX35" fmla="*/ 10572950 w 12192000"/>
              <a:gd name="connsiteY35" fmla="*/ 2803317 h 6858000"/>
              <a:gd name="connsiteX36" fmla="*/ 9205250 w 12192000"/>
              <a:gd name="connsiteY36" fmla="*/ 2778767 h 6858000"/>
              <a:gd name="connsiteX37" fmla="*/ 8579578 w 12192000"/>
              <a:gd name="connsiteY37" fmla="*/ 2759181 h 6858000"/>
              <a:gd name="connsiteX38" fmla="*/ 8370208 w 12192000"/>
              <a:gd name="connsiteY38" fmla="*/ 2759730 h 6858000"/>
              <a:gd name="connsiteX39" fmla="*/ 7470748 w 12192000"/>
              <a:gd name="connsiteY39" fmla="*/ 2819849 h 6858000"/>
              <a:gd name="connsiteX40" fmla="*/ 7001547 w 12192000"/>
              <a:gd name="connsiteY40" fmla="*/ 2861432 h 6858000"/>
              <a:gd name="connsiteX41" fmla="*/ 6295343 w 12192000"/>
              <a:gd name="connsiteY41" fmla="*/ 2988688 h 6858000"/>
              <a:gd name="connsiteX42" fmla="*/ 6075166 w 12192000"/>
              <a:gd name="connsiteY42" fmla="*/ 3078367 h 6858000"/>
              <a:gd name="connsiteX43" fmla="*/ 5859314 w 12192000"/>
              <a:gd name="connsiteY43" fmla="*/ 3139490 h 6858000"/>
              <a:gd name="connsiteX44" fmla="*/ 5800183 w 12192000"/>
              <a:gd name="connsiteY44" fmla="*/ 3195101 h 6858000"/>
              <a:gd name="connsiteX45" fmla="*/ 5882870 w 12192000"/>
              <a:gd name="connsiteY45" fmla="*/ 3252215 h 6858000"/>
              <a:gd name="connsiteX46" fmla="*/ 6232848 w 12192000"/>
              <a:gd name="connsiteY46" fmla="*/ 3274760 h 6858000"/>
              <a:gd name="connsiteX47" fmla="*/ 5911715 w 12192000"/>
              <a:gd name="connsiteY47" fmla="*/ 3347407 h 6858000"/>
              <a:gd name="connsiteX48" fmla="*/ 6384279 w 12192000"/>
              <a:gd name="connsiteY48" fmla="*/ 3312836 h 6858000"/>
              <a:gd name="connsiteX49" fmla="*/ 6526097 w 12192000"/>
              <a:gd name="connsiteY49" fmla="*/ 3325362 h 6858000"/>
              <a:gd name="connsiteX50" fmla="*/ 6403028 w 12192000"/>
              <a:gd name="connsiteY50" fmla="*/ 3383478 h 6858000"/>
              <a:gd name="connsiteX51" fmla="*/ 5767013 w 12192000"/>
              <a:gd name="connsiteY51" fmla="*/ 3500713 h 6858000"/>
              <a:gd name="connsiteX52" fmla="*/ 5706920 w 12192000"/>
              <a:gd name="connsiteY52" fmla="*/ 3511233 h 6858000"/>
              <a:gd name="connsiteX53" fmla="*/ 5310793 w 12192000"/>
              <a:gd name="connsiteY53" fmla="*/ 3677066 h 6858000"/>
              <a:gd name="connsiteX54" fmla="*/ 5548276 w 12192000"/>
              <a:gd name="connsiteY54" fmla="*/ 3660533 h 6858000"/>
              <a:gd name="connsiteX55" fmla="*/ 5293005 w 12192000"/>
              <a:gd name="connsiteY55" fmla="*/ 3765743 h 6858000"/>
              <a:gd name="connsiteX56" fmla="*/ 4983410 w 12192000"/>
              <a:gd name="connsiteY56" fmla="*/ 3883981 h 6858000"/>
              <a:gd name="connsiteX57" fmla="*/ 4674775 w 12192000"/>
              <a:gd name="connsiteY57" fmla="*/ 4068850 h 6858000"/>
              <a:gd name="connsiteX58" fmla="*/ 4453155 w 12192000"/>
              <a:gd name="connsiteY58" fmla="*/ 4163539 h 6858000"/>
              <a:gd name="connsiteX59" fmla="*/ 4492095 w 12192000"/>
              <a:gd name="connsiteY59" fmla="*/ 4237188 h 6858000"/>
              <a:gd name="connsiteX60" fmla="*/ 4464213 w 12192000"/>
              <a:gd name="connsiteY60" fmla="*/ 4318851 h 6858000"/>
              <a:gd name="connsiteX61" fmla="*/ 4857456 w 12192000"/>
              <a:gd name="connsiteY61" fmla="*/ 4241696 h 6858000"/>
              <a:gd name="connsiteX62" fmla="*/ 4713234 w 12192000"/>
              <a:gd name="connsiteY62" fmla="*/ 4295303 h 6858000"/>
              <a:gd name="connsiteX63" fmla="*/ 4656026 w 12192000"/>
              <a:gd name="connsiteY63" fmla="*/ 4348410 h 6858000"/>
              <a:gd name="connsiteX64" fmla="*/ 4718523 w 12192000"/>
              <a:gd name="connsiteY64" fmla="*/ 4368951 h 6858000"/>
              <a:gd name="connsiteX65" fmla="*/ 4989178 w 12192000"/>
              <a:gd name="connsiteY65" fmla="*/ 4420054 h 6858000"/>
              <a:gd name="connsiteX66" fmla="*/ 4304127 w 12192000"/>
              <a:gd name="connsiteY66" fmla="*/ 4609933 h 6858000"/>
              <a:gd name="connsiteX67" fmla="*/ 4402677 w 12192000"/>
              <a:gd name="connsiteY67" fmla="*/ 4624463 h 6858000"/>
              <a:gd name="connsiteX68" fmla="*/ 5398287 w 12192000"/>
              <a:gd name="connsiteY68" fmla="*/ 4608430 h 6858000"/>
              <a:gd name="connsiteX69" fmla="*/ 5592504 w 12192000"/>
              <a:gd name="connsiteY69" fmla="*/ 4585886 h 6858000"/>
              <a:gd name="connsiteX70" fmla="*/ 5411266 w 12192000"/>
              <a:gd name="connsiteY70" fmla="*/ 4964142 h 6858000"/>
              <a:gd name="connsiteX71" fmla="*/ 5480493 w 12192000"/>
              <a:gd name="connsiteY71" fmla="*/ 5031277 h 6858000"/>
              <a:gd name="connsiteX72" fmla="*/ 5233393 w 12192000"/>
              <a:gd name="connsiteY72" fmla="*/ 5047810 h 6858000"/>
              <a:gd name="connsiteX73" fmla="*/ 4750251 w 12192000"/>
              <a:gd name="connsiteY73" fmla="*/ 5256728 h 6858000"/>
              <a:gd name="connsiteX74" fmla="*/ 4508440 w 12192000"/>
              <a:gd name="connsiteY74" fmla="*/ 5624965 h 6858000"/>
              <a:gd name="connsiteX75" fmla="*/ 4602665 w 12192000"/>
              <a:gd name="connsiteY75" fmla="*/ 5706629 h 6858000"/>
              <a:gd name="connsiteX76" fmla="*/ 4215189 w 12192000"/>
              <a:gd name="connsiteY76" fmla="*/ 5797811 h 6858000"/>
              <a:gd name="connsiteX77" fmla="*/ 4407966 w 12192000"/>
              <a:gd name="connsiteY77" fmla="*/ 5826870 h 6858000"/>
              <a:gd name="connsiteX78" fmla="*/ 4265186 w 12192000"/>
              <a:gd name="connsiteY78" fmla="*/ 5881478 h 6858000"/>
              <a:gd name="connsiteX79" fmla="*/ 4145964 w 12192000"/>
              <a:gd name="connsiteY79" fmla="*/ 5977170 h 6858000"/>
              <a:gd name="connsiteX80" fmla="*/ 4710350 w 12192000"/>
              <a:gd name="connsiteY80" fmla="*/ 5909035 h 6858000"/>
              <a:gd name="connsiteX81" fmla="*/ 4870916 w 12192000"/>
              <a:gd name="connsiteY81" fmla="*/ 5949616 h 6858000"/>
              <a:gd name="connsiteX82" fmla="*/ 4960333 w 12192000"/>
              <a:gd name="connsiteY82" fmla="*/ 5949115 h 6858000"/>
              <a:gd name="connsiteX83" fmla="*/ 5073788 w 12192000"/>
              <a:gd name="connsiteY83" fmla="*/ 5953623 h 6858000"/>
              <a:gd name="connsiteX84" fmla="*/ 4979084 w 12192000"/>
              <a:gd name="connsiteY84" fmla="*/ 5990197 h 6858000"/>
              <a:gd name="connsiteX85" fmla="*/ 5100228 w 12192000"/>
              <a:gd name="connsiteY85" fmla="*/ 6151519 h 6858000"/>
              <a:gd name="connsiteX86" fmla="*/ 4666602 w 12192000"/>
              <a:gd name="connsiteY86" fmla="*/ 6266250 h 6858000"/>
              <a:gd name="connsiteX87" fmla="*/ 4762750 w 12192000"/>
              <a:gd name="connsiteY87" fmla="*/ 6288795 h 6858000"/>
              <a:gd name="connsiteX88" fmla="*/ 4815151 w 12192000"/>
              <a:gd name="connsiteY88" fmla="*/ 6322363 h 6858000"/>
              <a:gd name="connsiteX89" fmla="*/ 4558918 w 12192000"/>
              <a:gd name="connsiteY89" fmla="*/ 6504727 h 6858000"/>
              <a:gd name="connsiteX90" fmla="*/ 4899280 w 12192000"/>
              <a:gd name="connsiteY90" fmla="*/ 6480679 h 6858000"/>
              <a:gd name="connsiteX91" fmla="*/ 4692563 w 12192000"/>
              <a:gd name="connsiteY91" fmla="*/ 6586391 h 6858000"/>
              <a:gd name="connsiteX92" fmla="*/ 4303645 w 12192000"/>
              <a:gd name="connsiteY92" fmla="*/ 6834888 h 6858000"/>
              <a:gd name="connsiteX93" fmla="*/ 4307829 w 12192000"/>
              <a:gd name="connsiteY93" fmla="*/ 6852361 h 6858000"/>
              <a:gd name="connsiteX94" fmla="*/ 4323786 w 12192000"/>
              <a:gd name="connsiteY94" fmla="*/ 6858000 h 6858000"/>
              <a:gd name="connsiteX95" fmla="*/ 0 w 12192000"/>
              <a:gd name="connsiteY9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1"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2"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1"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16D10DD-A92A-2E4D-AA2E-01CA87E13E9C}"/>
              </a:ext>
            </a:extLst>
          </p:cNvPr>
          <p:cNvSpPr>
            <a:spLocks noGrp="1"/>
          </p:cNvSpPr>
          <p:nvPr>
            <p:ph type="ctrTitle"/>
          </p:nvPr>
        </p:nvSpPr>
        <p:spPr>
          <a:xfrm>
            <a:off x="711027" y="843324"/>
            <a:ext cx="8144738" cy="1701570"/>
          </a:xfrm>
        </p:spPr>
        <p:txBody>
          <a:bodyPr anchor="b">
            <a:normAutofit/>
          </a:bodyPr>
          <a:lstStyle/>
          <a:p>
            <a:r>
              <a:rPr lang="en-US" sz="6000" b="1" dirty="0"/>
              <a:t>Passing Inspection</a:t>
            </a:r>
          </a:p>
        </p:txBody>
      </p:sp>
      <p:sp>
        <p:nvSpPr>
          <p:cNvPr id="3" name="Subtitle 2">
            <a:extLst>
              <a:ext uri="{FF2B5EF4-FFF2-40B4-BE49-F238E27FC236}">
                <a16:creationId xmlns:a16="http://schemas.microsoft.com/office/drawing/2014/main" id="{AE51823A-01D3-E043-AA51-5953B8CE3438}"/>
              </a:ext>
            </a:extLst>
          </p:cNvPr>
          <p:cNvSpPr>
            <a:spLocks noGrp="1"/>
          </p:cNvSpPr>
          <p:nvPr>
            <p:ph type="subTitle" idx="1"/>
          </p:nvPr>
        </p:nvSpPr>
        <p:spPr>
          <a:xfrm>
            <a:off x="711028" y="2601649"/>
            <a:ext cx="3943349" cy="646785"/>
          </a:xfrm>
        </p:spPr>
        <p:txBody>
          <a:bodyPr>
            <a:normAutofit/>
          </a:bodyPr>
          <a:lstStyle/>
          <a:p>
            <a:r>
              <a:rPr lang="en-US" sz="1700" dirty="0"/>
              <a:t>Team 8027</a:t>
            </a:r>
          </a:p>
        </p:txBody>
      </p:sp>
      <p:pic>
        <p:nvPicPr>
          <p:cNvPr id="7" name="Picture 6" descr="A close up of a sign&#10;&#10;Description automatically generated">
            <a:extLst>
              <a:ext uri="{FF2B5EF4-FFF2-40B4-BE49-F238E27FC236}">
                <a16:creationId xmlns:a16="http://schemas.microsoft.com/office/drawing/2014/main" id="{308E1C94-3AEF-FD4C-BDC0-68CA68CA8AE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654378" y="4131092"/>
            <a:ext cx="3671887" cy="1569732"/>
          </a:xfrm>
          <a:prstGeom prst="rect">
            <a:avLst/>
          </a:prstGeom>
        </p:spPr>
      </p:pic>
    </p:spTree>
    <p:extLst>
      <p:ext uri="{BB962C8B-B14F-4D97-AF65-F5344CB8AC3E}">
        <p14:creationId xmlns:p14="http://schemas.microsoft.com/office/powerpoint/2010/main" val="2465137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EDFD9-AA19-B943-921D-5C01058A613D}"/>
              </a:ext>
            </a:extLst>
          </p:cNvPr>
          <p:cNvSpPr>
            <a:spLocks noGrp="1"/>
          </p:cNvSpPr>
          <p:nvPr>
            <p:ph type="title"/>
          </p:nvPr>
        </p:nvSpPr>
        <p:spPr/>
        <p:txBody>
          <a:bodyPr/>
          <a:lstStyle/>
          <a:p>
            <a:r>
              <a:rPr lang="en-US" dirty="0"/>
              <a:t>What is Inspection?</a:t>
            </a:r>
          </a:p>
        </p:txBody>
      </p:sp>
      <p:sp>
        <p:nvSpPr>
          <p:cNvPr id="3" name="Content Placeholder 2">
            <a:extLst>
              <a:ext uri="{FF2B5EF4-FFF2-40B4-BE49-F238E27FC236}">
                <a16:creationId xmlns:a16="http://schemas.microsoft.com/office/drawing/2014/main" id="{573D81C3-A05F-A74D-B699-295F60E2993B}"/>
              </a:ext>
            </a:extLst>
          </p:cNvPr>
          <p:cNvSpPr>
            <a:spLocks noGrp="1"/>
          </p:cNvSpPr>
          <p:nvPr>
            <p:ph idx="1"/>
          </p:nvPr>
        </p:nvSpPr>
        <p:spPr/>
        <p:txBody>
          <a:bodyPr/>
          <a:lstStyle/>
          <a:p>
            <a:r>
              <a:rPr lang="en-US" b="1" dirty="0"/>
              <a:t>Every robot must pass inspection twice:</a:t>
            </a:r>
          </a:p>
          <a:p>
            <a:pPr lvl="1"/>
            <a:r>
              <a:rPr lang="en-US" dirty="0"/>
              <a:t>On Thursday. This is a full inspection. It can take an hour+</a:t>
            </a:r>
          </a:p>
          <a:p>
            <a:pPr lvl="1"/>
            <a:r>
              <a:rPr lang="en-US" dirty="0"/>
              <a:t>On Saturday before playoffs. This inspection round is easier. You just have to account for any changes from the previous round.</a:t>
            </a:r>
          </a:p>
          <a:p>
            <a:r>
              <a:rPr lang="en-US" dirty="0"/>
              <a:t>They will weigh your robot without bumpers and weigh the bumpers separately on Thursday at the Inspection station. After weighing, you will sign up for inspection in your pit.</a:t>
            </a:r>
          </a:p>
          <a:p>
            <a:r>
              <a:rPr lang="en-US" dirty="0"/>
              <a:t>On Saturday, you will not have to take off the bumpers for the reweighing process at the Inspection Station. If your weight has changed, you will have to explain it to the Inspectors.</a:t>
            </a:r>
          </a:p>
          <a:p>
            <a:r>
              <a:rPr lang="en-US" dirty="0"/>
              <a:t>Once you have completed inspection on Thursday, you are allowed to fill in for teams who have not shown up for their practice matches. Therefore, it is helpful to complete inspection early in the day.</a:t>
            </a:r>
          </a:p>
          <a:p>
            <a:endParaRPr lang="en-US" dirty="0"/>
          </a:p>
          <a:p>
            <a:pPr marL="0" indent="0">
              <a:buNone/>
            </a:pPr>
            <a:endParaRPr lang="en-US" dirty="0"/>
          </a:p>
        </p:txBody>
      </p:sp>
      <p:sp>
        <p:nvSpPr>
          <p:cNvPr id="4" name="Footer Placeholder 3">
            <a:extLst>
              <a:ext uri="{FF2B5EF4-FFF2-40B4-BE49-F238E27FC236}">
                <a16:creationId xmlns:a16="http://schemas.microsoft.com/office/drawing/2014/main" id="{EDF044A4-E9F8-B144-BC71-2AC6D2CD43C6}"/>
              </a:ext>
            </a:extLst>
          </p:cNvPr>
          <p:cNvSpPr>
            <a:spLocks noGrp="1"/>
          </p:cNvSpPr>
          <p:nvPr>
            <p:ph type="ftr" sz="quarter" idx="11"/>
          </p:nvPr>
        </p:nvSpPr>
        <p:spPr/>
        <p:txBody>
          <a:bodyPr/>
          <a:lstStyle/>
          <a:p>
            <a:r>
              <a:rPr lang="en-US"/>
              <a:t>Copyright 2020 FRCTutorials.com (Last edit 3/4/2020)</a:t>
            </a:r>
            <a:endParaRPr lang="en-US" dirty="0"/>
          </a:p>
        </p:txBody>
      </p:sp>
    </p:spTree>
    <p:extLst>
      <p:ext uri="{BB962C8B-B14F-4D97-AF65-F5344CB8AC3E}">
        <p14:creationId xmlns:p14="http://schemas.microsoft.com/office/powerpoint/2010/main" val="1468695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99667-F5D5-0742-9392-59ED5F6A57C0}"/>
              </a:ext>
            </a:extLst>
          </p:cNvPr>
          <p:cNvSpPr>
            <a:spLocks noGrp="1"/>
          </p:cNvSpPr>
          <p:nvPr>
            <p:ph type="title"/>
          </p:nvPr>
        </p:nvSpPr>
        <p:spPr/>
        <p:txBody>
          <a:bodyPr/>
          <a:lstStyle/>
          <a:p>
            <a:r>
              <a:rPr lang="en-US" dirty="0"/>
              <a:t>Know the Rules and Use the Checklist</a:t>
            </a:r>
          </a:p>
        </p:txBody>
      </p:sp>
      <p:sp>
        <p:nvSpPr>
          <p:cNvPr id="3" name="Content Placeholder 2">
            <a:extLst>
              <a:ext uri="{FF2B5EF4-FFF2-40B4-BE49-F238E27FC236}">
                <a16:creationId xmlns:a16="http://schemas.microsoft.com/office/drawing/2014/main" id="{7A58B929-63E5-E741-8F87-CE0896861523}"/>
              </a:ext>
            </a:extLst>
          </p:cNvPr>
          <p:cNvSpPr>
            <a:spLocks noGrp="1"/>
          </p:cNvSpPr>
          <p:nvPr>
            <p:ph idx="1"/>
          </p:nvPr>
        </p:nvSpPr>
        <p:spPr>
          <a:xfrm>
            <a:off x="259080" y="1249680"/>
            <a:ext cx="4660790" cy="5029199"/>
          </a:xfrm>
        </p:spPr>
        <p:txBody>
          <a:bodyPr/>
          <a:lstStyle/>
          <a:p>
            <a:r>
              <a:rPr lang="en-US" sz="1600" dirty="0"/>
              <a:t>The frame perimeter, wiring and bumper rules are available in the challenge documents (</a:t>
            </a:r>
            <a:r>
              <a:rPr lang="en-US" sz="1600" dirty="0">
                <a:hlinkClick r:id="rId2"/>
              </a:rPr>
              <a:t>https://firstfrc.blob.core.windows.net/frc2020/Manual/2020FRCGameSeasonManual.pdf</a:t>
            </a:r>
            <a:r>
              <a:rPr lang="en-US" sz="1600" dirty="0"/>
              <a:t>)</a:t>
            </a:r>
          </a:p>
          <a:p>
            <a:r>
              <a:rPr lang="en-US" sz="1600" dirty="0"/>
              <a:t>The Inspection Checklist is provided to all teams in advance so use it to conduct your own inspection the week before. There should be no big surprises </a:t>
            </a:r>
            <a:r>
              <a:rPr lang="en-US" sz="1600" dirty="0">
                <a:hlinkClick r:id="rId3"/>
              </a:rPr>
              <a:t>https://firstfrc.blob.core.windows.net/frc2020/Manual/2020-inspection-checklist.pdf</a:t>
            </a:r>
            <a:endParaRPr lang="en-US" sz="1600" dirty="0"/>
          </a:p>
          <a:p>
            <a:endParaRPr lang="en-US" dirty="0"/>
          </a:p>
        </p:txBody>
      </p:sp>
      <p:sp>
        <p:nvSpPr>
          <p:cNvPr id="4" name="Footer Placeholder 3">
            <a:extLst>
              <a:ext uri="{FF2B5EF4-FFF2-40B4-BE49-F238E27FC236}">
                <a16:creationId xmlns:a16="http://schemas.microsoft.com/office/drawing/2014/main" id="{284D9625-090E-594F-9378-A3B7BCA91FE4}"/>
              </a:ext>
            </a:extLst>
          </p:cNvPr>
          <p:cNvSpPr>
            <a:spLocks noGrp="1"/>
          </p:cNvSpPr>
          <p:nvPr>
            <p:ph type="ftr" sz="quarter" idx="11"/>
          </p:nvPr>
        </p:nvSpPr>
        <p:spPr/>
        <p:txBody>
          <a:bodyPr/>
          <a:lstStyle/>
          <a:p>
            <a:r>
              <a:rPr lang="en-US"/>
              <a:t>Copyright 2020 FRCTutorials.com (Last edit 3/4/2020)</a:t>
            </a:r>
            <a:endParaRPr lang="en-US" dirty="0"/>
          </a:p>
        </p:txBody>
      </p:sp>
      <p:pic>
        <p:nvPicPr>
          <p:cNvPr id="5" name="Picture 4">
            <a:extLst>
              <a:ext uri="{FF2B5EF4-FFF2-40B4-BE49-F238E27FC236}">
                <a16:creationId xmlns:a16="http://schemas.microsoft.com/office/drawing/2014/main" id="{8A0D699A-FBA7-9243-B434-DAFA804FF080}"/>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020029" y="1249680"/>
            <a:ext cx="2704666" cy="3470589"/>
          </a:xfrm>
          <a:prstGeom prst="rect">
            <a:avLst/>
          </a:prstGeom>
        </p:spPr>
      </p:pic>
      <p:pic>
        <p:nvPicPr>
          <p:cNvPr id="6" name="Picture 5">
            <a:extLst>
              <a:ext uri="{FF2B5EF4-FFF2-40B4-BE49-F238E27FC236}">
                <a16:creationId xmlns:a16="http://schemas.microsoft.com/office/drawing/2014/main" id="{D91BF600-F71D-9141-ABA2-8B42CA1F6D48}"/>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083082" y="3089504"/>
            <a:ext cx="2801838" cy="3582275"/>
          </a:xfrm>
          <a:prstGeom prst="rect">
            <a:avLst/>
          </a:prstGeom>
        </p:spPr>
      </p:pic>
    </p:spTree>
    <p:extLst>
      <p:ext uri="{BB962C8B-B14F-4D97-AF65-F5344CB8AC3E}">
        <p14:creationId xmlns:p14="http://schemas.microsoft.com/office/powerpoint/2010/main" val="215483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FAF54-D992-7944-895C-B1A15D5CE74F}"/>
              </a:ext>
            </a:extLst>
          </p:cNvPr>
          <p:cNvSpPr>
            <a:spLocks noGrp="1"/>
          </p:cNvSpPr>
          <p:nvPr>
            <p:ph type="title"/>
          </p:nvPr>
        </p:nvSpPr>
        <p:spPr/>
        <p:txBody>
          <a:bodyPr/>
          <a:lstStyle/>
          <a:p>
            <a:r>
              <a:rPr lang="en-US" dirty="0"/>
              <a:t>What to bring</a:t>
            </a:r>
          </a:p>
        </p:txBody>
      </p:sp>
      <p:sp>
        <p:nvSpPr>
          <p:cNvPr id="3" name="Content Placeholder 2">
            <a:extLst>
              <a:ext uri="{FF2B5EF4-FFF2-40B4-BE49-F238E27FC236}">
                <a16:creationId xmlns:a16="http://schemas.microsoft.com/office/drawing/2014/main" id="{F4AB767D-1DE3-5F4C-9478-6017BF0E1944}"/>
              </a:ext>
            </a:extLst>
          </p:cNvPr>
          <p:cNvSpPr>
            <a:spLocks noGrp="1"/>
          </p:cNvSpPr>
          <p:nvPr>
            <p:ph idx="1"/>
          </p:nvPr>
        </p:nvSpPr>
        <p:spPr>
          <a:xfrm>
            <a:off x="259080" y="1249680"/>
            <a:ext cx="4114800" cy="5029199"/>
          </a:xfrm>
        </p:spPr>
        <p:txBody>
          <a:bodyPr/>
          <a:lstStyle/>
          <a:p>
            <a:r>
              <a:rPr lang="en-US" dirty="0"/>
              <a:t>Flashlight</a:t>
            </a:r>
          </a:p>
          <a:p>
            <a:r>
              <a:rPr lang="en-US" dirty="0"/>
              <a:t>Multimeter</a:t>
            </a:r>
          </a:p>
          <a:p>
            <a:r>
              <a:rPr lang="en-US" dirty="0"/>
              <a:t>Robot with all the mechanisms on it</a:t>
            </a:r>
          </a:p>
          <a:p>
            <a:r>
              <a:rPr lang="en-US" dirty="0"/>
              <a:t>Proof of wire gauge</a:t>
            </a:r>
          </a:p>
          <a:p>
            <a:r>
              <a:rPr lang="en-US" dirty="0"/>
              <a:t>Any documentation for pneumatics and electronics</a:t>
            </a:r>
          </a:p>
          <a:p>
            <a:r>
              <a:rPr lang="en-US" dirty="0"/>
              <a:t>Completed Bill of Materials (BOM) (https://</a:t>
            </a:r>
            <a:r>
              <a:rPr lang="en-US" dirty="0" err="1"/>
              <a:t>firstfrc.blob.core.windows.net</a:t>
            </a:r>
            <a:r>
              <a:rPr lang="en-US" dirty="0"/>
              <a:t>/frc2020/</a:t>
            </a:r>
            <a:r>
              <a:rPr lang="en-US" dirty="0" err="1"/>
              <a:t>AuxFiles</a:t>
            </a:r>
            <a:r>
              <a:rPr lang="en-US" dirty="0"/>
              <a:t>/2020BillofMaterial-Template.xlsx)</a:t>
            </a:r>
          </a:p>
          <a:p>
            <a:endParaRPr lang="en-US" dirty="0"/>
          </a:p>
          <a:p>
            <a:endParaRPr lang="en-US" dirty="0"/>
          </a:p>
        </p:txBody>
      </p:sp>
      <p:sp>
        <p:nvSpPr>
          <p:cNvPr id="4" name="Footer Placeholder 3">
            <a:extLst>
              <a:ext uri="{FF2B5EF4-FFF2-40B4-BE49-F238E27FC236}">
                <a16:creationId xmlns:a16="http://schemas.microsoft.com/office/drawing/2014/main" id="{43E9D8F6-DA2B-C746-9661-F76CA146F6A9}"/>
              </a:ext>
            </a:extLst>
          </p:cNvPr>
          <p:cNvSpPr>
            <a:spLocks noGrp="1"/>
          </p:cNvSpPr>
          <p:nvPr>
            <p:ph type="ftr" sz="quarter" idx="11"/>
          </p:nvPr>
        </p:nvSpPr>
        <p:spPr/>
        <p:txBody>
          <a:bodyPr/>
          <a:lstStyle/>
          <a:p>
            <a:r>
              <a:rPr lang="en-US"/>
              <a:t>Copyright 2020 FRCTutorials.com (Last edit 3/4/2020)</a:t>
            </a:r>
            <a:endParaRPr lang="en-US" dirty="0"/>
          </a:p>
        </p:txBody>
      </p:sp>
      <p:pic>
        <p:nvPicPr>
          <p:cNvPr id="8" name="Picture 7" descr="A group of people standing in front of a crowd&#10;&#10;Description automatically generated">
            <a:extLst>
              <a:ext uri="{FF2B5EF4-FFF2-40B4-BE49-F238E27FC236}">
                <a16:creationId xmlns:a16="http://schemas.microsoft.com/office/drawing/2014/main" id="{35758860-1CAB-184C-807C-1AB3A93DD838}"/>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572000" y="1249680"/>
            <a:ext cx="4114801" cy="3086101"/>
          </a:xfrm>
          <a:prstGeom prst="rect">
            <a:avLst/>
          </a:prstGeom>
        </p:spPr>
      </p:pic>
    </p:spTree>
    <p:extLst>
      <p:ext uri="{BB962C8B-B14F-4D97-AF65-F5344CB8AC3E}">
        <p14:creationId xmlns:p14="http://schemas.microsoft.com/office/powerpoint/2010/main" val="852827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7975B-DFCB-7248-A0FE-DDEC2C37ABFB}"/>
              </a:ext>
            </a:extLst>
          </p:cNvPr>
          <p:cNvSpPr>
            <a:spLocks noGrp="1"/>
          </p:cNvSpPr>
          <p:nvPr>
            <p:ph type="title"/>
          </p:nvPr>
        </p:nvSpPr>
        <p:spPr/>
        <p:txBody>
          <a:bodyPr/>
          <a:lstStyle/>
          <a:p>
            <a:r>
              <a:rPr lang="en-US" dirty="0"/>
              <a:t>Tips	for Success</a:t>
            </a:r>
          </a:p>
        </p:txBody>
      </p:sp>
      <p:sp>
        <p:nvSpPr>
          <p:cNvPr id="3" name="Content Placeholder 2">
            <a:extLst>
              <a:ext uri="{FF2B5EF4-FFF2-40B4-BE49-F238E27FC236}">
                <a16:creationId xmlns:a16="http://schemas.microsoft.com/office/drawing/2014/main" id="{9C8028F0-6C74-D643-AC81-B9EC56E57A9F}"/>
              </a:ext>
            </a:extLst>
          </p:cNvPr>
          <p:cNvSpPr>
            <a:spLocks noGrp="1"/>
          </p:cNvSpPr>
          <p:nvPr>
            <p:ph idx="1"/>
          </p:nvPr>
        </p:nvSpPr>
        <p:spPr>
          <a:xfrm>
            <a:off x="259080" y="1249680"/>
            <a:ext cx="4670729" cy="5029199"/>
          </a:xfrm>
        </p:spPr>
        <p:txBody>
          <a:bodyPr>
            <a:normAutofit fontScale="92500" lnSpcReduction="10000"/>
          </a:bodyPr>
          <a:lstStyle/>
          <a:p>
            <a:r>
              <a:rPr lang="en-US" dirty="0"/>
              <a:t>Get inspected early. Get your robot weighed and then get in line for inspection as soon as you can.</a:t>
            </a:r>
          </a:p>
          <a:p>
            <a:r>
              <a:rPr lang="en-US" dirty="0"/>
              <a:t>That way, if you have any problems, you will have time during the day to solve them.</a:t>
            </a:r>
          </a:p>
          <a:p>
            <a:r>
              <a:rPr lang="en-US" dirty="0"/>
              <a:t>Keep your pit clean and organized</a:t>
            </a:r>
          </a:p>
          <a:p>
            <a:r>
              <a:rPr lang="en-US" dirty="0"/>
              <a:t>Make sure you have no protrusions/sharp edges</a:t>
            </a:r>
          </a:p>
          <a:p>
            <a:r>
              <a:rPr lang="en-US" dirty="0"/>
              <a:t>You must be able to take off and put back your bumpers during inspection within a reasonable amount of time.</a:t>
            </a:r>
          </a:p>
          <a:p>
            <a:r>
              <a:rPr lang="en-US" b="1" dirty="0"/>
              <a:t>[Rookie Tip] </a:t>
            </a:r>
            <a:r>
              <a:rPr lang="en-US" dirty="0"/>
              <a:t>Talk to your inspector and ask them to explain if you don’t understand.</a:t>
            </a:r>
          </a:p>
        </p:txBody>
      </p:sp>
      <p:sp>
        <p:nvSpPr>
          <p:cNvPr id="4" name="Footer Placeholder 3">
            <a:extLst>
              <a:ext uri="{FF2B5EF4-FFF2-40B4-BE49-F238E27FC236}">
                <a16:creationId xmlns:a16="http://schemas.microsoft.com/office/drawing/2014/main" id="{AF9B6127-F7F4-F243-9144-F1771689DC86}"/>
              </a:ext>
            </a:extLst>
          </p:cNvPr>
          <p:cNvSpPr>
            <a:spLocks noGrp="1"/>
          </p:cNvSpPr>
          <p:nvPr>
            <p:ph type="ftr" sz="quarter" idx="11"/>
          </p:nvPr>
        </p:nvSpPr>
        <p:spPr/>
        <p:txBody>
          <a:bodyPr/>
          <a:lstStyle/>
          <a:p>
            <a:r>
              <a:rPr lang="en-US"/>
              <a:t>Copyright 2020 FRCTutorials.com (Last edit 3/4/2020)</a:t>
            </a:r>
            <a:endParaRPr lang="en-US" dirty="0"/>
          </a:p>
        </p:txBody>
      </p:sp>
      <p:pic>
        <p:nvPicPr>
          <p:cNvPr id="5" name="Picture 4" descr="A group of people standing in front of a crowd&#10;&#10;Description automatically generated">
            <a:extLst>
              <a:ext uri="{FF2B5EF4-FFF2-40B4-BE49-F238E27FC236}">
                <a16:creationId xmlns:a16="http://schemas.microsoft.com/office/drawing/2014/main" id="{5DBE71B3-F543-E44A-97D8-BA5B4689497A}"/>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200816" y="1249680"/>
            <a:ext cx="3684104" cy="2763078"/>
          </a:xfrm>
          <a:prstGeom prst="rect">
            <a:avLst/>
          </a:prstGeom>
        </p:spPr>
      </p:pic>
    </p:spTree>
    <p:extLst>
      <p:ext uri="{BB962C8B-B14F-4D97-AF65-F5344CB8AC3E}">
        <p14:creationId xmlns:p14="http://schemas.microsoft.com/office/powerpoint/2010/main" val="1739180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2A86D-1AD7-074E-967E-124D341F65A3}"/>
              </a:ext>
            </a:extLst>
          </p:cNvPr>
          <p:cNvSpPr>
            <a:spLocks noGrp="1"/>
          </p:cNvSpPr>
          <p:nvPr>
            <p:ph type="title"/>
          </p:nvPr>
        </p:nvSpPr>
        <p:spPr/>
        <p:txBody>
          <a:bodyPr/>
          <a:lstStyle/>
          <a:p>
            <a:r>
              <a:rPr lang="en-US" dirty="0"/>
              <a:t>Credits</a:t>
            </a:r>
          </a:p>
        </p:txBody>
      </p:sp>
      <p:sp>
        <p:nvSpPr>
          <p:cNvPr id="3" name="Content Placeholder 2">
            <a:extLst>
              <a:ext uri="{FF2B5EF4-FFF2-40B4-BE49-F238E27FC236}">
                <a16:creationId xmlns:a16="http://schemas.microsoft.com/office/drawing/2014/main" id="{DD96F378-0CA0-E84A-95F8-1792A75135C5}"/>
              </a:ext>
            </a:extLst>
          </p:cNvPr>
          <p:cNvSpPr>
            <a:spLocks noGrp="1"/>
          </p:cNvSpPr>
          <p:nvPr>
            <p:ph idx="1"/>
          </p:nvPr>
        </p:nvSpPr>
        <p:spPr/>
        <p:txBody>
          <a:bodyPr/>
          <a:lstStyle/>
          <a:p>
            <a:r>
              <a:rPr lang="en-US" sz="1600" dirty="0"/>
              <a:t>This lesson was written by FRC 8027 for </a:t>
            </a:r>
            <a:r>
              <a:rPr lang="en-US" sz="1600" dirty="0" err="1"/>
              <a:t>FRCTutorials.com</a:t>
            </a:r>
            <a:endParaRPr lang="en-US" sz="1600" dirty="0"/>
          </a:p>
          <a:p>
            <a:r>
              <a:rPr lang="en-US" sz="1600" dirty="0"/>
              <a:t>You can contact the author at </a:t>
            </a:r>
            <a:r>
              <a:rPr lang="en-US" sz="1600" dirty="0">
                <a:hlinkClick r:id="rId2"/>
              </a:rPr>
              <a:t>team@droidsrobotics.org</a:t>
            </a:r>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More lessons for FIRST Robotics Competition are available at </a:t>
            </a:r>
            <a:r>
              <a:rPr lang="en-US" sz="1600" err="1"/>
              <a:t>www</a:t>
            </a:r>
            <a:r>
              <a:rPr lang="en-US" sz="1600"/>
              <a:t>.FRCtutorials</a:t>
            </a:r>
            <a:r>
              <a:rPr lang="en-US" sz="1600" dirty="0" err="1"/>
              <a:t>.com</a:t>
            </a:r>
            <a:endParaRPr lang="en-US" sz="1600" dirty="0"/>
          </a:p>
        </p:txBody>
      </p:sp>
      <p:sp>
        <p:nvSpPr>
          <p:cNvPr id="4" name="Footer Placeholder 3">
            <a:extLst>
              <a:ext uri="{FF2B5EF4-FFF2-40B4-BE49-F238E27FC236}">
                <a16:creationId xmlns:a16="http://schemas.microsoft.com/office/drawing/2014/main" id="{16C8BB0A-F4C7-864B-9758-14D28B9A6801}"/>
              </a:ext>
            </a:extLst>
          </p:cNvPr>
          <p:cNvSpPr>
            <a:spLocks noGrp="1"/>
          </p:cNvSpPr>
          <p:nvPr>
            <p:ph type="ftr" sz="quarter" idx="11"/>
          </p:nvPr>
        </p:nvSpPr>
        <p:spPr/>
        <p:txBody>
          <a:bodyPr/>
          <a:lstStyle/>
          <a:p>
            <a:r>
              <a:rPr lang="en-US"/>
              <a:t>Copyright 2020 FRCTutorials.com (Last edit 3/4/2020)</a:t>
            </a:r>
            <a:endParaRPr lang="en-US" dirty="0"/>
          </a:p>
        </p:txBody>
      </p:sp>
      <p:pic>
        <p:nvPicPr>
          <p:cNvPr id="7" name="Picture 6" descr="A close up of a sign&#10;&#10;Description automatically generated">
            <a:extLst>
              <a:ext uri="{FF2B5EF4-FFF2-40B4-BE49-F238E27FC236}">
                <a16:creationId xmlns:a16="http://schemas.microsoft.com/office/drawing/2014/main" id="{AFAC38FE-CC4C-F545-A181-6A296B95CD3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027349" y="2210346"/>
            <a:ext cx="3127402" cy="1146714"/>
          </a:xfrm>
          <a:prstGeom prst="rect">
            <a:avLst/>
          </a:prstGeom>
        </p:spPr>
      </p:pic>
      <p:sp>
        <p:nvSpPr>
          <p:cNvPr id="8" name="Rectangle 7">
            <a:extLst>
              <a:ext uri="{FF2B5EF4-FFF2-40B4-BE49-F238E27FC236}">
                <a16:creationId xmlns:a16="http://schemas.microsoft.com/office/drawing/2014/main" id="{91E22156-0A2C-CB44-ABA2-A3A29A0E0156}"/>
              </a:ext>
            </a:extLst>
          </p:cNvPr>
          <p:cNvSpPr>
            <a:spLocks noChangeArrowheads="1"/>
          </p:cNvSpPr>
          <p:nvPr/>
        </p:nvSpPr>
        <p:spPr bwMode="auto">
          <a:xfrm>
            <a:off x="1420566" y="5157859"/>
            <a:ext cx="7464353" cy="430887"/>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Neue"/>
              </a:rPr>
              <a:t>This work is licensed under a</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Neue"/>
              </a:rPr>
              <a:t> </a:t>
            </a:r>
            <a:r>
              <a:rPr kumimoji="0" lang="en-US" altLang="en-US" sz="1400" b="0" i="0" u="none" strike="noStrike" cap="none" normalizeH="0" baseline="0" dirty="0">
                <a:ln>
                  <a:noFill/>
                </a:ln>
                <a:solidFill>
                  <a:srgbClr val="4374B7"/>
                </a:solidFill>
                <a:effectLst/>
                <a:latin typeface="Helvetica Neue"/>
                <a:hlinkClick r:id="rId4"/>
              </a:rPr>
              <a:t>Creative Commons Attribution-NonCommercial-ShareAlike 4.0 International License</a:t>
            </a:r>
            <a:r>
              <a:rPr kumimoji="0" lang="en-US" altLang="en-US" sz="1400" b="0" i="0" u="none" strike="noStrike" cap="none" normalizeH="0" baseline="0" dirty="0">
                <a:ln>
                  <a:noFill/>
                </a:ln>
                <a:solidFill>
                  <a:srgbClr val="000000"/>
                </a:solidFill>
                <a:effectLst/>
                <a:latin typeface="Helvetica Neue"/>
              </a:rPr>
              <a:t>.</a:t>
            </a:r>
            <a:r>
              <a:rPr kumimoji="0" lang="en-US" altLang="en-US" sz="1100"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rgbClr val="4374B7"/>
              </a:solidFill>
              <a:effectLst/>
              <a:latin typeface="Helvetica Neue"/>
            </a:endParaRPr>
          </a:p>
        </p:txBody>
      </p:sp>
      <p:pic>
        <p:nvPicPr>
          <p:cNvPr id="9" name="Picture 8" descr="Creative Commons License">
            <a:hlinkClick r:id="rId4"/>
            <a:extLst>
              <a:ext uri="{FF2B5EF4-FFF2-40B4-BE49-F238E27FC236}">
                <a16:creationId xmlns:a16="http://schemas.microsoft.com/office/drawing/2014/main" id="{9B4AC847-41B6-B14A-90DD-8FF7558B0884}"/>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64901" y="5219289"/>
            <a:ext cx="949845" cy="3346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464113339"/>
      </p:ext>
    </p:extLst>
  </p:cSld>
  <p:clrMapOvr>
    <a:masterClrMapping/>
  </p:clrMapOvr>
</p:sld>
</file>

<file path=ppt/theme/theme1.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501</Words>
  <Application>Microsoft Macintosh PowerPoint</Application>
  <PresentationFormat>On-screen Show (4:3)</PresentationFormat>
  <Paragraphs>42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Gothic</vt:lpstr>
      <vt:lpstr>Elephant</vt:lpstr>
      <vt:lpstr>Helvetica Neue</vt:lpstr>
      <vt:lpstr>BrushVTI</vt:lpstr>
      <vt:lpstr>Passing Inspection</vt:lpstr>
      <vt:lpstr>What is Inspection?</vt:lpstr>
      <vt:lpstr>Know the Rules and Use the Checklist</vt:lpstr>
      <vt:lpstr>What to bring</vt:lpstr>
      <vt:lpstr>Tips for Success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Applying for Grants</dc:title>
  <dc:creator>Srinivasan Seshan</dc:creator>
  <cp:lastModifiedBy>Srinivasan Seshan</cp:lastModifiedBy>
  <cp:revision>45</cp:revision>
  <dcterms:created xsi:type="dcterms:W3CDTF">2020-03-03T17:05:41Z</dcterms:created>
  <dcterms:modified xsi:type="dcterms:W3CDTF">2020-03-06T17:24:55Z</dcterms:modified>
</cp:coreProperties>
</file>