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1"/>
  </p:notesMasterIdLst>
  <p:sldIdLst>
    <p:sldId id="256" r:id="rId2"/>
    <p:sldId id="257" r:id="rId3"/>
    <p:sldId id="270" r:id="rId4"/>
    <p:sldId id="271" r:id="rId5"/>
    <p:sldId id="267" r:id="rId6"/>
    <p:sldId id="268" r:id="rId7"/>
    <p:sldId id="272" r:id="rId8"/>
    <p:sldId id="269"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p:restoredTop sz="94694"/>
  </p:normalViewPr>
  <p:slideViewPr>
    <p:cSldViewPr snapToGrid="0" snapToObjects="1">
      <p:cViewPr varScale="1">
        <p:scale>
          <a:sx n="128" d="100"/>
          <a:sy n="128" d="100"/>
        </p:scale>
        <p:origin x="1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DC0E9E1B-7583-AB4A-8695-2EFC72A9E6B1}" type="datetime1">
              <a:rPr lang="en-US" smtClean="0"/>
              <a:t>3/6/20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974C5703-9E95-1840-BD79-61769A79A15C}" type="datetime1">
              <a:rPr lang="en-US" smtClean="0"/>
              <a:t>3/6/20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55E8C91B-7ADA-314F-9798-96BE9F79176E}" type="datetime1">
              <a:rPr lang="en-US" smtClean="0"/>
              <a:t>3/6/20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FB66A10D-0317-2747-81D8-C4E090904AE2}" type="datetime1">
              <a:rPr lang="en-US" smtClean="0"/>
              <a:t>3/6/20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588828D9-CBC1-4F4A-85C5-F79566FC92B1}" type="datetime1">
              <a:rPr lang="en-US" smtClean="0"/>
              <a:t>3/6/20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AEC70257-1743-1E40-8C18-166FD36EB78F}" type="datetime1">
              <a:rPr lang="en-US" smtClean="0"/>
              <a:t>3/6/20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CC9275DA-3C9A-5B4F-A5F5-86440BD17A2D}" type="datetime1">
              <a:rPr lang="en-US" smtClean="0"/>
              <a:t>3/6/20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F8F8489B-077E-334A-BAC5-719E2CC04DC1}" type="datetime1">
              <a:rPr lang="en-US" smtClean="0"/>
              <a:t>3/6/20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FF837B6B-899F-5747-8627-47FB4108C5C6}" type="datetime1">
              <a:rPr lang="en-US" smtClean="0"/>
              <a:t>3/6/20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F7528E47-703C-9241-8418-D0881AC6A48F}"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6C4A22B4-6855-204F-B5C8-90F371706079}"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5AFDA147-E637-3249-B8BA-7EE5E12D3ADE}" type="datetime1">
              <a:rPr lang="en-US" smtClean="0"/>
              <a:t>3/6/20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C164A-E3DA-9D42-8853-5EFDF3C01549}" type="datetime1">
              <a:rPr lang="en-US" smtClean="0"/>
              <a:t>3/6/20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hdr="0" ft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rstchoicebyandymark.com/everyth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irstchoicebyandymark.com/priority-list-rooki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FIRST Choice</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9CD4-24AD-C44A-B32B-CFFC453FE892}"/>
              </a:ext>
            </a:extLst>
          </p:cNvPr>
          <p:cNvSpPr>
            <a:spLocks noGrp="1"/>
          </p:cNvSpPr>
          <p:nvPr>
            <p:ph type="title"/>
          </p:nvPr>
        </p:nvSpPr>
        <p:spPr/>
        <p:txBody>
          <a:bodyPr/>
          <a:lstStyle/>
          <a:p>
            <a:r>
              <a:rPr lang="en-US" dirty="0"/>
              <a:t>What is FIRST Choice?</a:t>
            </a:r>
          </a:p>
        </p:txBody>
      </p:sp>
      <p:sp>
        <p:nvSpPr>
          <p:cNvPr id="3" name="Content Placeholder 2">
            <a:extLst>
              <a:ext uri="{FF2B5EF4-FFF2-40B4-BE49-F238E27FC236}">
                <a16:creationId xmlns:a16="http://schemas.microsoft.com/office/drawing/2014/main" id="{514CEB50-3954-CE41-A213-65EC34793575}"/>
              </a:ext>
            </a:extLst>
          </p:cNvPr>
          <p:cNvSpPr>
            <a:spLocks noGrp="1"/>
          </p:cNvSpPr>
          <p:nvPr>
            <p:ph idx="1"/>
          </p:nvPr>
        </p:nvSpPr>
        <p:spPr>
          <a:xfrm>
            <a:off x="259080" y="1249680"/>
            <a:ext cx="3855720" cy="5029199"/>
          </a:xfrm>
        </p:spPr>
        <p:txBody>
          <a:bodyPr>
            <a:normAutofit/>
          </a:bodyPr>
          <a:lstStyle/>
          <a:p>
            <a:r>
              <a:rPr lang="en-US" sz="1600" dirty="0"/>
              <a:t>FIRST Choice Kit of Parts (KOP) is basically a special storefront for FIRST Robotics Competition Teams (</a:t>
            </a:r>
            <a:r>
              <a:rPr lang="en-US" sz="1600" dirty="0">
                <a:hlinkClick r:id="rId2"/>
              </a:rPr>
              <a:t>https://www.firstchoicebyandymark.com/everything</a:t>
            </a:r>
            <a:r>
              <a:rPr lang="en-US" sz="1600" dirty="0"/>
              <a:t>) </a:t>
            </a:r>
          </a:p>
          <a:p>
            <a:r>
              <a:rPr lang="en-US" sz="1600" dirty="0"/>
              <a:t>Every FRC team is given credits to spend at the FIRST Choice store</a:t>
            </a:r>
          </a:p>
          <a:p>
            <a:r>
              <a:rPr lang="en-US" sz="1600" dirty="0"/>
              <a:t>Credits are given in two rounds. Round 1 deadline is usually early December and Round 2 is in early January. </a:t>
            </a:r>
          </a:p>
          <a:p>
            <a:r>
              <a:rPr lang="en-US" sz="1600" dirty="0"/>
              <a:t>If you don’t use up all your credits in the first round, you can use them in the second round. You get additional credits for Round 2</a:t>
            </a:r>
          </a:p>
          <a:p>
            <a:r>
              <a:rPr lang="en-US" sz="1600" b="1" dirty="0"/>
              <a:t>[Rookie Tip] </a:t>
            </a:r>
            <a:r>
              <a:rPr lang="en-US" sz="1600" dirty="0"/>
              <a:t>It’s free other than shipping. Spend it and stock up for future years.</a:t>
            </a:r>
          </a:p>
        </p:txBody>
      </p:sp>
      <p:pic>
        <p:nvPicPr>
          <p:cNvPr id="10" name="Picture 9">
            <a:extLst>
              <a:ext uri="{FF2B5EF4-FFF2-40B4-BE49-F238E27FC236}">
                <a16:creationId xmlns:a16="http://schemas.microsoft.com/office/drawing/2014/main" id="{83C89666-012F-5F4F-8C0B-ECF298183F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73880" y="1182371"/>
            <a:ext cx="4384294" cy="5286630"/>
          </a:xfrm>
          <a:prstGeom prst="rect">
            <a:avLst/>
          </a:prstGeom>
        </p:spPr>
      </p:pic>
      <p:sp>
        <p:nvSpPr>
          <p:cNvPr id="5" name="Slide Number Placeholder 4">
            <a:extLst>
              <a:ext uri="{FF2B5EF4-FFF2-40B4-BE49-F238E27FC236}">
                <a16:creationId xmlns:a16="http://schemas.microsoft.com/office/drawing/2014/main" id="{E0A6B352-188A-0445-A820-D44953F05A32}"/>
              </a:ext>
            </a:extLst>
          </p:cNvPr>
          <p:cNvSpPr>
            <a:spLocks noGrp="1"/>
          </p:cNvSpPr>
          <p:nvPr>
            <p:ph type="sldNum" sz="quarter" idx="12"/>
          </p:nvPr>
        </p:nvSpPr>
        <p:spPr/>
        <p:txBody>
          <a:bodyPr/>
          <a:lstStyle/>
          <a:p>
            <a:fld id="{51845F5A-061D-4825-9AE9-D7794091C6CF}" type="slidenum">
              <a:rPr lang="en-US" smtClean="0"/>
              <a:pPr/>
              <a:t>2</a:t>
            </a:fld>
            <a:endParaRPr lang="en-US"/>
          </a:p>
        </p:txBody>
      </p:sp>
    </p:spTree>
    <p:extLst>
      <p:ext uri="{BB962C8B-B14F-4D97-AF65-F5344CB8AC3E}">
        <p14:creationId xmlns:p14="http://schemas.microsoft.com/office/powerpoint/2010/main" val="380402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CD75-F2C1-8442-B372-530BF3BC3FF5}"/>
              </a:ext>
            </a:extLst>
          </p:cNvPr>
          <p:cNvSpPr>
            <a:spLocks noGrp="1"/>
          </p:cNvSpPr>
          <p:nvPr>
            <p:ph type="title"/>
          </p:nvPr>
        </p:nvSpPr>
        <p:spPr/>
        <p:txBody>
          <a:bodyPr/>
          <a:lstStyle/>
          <a:p>
            <a:r>
              <a:rPr lang="en-US" dirty="0"/>
              <a:t>Voucher Codes</a:t>
            </a:r>
          </a:p>
        </p:txBody>
      </p:sp>
      <p:sp>
        <p:nvSpPr>
          <p:cNvPr id="3" name="Content Placeholder 2">
            <a:extLst>
              <a:ext uri="{FF2B5EF4-FFF2-40B4-BE49-F238E27FC236}">
                <a16:creationId xmlns:a16="http://schemas.microsoft.com/office/drawing/2014/main" id="{98345AFD-BDE3-F14B-8C47-AD5C61C0988A}"/>
              </a:ext>
            </a:extLst>
          </p:cNvPr>
          <p:cNvSpPr>
            <a:spLocks noGrp="1"/>
          </p:cNvSpPr>
          <p:nvPr>
            <p:ph idx="1"/>
          </p:nvPr>
        </p:nvSpPr>
        <p:spPr>
          <a:xfrm>
            <a:off x="259080" y="1249680"/>
            <a:ext cx="4591216" cy="5029199"/>
          </a:xfrm>
        </p:spPr>
        <p:txBody>
          <a:bodyPr>
            <a:normAutofit fontScale="92500" lnSpcReduction="10000"/>
          </a:bodyPr>
          <a:lstStyle/>
          <a:p>
            <a:r>
              <a:rPr lang="en-US" dirty="0"/>
              <a:t>Every team is given a list of coupon codes to use at particular stores</a:t>
            </a:r>
          </a:p>
          <a:p>
            <a:r>
              <a:rPr lang="en-US" dirty="0"/>
              <a:t>These codes are unique to your team</a:t>
            </a:r>
          </a:p>
          <a:p>
            <a:r>
              <a:rPr lang="en-US" dirty="0"/>
              <a:t>These can be found from your FIRST Inspires Dashboard under Payment &amp; Product</a:t>
            </a:r>
          </a:p>
          <a:p>
            <a:r>
              <a:rPr lang="en-US" dirty="0"/>
              <a:t>The codes and the deadlines to use them are clearly indicated</a:t>
            </a:r>
          </a:p>
          <a:p>
            <a:r>
              <a:rPr lang="en-US" dirty="0"/>
              <a:t>Your FIRST Choice password can be found on this page</a:t>
            </a:r>
          </a:p>
          <a:p>
            <a:r>
              <a:rPr lang="en-US" b="1" dirty="0"/>
              <a:t>[Rookie Tip] </a:t>
            </a:r>
            <a:r>
              <a:rPr lang="en-US" dirty="0"/>
              <a:t>This is all free, so make sure you use it. Even if you do not use the item this season, it might be useful for next year</a:t>
            </a:r>
          </a:p>
        </p:txBody>
      </p:sp>
      <p:pic>
        <p:nvPicPr>
          <p:cNvPr id="5" name="Picture 4">
            <a:extLst>
              <a:ext uri="{FF2B5EF4-FFF2-40B4-BE49-F238E27FC236}">
                <a16:creationId xmlns:a16="http://schemas.microsoft.com/office/drawing/2014/main" id="{66D9C5A7-2A89-F24B-84F3-98E62215DA5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12625" y="365125"/>
            <a:ext cx="3710395" cy="4760843"/>
          </a:xfrm>
          <a:prstGeom prst="rect">
            <a:avLst/>
          </a:prstGeom>
        </p:spPr>
      </p:pic>
      <p:pic>
        <p:nvPicPr>
          <p:cNvPr id="6" name="Picture 5">
            <a:extLst>
              <a:ext uri="{FF2B5EF4-FFF2-40B4-BE49-F238E27FC236}">
                <a16:creationId xmlns:a16="http://schemas.microsoft.com/office/drawing/2014/main" id="{10EE13BA-0C05-0344-9228-4791847BE21B}"/>
              </a:ext>
            </a:extLst>
          </p:cNvPr>
          <p:cNvPicPr>
            <a:picLocks noChangeAspect="1"/>
          </p:cNvPicPr>
          <p:nvPr/>
        </p:nvPicPr>
        <p:blipFill>
          <a:blip r:embed="rId3"/>
          <a:stretch>
            <a:fillRect/>
          </a:stretch>
        </p:blipFill>
        <p:spPr>
          <a:xfrm>
            <a:off x="5703681" y="3231515"/>
            <a:ext cx="2984500" cy="3086100"/>
          </a:xfrm>
          <a:prstGeom prst="rect">
            <a:avLst/>
          </a:prstGeom>
        </p:spPr>
      </p:pic>
      <p:cxnSp>
        <p:nvCxnSpPr>
          <p:cNvPr id="8" name="Straight Arrow Connector 7">
            <a:extLst>
              <a:ext uri="{FF2B5EF4-FFF2-40B4-BE49-F238E27FC236}">
                <a16:creationId xmlns:a16="http://schemas.microsoft.com/office/drawing/2014/main" id="{3C599891-04E2-8946-B06B-3C515B0FCD9E}"/>
              </a:ext>
            </a:extLst>
          </p:cNvPr>
          <p:cNvCxnSpPr>
            <a:cxnSpLocks/>
          </p:cNvCxnSpPr>
          <p:nvPr/>
        </p:nvCxnSpPr>
        <p:spPr>
          <a:xfrm>
            <a:off x="5824330" y="4547124"/>
            <a:ext cx="28823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A791A6B-BB17-E043-A22D-C751FF67882F}"/>
              </a:ext>
            </a:extLst>
          </p:cNvPr>
          <p:cNvSpPr>
            <a:spLocks noGrp="1"/>
          </p:cNvSpPr>
          <p:nvPr>
            <p:ph type="sldNum" sz="quarter" idx="12"/>
          </p:nvPr>
        </p:nvSpPr>
        <p:spPr/>
        <p:txBody>
          <a:bodyPr/>
          <a:lstStyle/>
          <a:p>
            <a:fld id="{51845F5A-061D-4825-9AE9-D7794091C6CF}" type="slidenum">
              <a:rPr lang="en-US" smtClean="0"/>
              <a:pPr/>
              <a:t>3</a:t>
            </a:fld>
            <a:endParaRPr lang="en-US"/>
          </a:p>
        </p:txBody>
      </p:sp>
    </p:spTree>
    <p:extLst>
      <p:ext uri="{BB962C8B-B14F-4D97-AF65-F5344CB8AC3E}">
        <p14:creationId xmlns:p14="http://schemas.microsoft.com/office/powerpoint/2010/main" val="230334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02D1-AAE9-914C-A4EF-5785022D87BF}"/>
              </a:ext>
            </a:extLst>
          </p:cNvPr>
          <p:cNvSpPr>
            <a:spLocks noGrp="1"/>
          </p:cNvSpPr>
          <p:nvPr>
            <p:ph type="title"/>
          </p:nvPr>
        </p:nvSpPr>
        <p:spPr/>
        <p:txBody>
          <a:bodyPr/>
          <a:lstStyle/>
          <a:p>
            <a:r>
              <a:rPr lang="en-US" dirty="0"/>
              <a:t>How many credits do we get?</a:t>
            </a:r>
          </a:p>
        </p:txBody>
      </p:sp>
      <p:sp>
        <p:nvSpPr>
          <p:cNvPr id="12" name="Content Placeholder 2">
            <a:extLst>
              <a:ext uri="{FF2B5EF4-FFF2-40B4-BE49-F238E27FC236}">
                <a16:creationId xmlns:a16="http://schemas.microsoft.com/office/drawing/2014/main" id="{11560E50-E60F-D548-A808-7969E54CE746}"/>
              </a:ext>
            </a:extLst>
          </p:cNvPr>
          <p:cNvSpPr txBox="1">
            <a:spLocks/>
          </p:cNvSpPr>
          <p:nvPr/>
        </p:nvSpPr>
        <p:spPr>
          <a:xfrm>
            <a:off x="259080" y="1249680"/>
            <a:ext cx="5058356" cy="48430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2020, teams were given 580 credits in Round 1 + 275 credits in Round 2</a:t>
            </a:r>
          </a:p>
          <a:p>
            <a:r>
              <a:rPr lang="en-US" sz="1800" dirty="0"/>
              <a:t>You can visit the FIRST Choice Store to see how many credits typical items cost.</a:t>
            </a:r>
          </a:p>
          <a:p>
            <a:r>
              <a:rPr lang="en-US" sz="1800" b="1" dirty="0"/>
              <a:t>[Rookie Tip] </a:t>
            </a:r>
            <a:r>
              <a:rPr lang="en-US" sz="1800" dirty="0"/>
              <a:t>Sometimes the cost to pay for the item in dollars is less than the cost in credits. Show wisely if your team is on a budget</a:t>
            </a:r>
          </a:p>
          <a:p>
            <a:r>
              <a:rPr lang="en-US" sz="1800" b="1" dirty="0"/>
              <a:t>[Rookie Tip] </a:t>
            </a:r>
            <a:r>
              <a:rPr lang="en-US" sz="1800" dirty="0"/>
              <a:t>Not every item in the FIRST Choice is useful. For example, there is a LEGO building book listed and even some FTC game elements from past years!</a:t>
            </a:r>
          </a:p>
          <a:p>
            <a:r>
              <a:rPr lang="en-US" sz="1800" dirty="0"/>
              <a:t>Note that items obtained through FIRST Choice credits are considered to be KOP and may be accounted at $0 in your Bill of Materials (BOM)</a:t>
            </a:r>
          </a:p>
        </p:txBody>
      </p:sp>
      <p:pic>
        <p:nvPicPr>
          <p:cNvPr id="13" name="Picture 12">
            <a:extLst>
              <a:ext uri="{FF2B5EF4-FFF2-40B4-BE49-F238E27FC236}">
                <a16:creationId xmlns:a16="http://schemas.microsoft.com/office/drawing/2014/main" id="{47FF50FB-6FF4-4E46-A941-FB943B21D52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525787" y="1249680"/>
            <a:ext cx="3397233" cy="1513399"/>
          </a:xfrm>
          <a:prstGeom prst="rect">
            <a:avLst/>
          </a:prstGeom>
        </p:spPr>
      </p:pic>
      <p:sp>
        <p:nvSpPr>
          <p:cNvPr id="3" name="Slide Number Placeholder 2">
            <a:extLst>
              <a:ext uri="{FF2B5EF4-FFF2-40B4-BE49-F238E27FC236}">
                <a16:creationId xmlns:a16="http://schemas.microsoft.com/office/drawing/2014/main" id="{FABE0E55-9D81-C54C-86F6-626E6099571C}"/>
              </a:ext>
            </a:extLst>
          </p:cNvPr>
          <p:cNvSpPr>
            <a:spLocks noGrp="1"/>
          </p:cNvSpPr>
          <p:nvPr>
            <p:ph type="sldNum" sz="quarter" idx="12"/>
          </p:nvPr>
        </p:nvSpPr>
        <p:spPr/>
        <p:txBody>
          <a:bodyPr/>
          <a:lstStyle/>
          <a:p>
            <a:fld id="{51845F5A-061D-4825-9AE9-D7794091C6CF}" type="slidenum">
              <a:rPr lang="en-US" smtClean="0"/>
              <a:pPr/>
              <a:t>4</a:t>
            </a:fld>
            <a:endParaRPr lang="en-US"/>
          </a:p>
        </p:txBody>
      </p:sp>
    </p:spTree>
    <p:extLst>
      <p:ext uri="{BB962C8B-B14F-4D97-AF65-F5344CB8AC3E}">
        <p14:creationId xmlns:p14="http://schemas.microsoft.com/office/powerpoint/2010/main" val="328831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DB50-D759-7549-9736-F20C7FBF5472}"/>
              </a:ext>
            </a:extLst>
          </p:cNvPr>
          <p:cNvSpPr>
            <a:spLocks noGrp="1"/>
          </p:cNvSpPr>
          <p:nvPr>
            <p:ph type="title"/>
          </p:nvPr>
        </p:nvSpPr>
        <p:spPr/>
        <p:txBody>
          <a:bodyPr/>
          <a:lstStyle/>
          <a:p>
            <a:r>
              <a:rPr lang="en-US" dirty="0"/>
              <a:t>Step 1: Make an Account</a:t>
            </a:r>
          </a:p>
        </p:txBody>
      </p:sp>
      <p:sp>
        <p:nvSpPr>
          <p:cNvPr id="3" name="Content Placeholder 2">
            <a:extLst>
              <a:ext uri="{FF2B5EF4-FFF2-40B4-BE49-F238E27FC236}">
                <a16:creationId xmlns:a16="http://schemas.microsoft.com/office/drawing/2014/main" id="{8C57B408-45D4-1348-9D16-C188EBCF283A}"/>
              </a:ext>
            </a:extLst>
          </p:cNvPr>
          <p:cNvSpPr>
            <a:spLocks noGrp="1"/>
          </p:cNvSpPr>
          <p:nvPr>
            <p:ph idx="1"/>
          </p:nvPr>
        </p:nvSpPr>
        <p:spPr/>
        <p:txBody>
          <a:bodyPr/>
          <a:lstStyle/>
          <a:p>
            <a:r>
              <a:rPr lang="en-US" dirty="0"/>
              <a:t>Make an account and Login (https://</a:t>
            </a:r>
            <a:r>
              <a:rPr lang="en-US" dirty="0" err="1"/>
              <a:t>firstchoicebyandymark.com</a:t>
            </a:r>
            <a:r>
              <a:rPr lang="en-US" dirty="0"/>
              <a:t>/login)</a:t>
            </a:r>
          </a:p>
          <a:p>
            <a:r>
              <a:rPr lang="en-US" dirty="0"/>
              <a:t>You will need to know your team password for FIRST Choice</a:t>
            </a:r>
          </a:p>
        </p:txBody>
      </p:sp>
      <p:pic>
        <p:nvPicPr>
          <p:cNvPr id="5" name="Picture 4">
            <a:extLst>
              <a:ext uri="{FF2B5EF4-FFF2-40B4-BE49-F238E27FC236}">
                <a16:creationId xmlns:a16="http://schemas.microsoft.com/office/drawing/2014/main" id="{377F80C3-BA14-A943-9FBE-15CBD009386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03081" y="3031905"/>
            <a:ext cx="4138498" cy="2372135"/>
          </a:xfrm>
          <a:prstGeom prst="rect">
            <a:avLst/>
          </a:prstGeom>
        </p:spPr>
      </p:pic>
      <p:pic>
        <p:nvPicPr>
          <p:cNvPr id="6" name="Picture 5">
            <a:extLst>
              <a:ext uri="{FF2B5EF4-FFF2-40B4-BE49-F238E27FC236}">
                <a16:creationId xmlns:a16="http://schemas.microsoft.com/office/drawing/2014/main" id="{EED2F735-0FF7-7945-B28F-7072530DCF18}"/>
              </a:ext>
            </a:extLst>
          </p:cNvPr>
          <p:cNvPicPr>
            <a:picLocks noChangeAspect="1"/>
          </p:cNvPicPr>
          <p:nvPr/>
        </p:nvPicPr>
        <p:blipFill>
          <a:blip r:embed="rId3"/>
          <a:stretch>
            <a:fillRect/>
          </a:stretch>
        </p:blipFill>
        <p:spPr>
          <a:xfrm>
            <a:off x="416063" y="2674923"/>
            <a:ext cx="2984500" cy="3086100"/>
          </a:xfrm>
          <a:prstGeom prst="rect">
            <a:avLst/>
          </a:prstGeom>
        </p:spPr>
      </p:pic>
      <p:cxnSp>
        <p:nvCxnSpPr>
          <p:cNvPr id="7" name="Straight Arrow Connector 6">
            <a:extLst>
              <a:ext uri="{FF2B5EF4-FFF2-40B4-BE49-F238E27FC236}">
                <a16:creationId xmlns:a16="http://schemas.microsoft.com/office/drawing/2014/main" id="{5BA0F749-85E7-DE4E-9D60-9DFC962FEFDC}"/>
              </a:ext>
            </a:extLst>
          </p:cNvPr>
          <p:cNvCxnSpPr>
            <a:cxnSpLocks/>
          </p:cNvCxnSpPr>
          <p:nvPr/>
        </p:nvCxnSpPr>
        <p:spPr>
          <a:xfrm>
            <a:off x="536712" y="3990532"/>
            <a:ext cx="28823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C453E280-311E-D242-A238-CF9B013D1BE0}"/>
              </a:ext>
            </a:extLst>
          </p:cNvPr>
          <p:cNvSpPr>
            <a:spLocks noGrp="1"/>
          </p:cNvSpPr>
          <p:nvPr>
            <p:ph type="sldNum" sz="quarter" idx="12"/>
          </p:nvPr>
        </p:nvSpPr>
        <p:spPr/>
        <p:txBody>
          <a:bodyPr/>
          <a:lstStyle/>
          <a:p>
            <a:fld id="{51845F5A-061D-4825-9AE9-D7794091C6CF}" type="slidenum">
              <a:rPr lang="en-US" smtClean="0"/>
              <a:pPr/>
              <a:t>5</a:t>
            </a:fld>
            <a:endParaRPr lang="en-US"/>
          </a:p>
        </p:txBody>
      </p:sp>
    </p:spTree>
    <p:extLst>
      <p:ext uri="{BB962C8B-B14F-4D97-AF65-F5344CB8AC3E}">
        <p14:creationId xmlns:p14="http://schemas.microsoft.com/office/powerpoint/2010/main" val="2630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4892-468D-7A4B-A1A8-0C0D69814184}"/>
              </a:ext>
            </a:extLst>
          </p:cNvPr>
          <p:cNvSpPr>
            <a:spLocks noGrp="1"/>
          </p:cNvSpPr>
          <p:nvPr>
            <p:ph type="title"/>
          </p:nvPr>
        </p:nvSpPr>
        <p:spPr/>
        <p:txBody>
          <a:bodyPr/>
          <a:lstStyle/>
          <a:p>
            <a:r>
              <a:rPr lang="en-US" dirty="0"/>
              <a:t>Step 2: Create a Priority List</a:t>
            </a:r>
          </a:p>
        </p:txBody>
      </p:sp>
      <p:sp>
        <p:nvSpPr>
          <p:cNvPr id="3" name="Content Placeholder 2">
            <a:extLst>
              <a:ext uri="{FF2B5EF4-FFF2-40B4-BE49-F238E27FC236}">
                <a16:creationId xmlns:a16="http://schemas.microsoft.com/office/drawing/2014/main" id="{A70CFF43-CD33-0049-B925-F537F549D481}"/>
              </a:ext>
            </a:extLst>
          </p:cNvPr>
          <p:cNvSpPr>
            <a:spLocks noGrp="1"/>
          </p:cNvSpPr>
          <p:nvPr>
            <p:ph idx="1"/>
          </p:nvPr>
        </p:nvSpPr>
        <p:spPr/>
        <p:txBody>
          <a:bodyPr>
            <a:normAutofit/>
          </a:bodyPr>
          <a:lstStyle/>
          <a:p>
            <a:r>
              <a:rPr lang="en-US" sz="1600" i="1" dirty="0"/>
              <a:t>FIRST </a:t>
            </a:r>
            <a:r>
              <a:rPr lang="en-US" sz="1600" dirty="0"/>
              <a:t>and </a:t>
            </a:r>
            <a:r>
              <a:rPr lang="en-US" sz="1600" dirty="0" err="1"/>
              <a:t>AndyMark</a:t>
            </a:r>
            <a:r>
              <a:rPr lang="en-US" sz="1600" dirty="0"/>
              <a:t> use a priority list system</a:t>
            </a:r>
          </a:p>
          <a:p>
            <a:r>
              <a:rPr lang="en-US" sz="1600" dirty="0"/>
              <a:t>Teams indicate what items the like and then put them in an ordered list</a:t>
            </a:r>
          </a:p>
          <a:p>
            <a:r>
              <a:rPr lang="en-US" sz="1600" dirty="0"/>
              <a:t>You may not get all the items in your list. FIRST recommends that you list double the items you might have Credits for</a:t>
            </a:r>
          </a:p>
          <a:p>
            <a:r>
              <a:rPr lang="en-US" sz="1600" dirty="0"/>
              <a:t>If you don’t end up spending the Credits, you will get a chance to use them up after the two rounds are over on a first-come-first-served basis</a:t>
            </a:r>
          </a:p>
        </p:txBody>
      </p:sp>
      <p:pic>
        <p:nvPicPr>
          <p:cNvPr id="7" name="Picture 6" descr="A screenshot of a social media post&#10;&#10;Description automatically generated">
            <a:extLst>
              <a:ext uri="{FF2B5EF4-FFF2-40B4-BE49-F238E27FC236}">
                <a16:creationId xmlns:a16="http://schemas.microsoft.com/office/drawing/2014/main" id="{09EF3F27-F426-8641-AEA3-2358FC7C8F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10942" y="3429000"/>
            <a:ext cx="6322115" cy="2778608"/>
          </a:xfrm>
          <a:prstGeom prst="rect">
            <a:avLst/>
          </a:prstGeom>
        </p:spPr>
      </p:pic>
      <p:pic>
        <p:nvPicPr>
          <p:cNvPr id="5" name="Picture 4">
            <a:extLst>
              <a:ext uri="{FF2B5EF4-FFF2-40B4-BE49-F238E27FC236}">
                <a16:creationId xmlns:a16="http://schemas.microsoft.com/office/drawing/2014/main" id="{7BF40E5D-2B43-FC47-8539-D7738F2593B6}"/>
              </a:ext>
            </a:extLst>
          </p:cNvPr>
          <p:cNvPicPr>
            <a:picLocks noChangeAspect="1"/>
          </p:cNvPicPr>
          <p:nvPr/>
        </p:nvPicPr>
        <p:blipFill>
          <a:blip r:embed="rId3"/>
          <a:stretch>
            <a:fillRect/>
          </a:stretch>
        </p:blipFill>
        <p:spPr>
          <a:xfrm>
            <a:off x="0" y="0"/>
            <a:ext cx="9144000" cy="6858000"/>
          </a:xfrm>
          <a:prstGeom prst="rect">
            <a:avLst/>
          </a:prstGeom>
        </p:spPr>
      </p:pic>
      <p:sp>
        <p:nvSpPr>
          <p:cNvPr id="6" name="Slide Number Placeholder 5">
            <a:extLst>
              <a:ext uri="{FF2B5EF4-FFF2-40B4-BE49-F238E27FC236}">
                <a16:creationId xmlns:a16="http://schemas.microsoft.com/office/drawing/2014/main" id="{CD8C30AC-B193-AA4B-A260-293C5F141410}"/>
              </a:ext>
            </a:extLst>
          </p:cNvPr>
          <p:cNvSpPr>
            <a:spLocks noGrp="1"/>
          </p:cNvSpPr>
          <p:nvPr>
            <p:ph type="sldNum" sz="quarter" idx="12"/>
          </p:nvPr>
        </p:nvSpPr>
        <p:spPr/>
        <p:txBody>
          <a:bodyPr/>
          <a:lstStyle/>
          <a:p>
            <a:fld id="{51845F5A-061D-4825-9AE9-D7794091C6CF}" type="slidenum">
              <a:rPr lang="en-US" smtClean="0"/>
              <a:pPr/>
              <a:t>6</a:t>
            </a:fld>
            <a:endParaRPr lang="en-US"/>
          </a:p>
        </p:txBody>
      </p:sp>
    </p:spTree>
    <p:extLst>
      <p:ext uri="{BB962C8B-B14F-4D97-AF65-F5344CB8AC3E}">
        <p14:creationId xmlns:p14="http://schemas.microsoft.com/office/powerpoint/2010/main" val="383658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469F-E1AD-1C48-AEE5-CF3FB865B432}"/>
              </a:ext>
            </a:extLst>
          </p:cNvPr>
          <p:cNvSpPr>
            <a:spLocks noGrp="1"/>
          </p:cNvSpPr>
          <p:nvPr>
            <p:ph type="title"/>
          </p:nvPr>
        </p:nvSpPr>
        <p:spPr/>
        <p:txBody>
          <a:bodyPr/>
          <a:lstStyle/>
          <a:p>
            <a:r>
              <a:rPr lang="en-US" dirty="0"/>
              <a:t>Priority List Processing</a:t>
            </a:r>
          </a:p>
        </p:txBody>
      </p:sp>
      <p:sp>
        <p:nvSpPr>
          <p:cNvPr id="3" name="Content Placeholder 2">
            <a:extLst>
              <a:ext uri="{FF2B5EF4-FFF2-40B4-BE49-F238E27FC236}">
                <a16:creationId xmlns:a16="http://schemas.microsoft.com/office/drawing/2014/main" id="{B3398552-C16A-6747-AFA1-A3A8FF5A717B}"/>
              </a:ext>
            </a:extLst>
          </p:cNvPr>
          <p:cNvSpPr>
            <a:spLocks noGrp="1"/>
          </p:cNvSpPr>
          <p:nvPr>
            <p:ph idx="1"/>
          </p:nvPr>
        </p:nvSpPr>
        <p:spPr/>
        <p:txBody>
          <a:bodyPr/>
          <a:lstStyle/>
          <a:p>
            <a:r>
              <a:rPr lang="en-US" dirty="0"/>
              <a:t>The priority list is processed in “rounds”. In each round, a team is given the highest entry on their priority list that they have enough credits for and is still available. Note that multiple items still count as a single entry (e.g. you may get all 20 shaft collars that are 1</a:t>
            </a:r>
            <a:r>
              <a:rPr lang="en-US" baseline="30000" dirty="0"/>
              <a:t>st</a:t>
            </a:r>
            <a:r>
              <a:rPr lang="en-US" dirty="0"/>
              <a:t> on your list in a single round).</a:t>
            </a:r>
          </a:p>
          <a:p>
            <a:r>
              <a:rPr lang="en-US" b="1" dirty="0"/>
              <a:t>[Rookie Tip] </a:t>
            </a:r>
            <a:r>
              <a:rPr lang="en-US" dirty="0"/>
              <a:t>Carefully choose your priority order to maximize the value of FIRST Choice</a:t>
            </a:r>
          </a:p>
          <a:p>
            <a:pPr marL="800100" lvl="1" indent="-342900">
              <a:buFont typeface="+mj-lt"/>
              <a:buAutoNum type="arabicPeriod"/>
            </a:pPr>
            <a:r>
              <a:rPr lang="en-US" dirty="0"/>
              <a:t>Popular items (e.g. NEO motors, Spark Max controllers) will go out of stock quickly. If you really want these put them high on your list</a:t>
            </a:r>
          </a:p>
          <a:p>
            <a:pPr marL="800100" lvl="1" indent="-342900">
              <a:buFont typeface="+mj-lt"/>
              <a:buAutoNum type="arabicPeriod"/>
            </a:pPr>
            <a:r>
              <a:rPr lang="en-US" dirty="0"/>
              <a:t>In each round, you only get a single “entry” satisfied. So, make sure that your high priority entries have significant value (i.e. avoid putting a single roll of tape as high priority). You are better off getting something more valuable and buying the cheap item from the store.</a:t>
            </a:r>
          </a:p>
          <a:p>
            <a:pPr marL="800100" lvl="1" indent="-342900">
              <a:buFont typeface="+mj-lt"/>
              <a:buAutoNum type="arabicPeriod"/>
            </a:pPr>
            <a:r>
              <a:rPr lang="en-US" dirty="0"/>
              <a:t>New items (e.g. game pieces) are added to the store in the second round. While you get more credits, you may want to save some from the first round for these items. </a:t>
            </a:r>
          </a:p>
        </p:txBody>
      </p:sp>
      <p:sp>
        <p:nvSpPr>
          <p:cNvPr id="5" name="Slide Number Placeholder 4">
            <a:extLst>
              <a:ext uri="{FF2B5EF4-FFF2-40B4-BE49-F238E27FC236}">
                <a16:creationId xmlns:a16="http://schemas.microsoft.com/office/drawing/2014/main" id="{CD7FDD4E-95D1-F74B-89C6-043244A75A8B}"/>
              </a:ext>
            </a:extLst>
          </p:cNvPr>
          <p:cNvSpPr>
            <a:spLocks noGrp="1"/>
          </p:cNvSpPr>
          <p:nvPr>
            <p:ph type="sldNum" sz="quarter" idx="12"/>
          </p:nvPr>
        </p:nvSpPr>
        <p:spPr/>
        <p:txBody>
          <a:bodyPr/>
          <a:lstStyle/>
          <a:p>
            <a:fld id="{51845F5A-061D-4825-9AE9-D7794091C6CF}" type="slidenum">
              <a:rPr lang="en-US" smtClean="0"/>
              <a:pPr/>
              <a:t>7</a:t>
            </a:fld>
            <a:endParaRPr lang="en-US"/>
          </a:p>
        </p:txBody>
      </p:sp>
    </p:spTree>
    <p:extLst>
      <p:ext uri="{BB962C8B-B14F-4D97-AF65-F5344CB8AC3E}">
        <p14:creationId xmlns:p14="http://schemas.microsoft.com/office/powerpoint/2010/main" val="357218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BE91-7292-D64F-8149-54B474D4728E}"/>
              </a:ext>
            </a:extLst>
          </p:cNvPr>
          <p:cNvSpPr>
            <a:spLocks noGrp="1"/>
          </p:cNvSpPr>
          <p:nvPr>
            <p:ph type="title"/>
          </p:nvPr>
        </p:nvSpPr>
        <p:spPr/>
        <p:txBody>
          <a:bodyPr/>
          <a:lstStyle/>
          <a:p>
            <a:r>
              <a:rPr lang="en-US" dirty="0"/>
              <a:t>What should rookies get?</a:t>
            </a:r>
          </a:p>
        </p:txBody>
      </p:sp>
      <p:sp>
        <p:nvSpPr>
          <p:cNvPr id="3" name="Content Placeholder 2">
            <a:extLst>
              <a:ext uri="{FF2B5EF4-FFF2-40B4-BE49-F238E27FC236}">
                <a16:creationId xmlns:a16="http://schemas.microsoft.com/office/drawing/2014/main" id="{14E5BFEB-A877-D84B-AE67-35738A1823F6}"/>
              </a:ext>
            </a:extLst>
          </p:cNvPr>
          <p:cNvSpPr>
            <a:spLocks noGrp="1"/>
          </p:cNvSpPr>
          <p:nvPr>
            <p:ph idx="1"/>
          </p:nvPr>
        </p:nvSpPr>
        <p:spPr>
          <a:xfrm>
            <a:off x="259080" y="1249680"/>
            <a:ext cx="4034624" cy="5029199"/>
          </a:xfrm>
        </p:spPr>
        <p:txBody>
          <a:bodyPr/>
          <a:lstStyle/>
          <a:p>
            <a:r>
              <a:rPr lang="en-US" dirty="0"/>
              <a:t>There are recommended lists on the FIRST Choice website. This is a good place to start </a:t>
            </a:r>
            <a:r>
              <a:rPr lang="en-US" sz="1800" dirty="0"/>
              <a:t>(</a:t>
            </a:r>
            <a:r>
              <a:rPr lang="en-US" sz="1800" dirty="0">
                <a:hlinkClick r:id="rId2"/>
              </a:rPr>
              <a:t>https://www.firstchoicebyandymark.com/priority-list-rookie</a:t>
            </a:r>
            <a:r>
              <a:rPr lang="en-US" sz="1800" dirty="0"/>
              <a:t>)</a:t>
            </a:r>
          </a:p>
        </p:txBody>
      </p:sp>
      <p:pic>
        <p:nvPicPr>
          <p:cNvPr id="5" name="Picture 4">
            <a:extLst>
              <a:ext uri="{FF2B5EF4-FFF2-40B4-BE49-F238E27FC236}">
                <a16:creationId xmlns:a16="http://schemas.microsoft.com/office/drawing/2014/main" id="{B7F864D4-1909-3F45-8649-7BCFF84B1B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485857" y="1085988"/>
            <a:ext cx="4399063" cy="5406887"/>
          </a:xfrm>
          <a:prstGeom prst="rect">
            <a:avLst/>
          </a:prstGeom>
        </p:spPr>
      </p:pic>
      <p:pic>
        <p:nvPicPr>
          <p:cNvPr id="6" name="Picture 5">
            <a:extLst>
              <a:ext uri="{FF2B5EF4-FFF2-40B4-BE49-F238E27FC236}">
                <a16:creationId xmlns:a16="http://schemas.microsoft.com/office/drawing/2014/main" id="{1A02CA74-071B-6642-ACB0-8E59738F2FCA}"/>
              </a:ext>
            </a:extLst>
          </p:cNvPr>
          <p:cNvPicPr>
            <a:picLocks noChangeAspect="1"/>
          </p:cNvPicPr>
          <p:nvPr/>
        </p:nvPicPr>
        <p:blipFill>
          <a:blip r:embed="rId4"/>
          <a:stretch>
            <a:fillRect/>
          </a:stretch>
        </p:blipFill>
        <p:spPr>
          <a:xfrm>
            <a:off x="942892" y="3931920"/>
            <a:ext cx="2667000" cy="1676400"/>
          </a:xfrm>
          <a:prstGeom prst="rect">
            <a:avLst/>
          </a:prstGeom>
        </p:spPr>
      </p:pic>
      <p:sp>
        <p:nvSpPr>
          <p:cNvPr id="7" name="Slide Number Placeholder 6">
            <a:extLst>
              <a:ext uri="{FF2B5EF4-FFF2-40B4-BE49-F238E27FC236}">
                <a16:creationId xmlns:a16="http://schemas.microsoft.com/office/drawing/2014/main" id="{9C2325AC-24B6-EE41-B80B-39FAD0F88CE6}"/>
              </a:ext>
            </a:extLst>
          </p:cNvPr>
          <p:cNvSpPr>
            <a:spLocks noGrp="1"/>
          </p:cNvSpPr>
          <p:nvPr>
            <p:ph type="sldNum" sz="quarter" idx="12"/>
          </p:nvPr>
        </p:nvSpPr>
        <p:spPr/>
        <p:txBody>
          <a:bodyPr/>
          <a:lstStyle/>
          <a:p>
            <a:fld id="{51845F5A-061D-4825-9AE9-D7794091C6CF}" type="slidenum">
              <a:rPr lang="en-US" smtClean="0"/>
              <a:pPr/>
              <a:t>8</a:t>
            </a:fld>
            <a:endParaRPr lang="en-US"/>
          </a:p>
        </p:txBody>
      </p:sp>
    </p:spTree>
    <p:extLst>
      <p:ext uri="{BB962C8B-B14F-4D97-AF65-F5344CB8AC3E}">
        <p14:creationId xmlns:p14="http://schemas.microsoft.com/office/powerpoint/2010/main" val="426500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816A3A5-BDA6-024D-A1BC-6AADF5DFD28D}"/>
              </a:ext>
            </a:extLst>
          </p:cNvPr>
          <p:cNvSpPr>
            <a:spLocks noGrp="1"/>
          </p:cNvSpPr>
          <p:nvPr>
            <p:ph type="sldNum" sz="quarter" idx="12"/>
          </p:nvPr>
        </p:nvSpPr>
        <p:spPr/>
        <p:txBody>
          <a:bodyPr/>
          <a:lstStyle/>
          <a:p>
            <a:fld id="{51845F5A-061D-4825-9AE9-D7794091C6CF}" type="slidenum">
              <a:rPr lang="en-US" smtClean="0"/>
              <a:pPr/>
              <a:t>9</a:t>
            </a:fld>
            <a:endParaRPr lang="en-US"/>
          </a:p>
        </p:txBody>
      </p:sp>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767</Words>
  <Application>Microsoft Macintosh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Elephant</vt:lpstr>
      <vt:lpstr>Helvetica Neue</vt:lpstr>
      <vt:lpstr>BrushVTI</vt:lpstr>
      <vt:lpstr>FIRST Choice</vt:lpstr>
      <vt:lpstr>What is FIRST Choice?</vt:lpstr>
      <vt:lpstr>Voucher Codes</vt:lpstr>
      <vt:lpstr>How many credits do we get?</vt:lpstr>
      <vt:lpstr>Step 1: Make an Account</vt:lpstr>
      <vt:lpstr>Step 2: Create a Priority List</vt:lpstr>
      <vt:lpstr>Priority List Processing</vt:lpstr>
      <vt:lpstr>What should rookies get?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26</cp:revision>
  <dcterms:created xsi:type="dcterms:W3CDTF">2020-03-03T17:05:41Z</dcterms:created>
  <dcterms:modified xsi:type="dcterms:W3CDTF">2020-03-06T17:30:24Z</dcterms:modified>
</cp:coreProperties>
</file>