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
  </p:notesMasterIdLst>
  <p:sldIdLst>
    <p:sldId id="256" r:id="rId2"/>
    <p:sldId id="270" r:id="rId3"/>
    <p:sldId id="267" r:id="rId4"/>
    <p:sldId id="271" r:id="rId5"/>
    <p:sldId id="268" r:id="rId6"/>
    <p:sldId id="269" r:id="rId7"/>
    <p:sldId id="26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p:restoredTop sz="94694"/>
  </p:normalViewPr>
  <p:slideViewPr>
    <p:cSldViewPr snapToGrid="0" snapToObjects="1">
      <p:cViewPr varScale="1">
        <p:scale>
          <a:sx n="128" d="100"/>
          <a:sy n="128" d="100"/>
        </p:scale>
        <p:origin x="1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FE09DB8B-B974-524E-8DD4-162C8D8903B5}" type="datetime1">
              <a:rPr lang="en-US" smtClean="0"/>
              <a:t>3/6/20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678CB66F-51F7-4D40-9911-A6999E09A760}" type="datetime1">
              <a:rPr lang="en-US" smtClean="0"/>
              <a:t>3/6/20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292FFDD1-B3FE-0844-9F23-FE9282CEF1B9}" type="datetime1">
              <a:rPr lang="en-US" smtClean="0"/>
              <a:t>3/6/20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689E7CB4-C730-F743-B159-D93F731A6B94}" type="datetime1">
              <a:rPr lang="en-US" smtClean="0"/>
              <a:t>3/6/20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FB720414-04AF-B34E-A5C4-8EC75B9C1083}" type="datetime1">
              <a:rPr lang="en-US" smtClean="0"/>
              <a:t>3/6/20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E8754675-8702-EF4F-A6EC-3EDB1055FDFC}" type="datetime1">
              <a:rPr lang="en-US" smtClean="0"/>
              <a:t>3/6/20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CD824B1-1719-A74E-B38D-8958CD72FB7B}" type="datetime1">
              <a:rPr lang="en-US" smtClean="0"/>
              <a:t>3/6/20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FB948655-786B-9344-A1A5-399F8275FC49}" type="datetime1">
              <a:rPr lang="en-US" smtClean="0"/>
              <a:t>3/6/20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7CE8C560-E769-A045-AA72-BED73A81A36D}" type="datetime1">
              <a:rPr lang="en-US" smtClean="0"/>
              <a:t>3/6/20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63432454-9841-ED44-9F2B-FA13B3984597}"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2761688A-717A-1548-B1B9-6C0DB72E288D}"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D516934E-FB82-B643-B761-F9C4A9FFA414}" type="datetime1">
              <a:rPr lang="en-US" smtClean="0"/>
              <a:t>3/6/20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D824F-4E1C-0543-A0D5-62504E42F295}" type="datetime1">
              <a:rPr lang="en-US" smtClean="0"/>
              <a:t>3/6/20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ockwellcollins.com/Our-Company/Corporate-Responsibility/Community-Overview/FIRST/FIRST-Grants.aspx" TargetMode="External"/><Relationship Id="rId2" Type="http://schemas.openxmlformats.org/officeDocument/2006/relationships/hyperlink" Target="https://frc-grants.arc.nasa.gov/rcs/directions.php" TargetMode="External"/><Relationship Id="rId1" Type="http://schemas.openxmlformats.org/officeDocument/2006/relationships/slideLayout" Target="../slideLayouts/slideLayout2.xml"/><Relationship Id="rId4" Type="http://schemas.openxmlformats.org/officeDocument/2006/relationships/hyperlink" Target="https://www.baesystems.com/en-us/our-company/about-us/bae-systems-inc/community-investment/first-robotics-grant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irstinspires.org/sites/default/files/uploads/resource_library/fundraising-toolkit/section-1.1-business-plan-overview.pdf" TargetMode="External"/><Relationship Id="rId2" Type="http://schemas.openxmlformats.org/officeDocument/2006/relationships/hyperlink" Target="http://www.ortop.org/Documents/DEIM/DEiM-FRC_Rookie_Budget.pdf" TargetMode="External"/><Relationship Id="rId1" Type="http://schemas.openxmlformats.org/officeDocument/2006/relationships/slideLayout" Target="../slideLayouts/slideLayout2.xml"/><Relationship Id="rId5" Type="http://schemas.openxmlformats.org/officeDocument/2006/relationships/hyperlink" Target="http://frcteam16.org/assets/business-plan-2017-final-.pdf" TargetMode="External"/><Relationship Id="rId4" Type="http://schemas.openxmlformats.org/officeDocument/2006/relationships/hyperlink" Target="https://www.firstinspires.org/sites/default/files/uploads/resource_library/fundraising-toolkit/business-plan-example-frc-68.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Applying for Grants</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3394-363F-4F41-BD2C-3F9B397FE218}"/>
              </a:ext>
            </a:extLst>
          </p:cNvPr>
          <p:cNvSpPr>
            <a:spLocks noGrp="1"/>
          </p:cNvSpPr>
          <p:nvPr>
            <p:ph type="title"/>
          </p:nvPr>
        </p:nvSpPr>
        <p:spPr/>
        <p:txBody>
          <a:bodyPr/>
          <a:lstStyle/>
          <a:p>
            <a:r>
              <a:rPr lang="en-US" dirty="0"/>
              <a:t>Why Grants?</a:t>
            </a:r>
          </a:p>
        </p:txBody>
      </p:sp>
      <p:sp>
        <p:nvSpPr>
          <p:cNvPr id="3" name="Content Placeholder 2">
            <a:extLst>
              <a:ext uri="{FF2B5EF4-FFF2-40B4-BE49-F238E27FC236}">
                <a16:creationId xmlns:a16="http://schemas.microsoft.com/office/drawing/2014/main" id="{A07E2526-263A-5F4A-857B-B997A0C60FDE}"/>
              </a:ext>
            </a:extLst>
          </p:cNvPr>
          <p:cNvSpPr>
            <a:spLocks noGrp="1"/>
          </p:cNvSpPr>
          <p:nvPr>
            <p:ph idx="1"/>
          </p:nvPr>
        </p:nvSpPr>
        <p:spPr/>
        <p:txBody>
          <a:bodyPr/>
          <a:lstStyle/>
          <a:p>
            <a:r>
              <a:rPr lang="en-US" dirty="0"/>
              <a:t>FIRST Robotics Competition is expensive</a:t>
            </a:r>
          </a:p>
          <a:p>
            <a:r>
              <a:rPr lang="en-US" dirty="0"/>
              <a:t>Majority of teams need to seek out grants and sponsorships</a:t>
            </a:r>
          </a:p>
          <a:p>
            <a:r>
              <a:rPr lang="en-US" b="1" dirty="0"/>
              <a:t>[Rookie Tip] </a:t>
            </a:r>
            <a:r>
              <a:rPr lang="en-US" dirty="0"/>
              <a:t>Keep in mind that you may not be informed about some grants (e.g. NASA) until after the payment deadline. If this happens to you, just call FIRST Finance and let them know that you have applied and are waiting to hear back. They will work with you.</a:t>
            </a:r>
          </a:p>
        </p:txBody>
      </p:sp>
      <p:sp>
        <p:nvSpPr>
          <p:cNvPr id="5" name="Slide Number Placeholder 4">
            <a:extLst>
              <a:ext uri="{FF2B5EF4-FFF2-40B4-BE49-F238E27FC236}">
                <a16:creationId xmlns:a16="http://schemas.microsoft.com/office/drawing/2014/main" id="{758A9815-AF7E-254D-B8A7-4B47A1FE5A33}"/>
              </a:ext>
            </a:extLst>
          </p:cNvPr>
          <p:cNvSpPr>
            <a:spLocks noGrp="1"/>
          </p:cNvSpPr>
          <p:nvPr>
            <p:ph type="sldNum" sz="quarter" idx="12"/>
          </p:nvPr>
        </p:nvSpPr>
        <p:spPr/>
        <p:txBody>
          <a:bodyPr/>
          <a:lstStyle/>
          <a:p>
            <a:fld id="{51845F5A-061D-4825-9AE9-D7794091C6CF}" type="slidenum">
              <a:rPr lang="en-US" smtClean="0"/>
              <a:pPr/>
              <a:t>2</a:t>
            </a:fld>
            <a:endParaRPr lang="en-US"/>
          </a:p>
        </p:txBody>
      </p:sp>
    </p:spTree>
    <p:extLst>
      <p:ext uri="{BB962C8B-B14F-4D97-AF65-F5344CB8AC3E}">
        <p14:creationId xmlns:p14="http://schemas.microsoft.com/office/powerpoint/2010/main" val="22922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56BC-B5F2-3340-B388-08CF30D1488C}"/>
              </a:ext>
            </a:extLst>
          </p:cNvPr>
          <p:cNvSpPr>
            <a:spLocks noGrp="1"/>
          </p:cNvSpPr>
          <p:nvPr>
            <p:ph type="title"/>
          </p:nvPr>
        </p:nvSpPr>
        <p:spPr/>
        <p:txBody>
          <a:bodyPr/>
          <a:lstStyle/>
          <a:p>
            <a:r>
              <a:rPr lang="en-US" dirty="0"/>
              <a:t>Rookie Grants</a:t>
            </a:r>
          </a:p>
        </p:txBody>
      </p:sp>
      <p:sp>
        <p:nvSpPr>
          <p:cNvPr id="3" name="Content Placeholder 2">
            <a:extLst>
              <a:ext uri="{FF2B5EF4-FFF2-40B4-BE49-F238E27FC236}">
                <a16:creationId xmlns:a16="http://schemas.microsoft.com/office/drawing/2014/main" id="{2F6C4FB5-9822-F94D-AEC3-D6FC453B82EB}"/>
              </a:ext>
            </a:extLst>
          </p:cNvPr>
          <p:cNvSpPr>
            <a:spLocks noGrp="1"/>
          </p:cNvSpPr>
          <p:nvPr>
            <p:ph idx="1"/>
          </p:nvPr>
        </p:nvSpPr>
        <p:spPr>
          <a:xfrm>
            <a:off x="259080" y="1249680"/>
            <a:ext cx="8663940" cy="4823129"/>
          </a:xfrm>
        </p:spPr>
        <p:txBody>
          <a:bodyPr>
            <a:normAutofit fontScale="92500" lnSpcReduction="20000"/>
          </a:bodyPr>
          <a:lstStyle/>
          <a:p>
            <a:r>
              <a:rPr lang="en-US" b="1" dirty="0"/>
              <a:t>NASA Grant</a:t>
            </a:r>
          </a:p>
          <a:p>
            <a:pPr lvl="1"/>
            <a:r>
              <a:rPr lang="en-US" dirty="0"/>
              <a:t>$6000 total</a:t>
            </a:r>
          </a:p>
          <a:p>
            <a:pPr lvl="1"/>
            <a:r>
              <a:rPr lang="en-US" dirty="0"/>
              <a:t>Must have a temporary or permanent team number</a:t>
            </a:r>
          </a:p>
          <a:p>
            <a:pPr lvl="1"/>
            <a:r>
              <a:rPr lang="en-US" dirty="0"/>
              <a:t>US Teams only</a:t>
            </a:r>
          </a:p>
          <a:p>
            <a:pPr lvl="1"/>
            <a:r>
              <a:rPr lang="en-US" dirty="0"/>
              <a:t>Required Letter of Support from school/organization</a:t>
            </a:r>
          </a:p>
          <a:p>
            <a:pPr lvl="1"/>
            <a:r>
              <a:rPr lang="en-US" dirty="0"/>
              <a:t>Required entrance and exit surveys to be completed by the students</a:t>
            </a:r>
          </a:p>
          <a:p>
            <a:pPr lvl="1"/>
            <a:r>
              <a:rPr lang="en-US" dirty="0"/>
              <a:t>Required Chairman’s Essay even if not eligible for awards</a:t>
            </a:r>
          </a:p>
          <a:p>
            <a:pPr lvl="1"/>
            <a:r>
              <a:rPr lang="en-US" dirty="0"/>
              <a:t>There are several essay questions to answer about the team</a:t>
            </a:r>
          </a:p>
          <a:p>
            <a:pPr lvl="1"/>
            <a:r>
              <a:rPr lang="en-US" dirty="0"/>
              <a:t>https://</a:t>
            </a:r>
            <a:r>
              <a:rPr lang="en-US" dirty="0" err="1"/>
              <a:t>frc-grants.arc.nasa.gov</a:t>
            </a:r>
            <a:r>
              <a:rPr lang="en-US" dirty="0"/>
              <a:t>/</a:t>
            </a:r>
            <a:r>
              <a:rPr lang="en-US" dirty="0" err="1"/>
              <a:t>rcs</a:t>
            </a:r>
            <a:r>
              <a:rPr lang="en-US" dirty="0"/>
              <a:t>/</a:t>
            </a:r>
            <a:r>
              <a:rPr lang="en-US" dirty="0" err="1"/>
              <a:t>directions.php</a:t>
            </a:r>
            <a:endParaRPr lang="en-US" dirty="0"/>
          </a:p>
          <a:p>
            <a:r>
              <a:rPr lang="en-US" b="1" dirty="0"/>
              <a:t>FIRST New Team Growth Grant</a:t>
            </a:r>
          </a:p>
          <a:p>
            <a:pPr lvl="1"/>
            <a:r>
              <a:rPr lang="en-US" dirty="0"/>
              <a:t>$4000 in first year</a:t>
            </a:r>
          </a:p>
          <a:p>
            <a:pPr lvl="1"/>
            <a:r>
              <a:rPr lang="en-US" dirty="0"/>
              <a:t>$2000 in second year</a:t>
            </a:r>
          </a:p>
          <a:p>
            <a:pPr lvl="1"/>
            <a:r>
              <a:rPr lang="en-US" dirty="0"/>
              <a:t>If you receive a NASA Grant, you will not be eligible for this FIRST grant</a:t>
            </a:r>
          </a:p>
          <a:p>
            <a:pPr lvl="1"/>
            <a:r>
              <a:rPr lang="en-US" dirty="0"/>
              <a:t>FIRST sends teams email about this grant and you apply through a special page.</a:t>
            </a:r>
          </a:p>
          <a:p>
            <a:pPr lvl="1"/>
            <a:r>
              <a:rPr lang="en-US" dirty="0"/>
              <a:t>You will need to create a Business/Fundraising Plan</a:t>
            </a:r>
          </a:p>
        </p:txBody>
      </p:sp>
      <p:sp>
        <p:nvSpPr>
          <p:cNvPr id="5" name="Slide Number Placeholder 4">
            <a:extLst>
              <a:ext uri="{FF2B5EF4-FFF2-40B4-BE49-F238E27FC236}">
                <a16:creationId xmlns:a16="http://schemas.microsoft.com/office/drawing/2014/main" id="{C72549A9-438C-F545-9700-C6494C594086}"/>
              </a:ext>
            </a:extLst>
          </p:cNvPr>
          <p:cNvSpPr>
            <a:spLocks noGrp="1"/>
          </p:cNvSpPr>
          <p:nvPr>
            <p:ph type="sldNum" sz="quarter" idx="12"/>
          </p:nvPr>
        </p:nvSpPr>
        <p:spPr/>
        <p:txBody>
          <a:bodyPr/>
          <a:lstStyle/>
          <a:p>
            <a:fld id="{51845F5A-061D-4825-9AE9-D7794091C6CF}" type="slidenum">
              <a:rPr lang="en-US" smtClean="0"/>
              <a:pPr/>
              <a:t>3</a:t>
            </a:fld>
            <a:endParaRPr lang="en-US"/>
          </a:p>
        </p:txBody>
      </p:sp>
    </p:spTree>
    <p:extLst>
      <p:ext uri="{BB962C8B-B14F-4D97-AF65-F5344CB8AC3E}">
        <p14:creationId xmlns:p14="http://schemas.microsoft.com/office/powerpoint/2010/main" val="271550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2B41-0A7D-4148-86EB-D57043CC6FD7}"/>
              </a:ext>
            </a:extLst>
          </p:cNvPr>
          <p:cNvSpPr>
            <a:spLocks noGrp="1"/>
          </p:cNvSpPr>
          <p:nvPr>
            <p:ph type="title"/>
          </p:nvPr>
        </p:nvSpPr>
        <p:spPr/>
        <p:txBody>
          <a:bodyPr/>
          <a:lstStyle/>
          <a:p>
            <a:r>
              <a:rPr lang="en-US" dirty="0"/>
              <a:t>Sample Grant Questions</a:t>
            </a:r>
          </a:p>
        </p:txBody>
      </p:sp>
      <p:sp>
        <p:nvSpPr>
          <p:cNvPr id="3" name="Content Placeholder 2">
            <a:extLst>
              <a:ext uri="{FF2B5EF4-FFF2-40B4-BE49-F238E27FC236}">
                <a16:creationId xmlns:a16="http://schemas.microsoft.com/office/drawing/2014/main" id="{1537698C-3D4E-564F-A453-E47FD85CDB7C}"/>
              </a:ext>
            </a:extLst>
          </p:cNvPr>
          <p:cNvSpPr>
            <a:spLocks noGrp="1"/>
          </p:cNvSpPr>
          <p:nvPr>
            <p:ph idx="1"/>
          </p:nvPr>
        </p:nvSpPr>
        <p:spPr/>
        <p:txBody>
          <a:bodyPr/>
          <a:lstStyle/>
          <a:p>
            <a:r>
              <a:rPr lang="en-US" dirty="0"/>
              <a:t>Why are you considering entering a team in the 2020 FIRST Robotics Competition? What goals do you have for your team and participants and in the future?</a:t>
            </a:r>
          </a:p>
          <a:p>
            <a:r>
              <a:rPr lang="en-US" dirty="0"/>
              <a:t>Describe the organization of your team and how the roles and responsibilities are shared between your students, faculty and community partners.</a:t>
            </a:r>
          </a:p>
          <a:p>
            <a:r>
              <a:rPr lang="en-US" dirty="0"/>
              <a:t>…Outline the most significant sources of income and expenses your team anticipates for this year.</a:t>
            </a:r>
          </a:p>
          <a:p>
            <a:r>
              <a:rPr lang="en-US" dirty="0"/>
              <a:t>Please identify the corporate or community partners/mentors who will assist and instruct the students…</a:t>
            </a:r>
          </a:p>
          <a:p>
            <a:r>
              <a:rPr lang="en-US" dirty="0"/>
              <a:t>Please describe what will set your team apart from other teams competing in this year’s FIRST Robotics Competition.</a:t>
            </a:r>
          </a:p>
        </p:txBody>
      </p:sp>
      <p:sp>
        <p:nvSpPr>
          <p:cNvPr id="4" name="Slide Number Placeholder 3">
            <a:extLst>
              <a:ext uri="{FF2B5EF4-FFF2-40B4-BE49-F238E27FC236}">
                <a16:creationId xmlns:a16="http://schemas.microsoft.com/office/drawing/2014/main" id="{C0E18EF1-6349-C947-AE26-6DC0E98FA1C7}"/>
              </a:ext>
            </a:extLst>
          </p:cNvPr>
          <p:cNvSpPr>
            <a:spLocks noGrp="1"/>
          </p:cNvSpPr>
          <p:nvPr>
            <p:ph type="sldNum" sz="quarter" idx="12"/>
          </p:nvPr>
        </p:nvSpPr>
        <p:spPr/>
        <p:txBody>
          <a:bodyPr/>
          <a:lstStyle/>
          <a:p>
            <a:fld id="{51845F5A-061D-4825-9AE9-D7794091C6CF}" type="slidenum">
              <a:rPr lang="en-US" smtClean="0"/>
              <a:pPr/>
              <a:t>4</a:t>
            </a:fld>
            <a:endParaRPr lang="en-US"/>
          </a:p>
        </p:txBody>
      </p:sp>
    </p:spTree>
    <p:extLst>
      <p:ext uri="{BB962C8B-B14F-4D97-AF65-F5344CB8AC3E}">
        <p14:creationId xmlns:p14="http://schemas.microsoft.com/office/powerpoint/2010/main" val="375701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BAA4-2755-EC4F-8194-89D22CF73A69}"/>
              </a:ext>
            </a:extLst>
          </p:cNvPr>
          <p:cNvSpPr>
            <a:spLocks noGrp="1"/>
          </p:cNvSpPr>
          <p:nvPr>
            <p:ph type="title"/>
          </p:nvPr>
        </p:nvSpPr>
        <p:spPr/>
        <p:txBody>
          <a:bodyPr/>
          <a:lstStyle/>
          <a:p>
            <a:r>
              <a:rPr lang="en-US" dirty="0"/>
              <a:t>Other Grants</a:t>
            </a:r>
          </a:p>
        </p:txBody>
      </p:sp>
      <p:sp>
        <p:nvSpPr>
          <p:cNvPr id="3" name="Content Placeholder 2">
            <a:extLst>
              <a:ext uri="{FF2B5EF4-FFF2-40B4-BE49-F238E27FC236}">
                <a16:creationId xmlns:a16="http://schemas.microsoft.com/office/drawing/2014/main" id="{21907BD8-F324-A742-8AFB-5D13F3C4DDA2}"/>
              </a:ext>
            </a:extLst>
          </p:cNvPr>
          <p:cNvSpPr>
            <a:spLocks noGrp="1"/>
          </p:cNvSpPr>
          <p:nvPr>
            <p:ph idx="1"/>
          </p:nvPr>
        </p:nvSpPr>
        <p:spPr/>
        <p:txBody>
          <a:bodyPr>
            <a:normAutofit fontScale="92500" lnSpcReduction="10000"/>
          </a:bodyPr>
          <a:lstStyle/>
          <a:p>
            <a:r>
              <a:rPr lang="en-US" dirty="0"/>
              <a:t>NASA does have grants for second-year and veteran teams</a:t>
            </a:r>
          </a:p>
          <a:p>
            <a:pPr lvl="1"/>
            <a:r>
              <a:rPr lang="en-US" dirty="0">
                <a:hlinkClick r:id="rId2"/>
              </a:rPr>
              <a:t>https://frc-grants.arc.nasa.gov/rcs/directions.php</a:t>
            </a:r>
            <a:endParaRPr lang="en-US" dirty="0"/>
          </a:p>
          <a:p>
            <a:pPr lvl="1"/>
            <a:r>
              <a:rPr lang="en-US" dirty="0"/>
              <a:t>Teams applying for a second year NASA sponsorship must demonstrate at least $5,000 of existing corporate or community funding, and agree to mentor a rookie robotics team either directly or indirectly</a:t>
            </a:r>
          </a:p>
          <a:p>
            <a:r>
              <a:rPr lang="en-US" dirty="0"/>
              <a:t>Collings Aerospace</a:t>
            </a:r>
          </a:p>
          <a:p>
            <a:pPr lvl="1"/>
            <a:r>
              <a:rPr lang="en-US" dirty="0">
                <a:hlinkClick r:id="rId3"/>
              </a:rPr>
              <a:t>https://www.rockwellcollins.com/Our-Company/Corporate-Responsibility/Community-Overview/FIRST/FIRST-Grants.aspx</a:t>
            </a:r>
            <a:endParaRPr lang="en-US" dirty="0"/>
          </a:p>
          <a:p>
            <a:pPr lvl="1"/>
            <a:r>
              <a:rPr lang="en-US" dirty="0"/>
              <a:t>Either must be mentored by an employee or in their region</a:t>
            </a:r>
          </a:p>
          <a:p>
            <a:r>
              <a:rPr lang="en-US" dirty="0"/>
              <a:t>BAE Systems</a:t>
            </a:r>
          </a:p>
          <a:p>
            <a:pPr marL="457200" lvl="1" indent="0">
              <a:buNone/>
            </a:pPr>
            <a:r>
              <a:rPr lang="en-US" dirty="0">
                <a:hlinkClick r:id="rId4"/>
              </a:rPr>
              <a:t>https://www.baesystems.com/en-us/our-company/about-us/bae-systems-inc/community-investment/first-robotics-grants</a:t>
            </a:r>
            <a:endParaRPr lang="en-US" dirty="0"/>
          </a:p>
          <a:p>
            <a:r>
              <a:rPr lang="en-US" dirty="0"/>
              <a:t>Be sure to look at companies and organizations near you – GM, Uber, DoD</a:t>
            </a:r>
          </a:p>
          <a:p>
            <a:r>
              <a:rPr lang="en-US" dirty="0"/>
              <a:t>Check for grants at companies where your team mentors, parents and volunteers work for</a:t>
            </a:r>
          </a:p>
        </p:txBody>
      </p:sp>
      <p:sp>
        <p:nvSpPr>
          <p:cNvPr id="5" name="Slide Number Placeholder 4">
            <a:extLst>
              <a:ext uri="{FF2B5EF4-FFF2-40B4-BE49-F238E27FC236}">
                <a16:creationId xmlns:a16="http://schemas.microsoft.com/office/drawing/2014/main" id="{CCC544D0-E388-6145-8E8D-FCD0251B2C0C}"/>
              </a:ext>
            </a:extLst>
          </p:cNvPr>
          <p:cNvSpPr>
            <a:spLocks noGrp="1"/>
          </p:cNvSpPr>
          <p:nvPr>
            <p:ph type="sldNum" sz="quarter" idx="12"/>
          </p:nvPr>
        </p:nvSpPr>
        <p:spPr/>
        <p:txBody>
          <a:bodyPr/>
          <a:lstStyle/>
          <a:p>
            <a:fld id="{51845F5A-061D-4825-9AE9-D7794091C6CF}" type="slidenum">
              <a:rPr lang="en-US" smtClean="0"/>
              <a:pPr/>
              <a:t>5</a:t>
            </a:fld>
            <a:endParaRPr lang="en-US"/>
          </a:p>
        </p:txBody>
      </p:sp>
    </p:spTree>
    <p:extLst>
      <p:ext uri="{BB962C8B-B14F-4D97-AF65-F5344CB8AC3E}">
        <p14:creationId xmlns:p14="http://schemas.microsoft.com/office/powerpoint/2010/main" val="345250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4777-957B-7447-96D1-34ADCFB4C249}"/>
              </a:ext>
            </a:extLst>
          </p:cNvPr>
          <p:cNvSpPr>
            <a:spLocks noGrp="1"/>
          </p:cNvSpPr>
          <p:nvPr>
            <p:ph type="title"/>
          </p:nvPr>
        </p:nvSpPr>
        <p:spPr/>
        <p:txBody>
          <a:bodyPr/>
          <a:lstStyle/>
          <a:p>
            <a:r>
              <a:rPr lang="en-US" dirty="0"/>
              <a:t>Key Tips</a:t>
            </a:r>
          </a:p>
        </p:txBody>
      </p:sp>
      <p:sp>
        <p:nvSpPr>
          <p:cNvPr id="3" name="Content Placeholder 2">
            <a:extLst>
              <a:ext uri="{FF2B5EF4-FFF2-40B4-BE49-F238E27FC236}">
                <a16:creationId xmlns:a16="http://schemas.microsoft.com/office/drawing/2014/main" id="{136289AB-1622-8D43-8C41-A7457EA3BE30}"/>
              </a:ext>
            </a:extLst>
          </p:cNvPr>
          <p:cNvSpPr>
            <a:spLocks noGrp="1"/>
          </p:cNvSpPr>
          <p:nvPr>
            <p:ph idx="1"/>
          </p:nvPr>
        </p:nvSpPr>
        <p:spPr/>
        <p:txBody>
          <a:bodyPr>
            <a:normAutofit lnSpcReduction="10000"/>
          </a:bodyPr>
          <a:lstStyle/>
          <a:p>
            <a:r>
              <a:rPr lang="en-US" dirty="0"/>
              <a:t>Write down all the deadlines</a:t>
            </a:r>
          </a:p>
          <a:p>
            <a:r>
              <a:rPr lang="en-US" dirty="0"/>
              <a:t>Make sure you are aware of all the requirements for the grant</a:t>
            </a:r>
          </a:p>
          <a:p>
            <a:r>
              <a:rPr lang="en-US" dirty="0"/>
              <a:t>Start writing them early. Involve the students in writing sections.</a:t>
            </a:r>
          </a:p>
          <a:p>
            <a:r>
              <a:rPr lang="en-US" dirty="0"/>
              <a:t>If your receive a grant, be sure to follow all </a:t>
            </a:r>
            <a:r>
              <a:rPr lang="en-US"/>
              <a:t>the requirements</a:t>
            </a:r>
            <a:endParaRPr lang="en-US" dirty="0"/>
          </a:p>
          <a:p>
            <a:r>
              <a:rPr lang="en-US" dirty="0"/>
              <a:t>All grants require budget information. Come up with a team budget early as you will use this again and again.</a:t>
            </a:r>
          </a:p>
          <a:p>
            <a:pPr lvl="1"/>
            <a:r>
              <a:rPr lang="en-US" dirty="0">
                <a:hlinkClick r:id="rId2"/>
              </a:rPr>
              <a:t>http://www.ortop.org/Documents/DEIM/DEiM-FRC_Rookie_Budget.pdf</a:t>
            </a:r>
            <a:endParaRPr lang="en-US" dirty="0"/>
          </a:p>
          <a:p>
            <a:r>
              <a:rPr lang="en-US" dirty="0"/>
              <a:t>Sample Business Plans</a:t>
            </a:r>
          </a:p>
          <a:p>
            <a:pPr lvl="1"/>
            <a:r>
              <a:rPr lang="en-US" dirty="0">
                <a:hlinkClick r:id="rId3"/>
              </a:rPr>
              <a:t>https://www.firstinspires.org/sites/default/files/uploads/resource_library/fundraising-toolkit/section-1.1-business-plan-overview.pdf</a:t>
            </a:r>
            <a:endParaRPr lang="en-US" dirty="0"/>
          </a:p>
          <a:p>
            <a:pPr lvl="1"/>
            <a:r>
              <a:rPr lang="en-US" dirty="0">
                <a:hlinkClick r:id="rId4"/>
              </a:rPr>
              <a:t>https://www.firstinspires.org/sites/default/files/uploads/resource_library/fundraising-toolkit/business-plan-example-frc-68.pdf</a:t>
            </a:r>
            <a:endParaRPr lang="en-US" dirty="0"/>
          </a:p>
          <a:p>
            <a:pPr lvl="1"/>
            <a:r>
              <a:rPr lang="en-US" dirty="0">
                <a:hlinkClick r:id="rId5"/>
              </a:rPr>
              <a:t>http://frcteam16.org/assets/business-plan-2017-final-.pdf</a:t>
            </a:r>
            <a:endParaRPr lang="en-US" dirty="0"/>
          </a:p>
        </p:txBody>
      </p:sp>
      <p:sp>
        <p:nvSpPr>
          <p:cNvPr id="5" name="Slide Number Placeholder 4">
            <a:extLst>
              <a:ext uri="{FF2B5EF4-FFF2-40B4-BE49-F238E27FC236}">
                <a16:creationId xmlns:a16="http://schemas.microsoft.com/office/drawing/2014/main" id="{BEA26F3D-0BAB-EA4B-95E8-B21E02DEC648}"/>
              </a:ext>
            </a:extLst>
          </p:cNvPr>
          <p:cNvSpPr>
            <a:spLocks noGrp="1"/>
          </p:cNvSpPr>
          <p:nvPr>
            <p:ph type="sldNum" sz="quarter" idx="12"/>
          </p:nvPr>
        </p:nvSpPr>
        <p:spPr/>
        <p:txBody>
          <a:bodyPr/>
          <a:lstStyle/>
          <a:p>
            <a:fld id="{51845F5A-061D-4825-9AE9-D7794091C6CF}" type="slidenum">
              <a:rPr lang="en-US" smtClean="0"/>
              <a:pPr/>
              <a:t>6</a:t>
            </a:fld>
            <a:endParaRPr lang="en-US"/>
          </a:p>
        </p:txBody>
      </p:sp>
    </p:spTree>
    <p:extLst>
      <p:ext uri="{BB962C8B-B14F-4D97-AF65-F5344CB8AC3E}">
        <p14:creationId xmlns:p14="http://schemas.microsoft.com/office/powerpoint/2010/main" val="80418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a:extLst>
              <a:ext uri="{FF2B5EF4-FFF2-40B4-BE49-F238E27FC236}">
                <a16:creationId xmlns:a16="http://schemas.microsoft.com/office/drawing/2014/main" id="{FB3F6A18-FA86-AF45-910E-02A0E13DC0C5}"/>
              </a:ext>
            </a:extLst>
          </p:cNvPr>
          <p:cNvSpPr>
            <a:spLocks noGrp="1"/>
          </p:cNvSpPr>
          <p:nvPr>
            <p:ph type="sldNum" sz="quarter" idx="12"/>
          </p:nvPr>
        </p:nvSpPr>
        <p:spPr/>
        <p:txBody>
          <a:bodyPr/>
          <a:lstStyle/>
          <a:p>
            <a:fld id="{51845F5A-061D-4825-9AE9-D7794091C6CF}" type="slidenum">
              <a:rPr lang="en-US" smtClean="0"/>
              <a:pPr/>
              <a:t>7</a:t>
            </a:fld>
            <a:endParaRPr lang="en-US"/>
          </a:p>
        </p:txBody>
      </p:sp>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667</Words>
  <Application>Microsoft Macintosh PowerPoint</Application>
  <PresentationFormat>On-screen Show (4:3)</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Elephant</vt:lpstr>
      <vt:lpstr>Helvetica Neue</vt:lpstr>
      <vt:lpstr>BrushVTI</vt:lpstr>
      <vt:lpstr>Applying for Grants</vt:lpstr>
      <vt:lpstr>Why Grants?</vt:lpstr>
      <vt:lpstr>Rookie Grants</vt:lpstr>
      <vt:lpstr>Sample Grant Questions</vt:lpstr>
      <vt:lpstr>Other Grants</vt:lpstr>
      <vt:lpstr>Key Tips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28</cp:revision>
  <dcterms:created xsi:type="dcterms:W3CDTF">2020-03-03T17:05:41Z</dcterms:created>
  <dcterms:modified xsi:type="dcterms:W3CDTF">2020-03-06T17:40:31Z</dcterms:modified>
</cp:coreProperties>
</file>