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embeddedFontLst>
    <p:embeddedFont>
      <p:font typeface="Abril Fatface" panose="02000503000000020003" pitchFamily="2" charset="77"/>
      <p:regular r:id="rId17"/>
    </p:embeddedFont>
    <p:embeddedFont>
      <p:font typeface="Audiowide" panose="02000503000000020004" pitchFamily="2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Helvetica Neue" panose="02000503000000020004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AsaLP5glbm2bDwPYglj73t+j7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17A2C-2B1A-4732-89F6-3449B4E6B489}" v="2710" dt="2020-04-08T03:52:07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/>
    <p:restoredTop sz="94704"/>
  </p:normalViewPr>
  <p:slideViewPr>
    <p:cSldViewPr snapToGrid="0" snapToObjects="1">
      <p:cViewPr varScale="1">
        <p:scale>
          <a:sx n="65" d="100"/>
          <a:sy n="65" d="100"/>
        </p:scale>
        <p:origin x="20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2b782a78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2b782a789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2b782a789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2b782a78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2b782a789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72b782a789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2b782a78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2b782a789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2b782a789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007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cd9e6bf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82cd9e6bf7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82cd9e6bf7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b782a78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b782a789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2b782a789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b782a78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b782a789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72b782a789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b782a78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2b782a78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72b782a789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b782a78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b782a789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72b782a789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b782a78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b782a789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2b782a789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2b782a78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2b782a789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72b782a789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b782a78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2b782a789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2b782a789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 descr="Tag=AccentColor&#10;Flavor=Light&#10;Target=Fill"/>
          <p:cNvSpPr/>
          <p:nvPr/>
        </p:nvSpPr>
        <p:spPr>
          <a:xfrm flipH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 descr="Tag=AccentColor&#10;Flavor=Light&#10;Target=Fill"/>
          <p:cNvSpPr/>
          <p:nvPr/>
        </p:nvSpPr>
        <p:spPr>
          <a:xfrm>
            <a:off x="684965" y="1332237"/>
            <a:ext cx="5263732" cy="3841102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>
            <a:spLocks noGrp="1"/>
          </p:cNvSpPr>
          <p:nvPr>
            <p:ph type="pic" idx="2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 descr="Tag=AccentColor&#10;Flavor=Light&#10;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/>
            <a:ahLst/>
            <a:cxnLst/>
            <a:rect l="l" t="t" r="r" b="b"/>
            <a:pathLst>
              <a:path w="3843750" h="5956080" extrusionOk="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 descr="Tag=AccentColor&#10;Flavor=Light&#10;Target=Fill"/>
          <p:cNvSpPr/>
          <p:nvPr/>
        </p:nvSpPr>
        <p:spPr>
          <a:xfrm flipH="1">
            <a:off x="1969639" y="181596"/>
            <a:ext cx="8252722" cy="6022258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 descr="Mask ID=&#10;Mask position=bottom, center&#10;Mask family= brushstroke, landscape, wide"/>
          <p:cNvSpPr/>
          <p:nvPr/>
        </p:nvSpPr>
        <p:spPr>
          <a:xfrm>
            <a:off x="1768100" y="-1"/>
            <a:ext cx="10423900" cy="5920155"/>
          </a:xfrm>
          <a:custGeom>
            <a:avLst/>
            <a:gdLst/>
            <a:ahLst/>
            <a:cxnLst/>
            <a:rect l="l" t="t" r="r" b="b"/>
            <a:pathLst>
              <a:path w="10423900" h="5491534" extrusionOk="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 descr="Tag=AccentColor&#10;Flavor=Light&#10;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/>
            <a:ahLst/>
            <a:cxnLst/>
            <a:rect l="l" t="t" r="r" b="b"/>
            <a:pathLst>
              <a:path w="7472381" h="6886575" extrusionOk="0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sz="4400" b="0" i="1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mailto:BionicTigers10464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velandrobotics.weebly.com/team10464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BionicTigers10464@gmail.co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-525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6000"/>
            </a:pPr>
            <a:r>
              <a:rPr lang="en-US" sz="6000" b="1"/>
              <a:t>Premios de FTC</a:t>
            </a:r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dirty="0"/>
              <a:t>The Bionic Tigers - FTC 10464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dirty="0" err="1"/>
              <a:t>Traducción</a:t>
            </a:r>
            <a:r>
              <a:rPr lang="en-US" sz="1700" dirty="0"/>
              <a:t> – Botrregos Jr. – FTC 7649</a:t>
            </a:r>
            <a:endParaRPr dirty="0"/>
          </a:p>
        </p:txBody>
      </p:sp>
      <p:pic>
        <p:nvPicPr>
          <p:cNvPr id="106" name="Google Shape;106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4362663"/>
            <a:ext cx="3683140" cy="159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0925-2504-EA40-990B-954306559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Cada año, FIRST, le da a los equipos una pregunta o concepto con respecto a FIRST para responder. </a:t>
            </a:r>
            <a:endParaRPr lang="es-MX">
              <a:ea typeface="Roboto"/>
              <a:cs typeface="Roboto"/>
              <a:sym typeface="Roboto"/>
            </a:endParaRPr>
          </a:p>
          <a:p>
            <a:pPr indent="-419100">
              <a:lnSpc>
                <a:spcPct val="114999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Se entrega un video.</a:t>
            </a:r>
            <a:endParaRPr lang="en-US">
              <a:ea typeface="Roboto"/>
            </a:endParaRPr>
          </a:p>
          <a:p>
            <a:pPr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Con este premio tu equipo no califica para avanzar al siguiente evento. </a:t>
            </a:r>
            <a:endParaRPr lang="en-US" dirty="0">
              <a:ea typeface="Roboto"/>
              <a:cs typeface="Roboto"/>
            </a:endParaRPr>
          </a:p>
          <a:p>
            <a:pPr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Ejemplo: Si cada estudiante del mundo participara en FIRST ¿Cómo sería el mundo?</a:t>
            </a:r>
            <a:endParaRPr lang="en-US" dirty="0">
              <a:ea typeface="Robo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7675A-4D8C-BF40-97B9-669BA905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Promote Award (video opcional)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79887-D620-9344-BD33-2EFAD9BBE7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577D6-C6BB-BF43-B8A3-34CCC274EA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BC8E1-E9E6-8A4E-9D5E-7CCAE1731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Se entrega un video describiendo porque su mentor merece ser reconocido por FIRST. </a:t>
            </a:r>
            <a:endParaRPr lang="es-MX">
              <a:ea typeface="Roboto"/>
              <a:cs typeface="Roboto"/>
              <a:sym typeface="Roboto"/>
            </a:endParaRPr>
          </a:p>
          <a:p>
            <a:pPr indent="-419100">
              <a:lnSpc>
                <a:spcPct val="114999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No es un premio que te permite avanzar a la siguiente competencia.</a:t>
            </a:r>
          </a:p>
          <a:p>
            <a:pPr indent="-419100">
              <a:lnSpc>
                <a:spcPct val="114999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Una buena manera de agradecer a tus mentores. </a:t>
            </a:r>
            <a:endParaRPr lang="en-US">
              <a:latin typeface="Roboto"/>
              <a:ea typeface="Roboto"/>
              <a:cs typeface="Robo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6F166-0A3B-4841-B595-7E076E68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Compass Award (Video Opcional)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5EF3E-519E-7846-A233-D58E2589B7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22BE-2076-CE4D-8098-3466D1E56E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53ABD-1BE3-5447-8D7D-2AD0F7224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57200">
              <a:buSzPts val="1600"/>
              <a:buFont typeface="+mj-lt"/>
              <a:buAutoNum type="arabicPeriod"/>
            </a:pPr>
            <a:r>
              <a:rPr lang="en-US" dirty="0">
                <a:sym typeface="Roboto"/>
              </a:rPr>
              <a:t>Inspire Award</a:t>
            </a:r>
          </a:p>
          <a:p>
            <a:pPr lvl="0" indent="-457200">
              <a:buSzPts val="1600"/>
              <a:buFont typeface="+mj-lt"/>
              <a:buAutoNum type="arabicPeriod"/>
            </a:pPr>
            <a:r>
              <a:rPr lang="en-US" dirty="0">
                <a:sym typeface="Roboto"/>
              </a:rPr>
              <a:t>Think Award</a:t>
            </a:r>
          </a:p>
          <a:p>
            <a:pPr lvl="0" indent="-457200">
              <a:buSzPts val="1600"/>
              <a:buFont typeface="+mj-lt"/>
              <a:buAutoNum type="arabicPeriod"/>
            </a:pPr>
            <a:r>
              <a:rPr lang="en-US" dirty="0">
                <a:sym typeface="Roboto"/>
              </a:rPr>
              <a:t>Connect Award</a:t>
            </a:r>
          </a:p>
          <a:p>
            <a:pPr lvl="0" indent="-457200">
              <a:buSzPts val="1600"/>
              <a:buFont typeface="+mj-lt"/>
              <a:buAutoNum type="arabicPeriod"/>
            </a:pPr>
            <a:r>
              <a:rPr lang="en-US" dirty="0">
                <a:sym typeface="Roboto"/>
              </a:rPr>
              <a:t>Rockwell Collins Innovate Award</a:t>
            </a:r>
          </a:p>
          <a:p>
            <a:pPr lvl="0" indent="-457200">
              <a:buSzPts val="1600"/>
              <a:buFont typeface="+mj-lt"/>
              <a:buAutoNum type="arabicPeriod"/>
            </a:pPr>
            <a:r>
              <a:rPr lang="en-US" dirty="0">
                <a:sym typeface="Roboto"/>
              </a:rPr>
              <a:t>Design Award</a:t>
            </a:r>
          </a:p>
          <a:p>
            <a:pPr lvl="0" indent="-457200">
              <a:buSzPts val="1600"/>
              <a:buFont typeface="+mj-lt"/>
              <a:buAutoNum type="arabicPeriod"/>
            </a:pPr>
            <a:r>
              <a:rPr lang="en-US" dirty="0">
                <a:sym typeface="Roboto"/>
              </a:rPr>
              <a:t>Motivate Award</a:t>
            </a:r>
          </a:p>
          <a:p>
            <a:pPr lvl="0" indent="-457200">
              <a:buSzPts val="1600"/>
              <a:buFont typeface="+mj-lt"/>
              <a:buAutoNum type="arabicPeriod"/>
            </a:pPr>
            <a:r>
              <a:rPr lang="en-US" dirty="0">
                <a:sym typeface="Roboto"/>
              </a:rPr>
              <a:t>Control Award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DB45D-5F1B-2547-BDDD-4A00ED04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Orden de Avance al siguiente evento por premios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6363F-0265-B64D-A370-1B1ABE030F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BE570-04F3-714B-844B-577B4A02A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/>
        </p:nvSpPr>
        <p:spPr>
          <a:xfrm>
            <a:off x="259080" y="365125"/>
            <a:ext cx="86640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>
                <a:latin typeface="Abril Fatface"/>
                <a:ea typeface="Abril Fatface"/>
                <a:cs typeface="Abril Fatface"/>
                <a:sym typeface="Abril Fatface"/>
              </a:rPr>
              <a:t>Créditos</a:t>
            </a:r>
            <a:endParaRPr sz="4000" i="1" dirty="0">
              <a:solidFill>
                <a:srgbClr val="000000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259080" y="1249680"/>
            <a:ext cx="8664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SzPts val="1600"/>
              <a:buChar char="•"/>
            </a:pPr>
            <a:r>
              <a:rPr lang="en-US" sz="1600" b="1">
                <a:latin typeface="Century Gothic"/>
                <a:ea typeface="Century Gothic"/>
                <a:cs typeface="Century Gothic"/>
                <a:sym typeface="Century Gothic"/>
              </a:rPr>
              <a:t>Esta lección fue escrita por The </a:t>
            </a:r>
            <a:r>
              <a:rPr lang="en-US" sz="16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Bionic Tigers </a:t>
            </a:r>
            <a:r>
              <a:rPr lang="en-US" sz="1600" b="1">
                <a:latin typeface="Century Gothic"/>
                <a:ea typeface="Century Gothic"/>
                <a:cs typeface="Century Gothic"/>
                <a:sym typeface="Century Gothic"/>
              </a:rPr>
              <a:t>10464 para</a:t>
            </a:r>
            <a:r>
              <a:rPr lang="en-US" sz="16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FTCTutorials.com</a:t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indent="-228600">
              <a:spcBef>
                <a:spcPts val="1000"/>
              </a:spcBef>
              <a:buSzPts val="1600"/>
              <a:buChar char="•"/>
            </a:pPr>
            <a:r>
              <a:rPr lang="en-US" sz="1600">
                <a:latin typeface="Century Gothic"/>
                <a:ea typeface="Century Gothic"/>
                <a:cs typeface="Century Gothic"/>
              </a:rPr>
              <a:t>Puedes contactar al autor de la siguiente manera: </a:t>
            </a:r>
            <a:endParaRPr sz="2000" b="1" i="1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indent="-228600">
              <a:spcBef>
                <a:spcPts val="1000"/>
              </a:spcBef>
              <a:buSzPts val="1600"/>
              <a:buChar char="•"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Más lecciones sobre First Tech Challenge disponibles en </a:t>
            </a:r>
            <a:r>
              <a:rPr lang="en-US" sz="16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www.FTCtutorials.com</a:t>
            </a:r>
            <a:endParaRPr sz="16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25908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2020 </a:t>
            </a:r>
            <a:r>
              <a:rPr lang="en-US" sz="1100" dirty="0" err="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FTCTutorials.com</a:t>
            </a:r>
            <a:r>
              <a:rPr lang="en-US" sz="1100" dirty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(Last edit 4/1/2020)</a:t>
            </a:r>
            <a:endParaRPr sz="1100" dirty="0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1420566" y="5157859"/>
            <a:ext cx="7464300" cy="43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-US" sz="14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Creative Commons Attribution-NonCommercial-ShareAlike 4.0 International License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2" descr="Creative Commons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901" y="5219289"/>
            <a:ext cx="949845" cy="33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"/>
          <p:cNvPicPr preferRelativeResize="0"/>
          <p:nvPr/>
        </p:nvPicPr>
        <p:blipFill rotWithShape="1">
          <a:blip r:embed="rId5">
            <a:alphaModFix/>
          </a:blip>
          <a:srcRect t="24908" b="27726"/>
          <a:stretch/>
        </p:blipFill>
        <p:spPr>
          <a:xfrm>
            <a:off x="5332309" y="2078632"/>
            <a:ext cx="3712299" cy="22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"/>
          <p:cNvSpPr txBox="1"/>
          <p:nvPr/>
        </p:nvSpPr>
        <p:spPr>
          <a:xfrm>
            <a:off x="0" y="1937625"/>
            <a:ext cx="8265000" cy="2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Website: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lang="en-US" sz="1800" b="0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  <a:hlinkClick r:id="rId6"/>
              </a:rPr>
              <a:t>http://lovelandrobotics.com/team10464</a:t>
            </a:r>
            <a:endParaRPr sz="1800" b="0" i="0" u="none" strike="noStrike" cap="none" dirty="0">
              <a:solidFill>
                <a:srgbClr val="595959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Twitter: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entury Gothic" panose="020B0502020202020204" pitchFamily="34" charset="0"/>
                <a:ea typeface="Cambria"/>
                <a:cs typeface="Cambria"/>
                <a:sym typeface="Cambria"/>
              </a:rPr>
              <a:t>@</a:t>
            </a:r>
            <a:r>
              <a:rPr lang="en-US" sz="1800" b="0" i="0" u="none" strike="noStrike" cap="none" dirty="0" err="1">
                <a:solidFill>
                  <a:srgbClr val="595959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BionicTigersFTC</a:t>
            </a:r>
            <a:endParaRPr sz="1800" b="0" i="0" u="none" strike="noStrike" cap="none" dirty="0">
              <a:solidFill>
                <a:srgbClr val="595959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Email: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lang="en-US" sz="1800" b="0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  <a:hlinkClick r:id="rId7"/>
              </a:rPr>
              <a:t>BionicTigers10464</a:t>
            </a:r>
            <a:r>
              <a:rPr lang="en-US" sz="1800" b="1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Cambria"/>
                <a:cs typeface="Cambria"/>
                <a:sym typeface="Cambria"/>
                <a:hlinkClick r:id="rId7"/>
              </a:rPr>
              <a:t>@</a:t>
            </a:r>
            <a:r>
              <a:rPr lang="en-US" sz="1800" b="0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  <a:hlinkClick r:id="rId7"/>
              </a:rPr>
              <a:t>gmail.com</a:t>
            </a:r>
            <a:endParaRPr sz="1400" b="0" i="0" u="none" strike="noStrike" cap="none" dirty="0">
              <a:solidFill>
                <a:srgbClr val="595959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06987-7E6D-3A44-BA45-D5F5F7D4A0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B60C2-82AF-AA42-B3C6-12A34DEBE2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/>
        </p:nvSpPr>
        <p:spPr>
          <a:xfrm>
            <a:off x="259080" y="365125"/>
            <a:ext cx="86640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 dirty="0" err="1">
                <a:latin typeface="Abril Fatface"/>
                <a:ea typeface="Abril Fatface"/>
                <a:cs typeface="Abril Fatface"/>
                <a:sym typeface="Abril Fatface"/>
              </a:rPr>
              <a:t>Traducción</a:t>
            </a:r>
            <a:endParaRPr sz="4000" i="1" dirty="0">
              <a:solidFill>
                <a:srgbClr val="000000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259080" y="1249680"/>
            <a:ext cx="8664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SzPts val="1600"/>
              <a:buChar char="•"/>
            </a:pP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Esta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lección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fue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traducida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por Botrregos Jr. 7649 para</a:t>
            </a:r>
            <a:r>
              <a:rPr lang="en-US" sz="16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FTCTutorials.com</a:t>
            </a:r>
            <a:endParaRPr sz="16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indent="-228600">
              <a:spcBef>
                <a:spcPts val="1000"/>
              </a:spcBef>
              <a:buSzPts val="1600"/>
              <a:buChar char="•"/>
            </a:pPr>
            <a:r>
              <a:rPr lang="en-US" sz="1600" dirty="0" err="1">
                <a:latin typeface="Century Gothic"/>
                <a:ea typeface="Century Gothic"/>
                <a:cs typeface="Century Gothic"/>
              </a:rPr>
              <a:t>Puedes</a:t>
            </a:r>
            <a:r>
              <a:rPr lang="en-US" sz="1600" dirty="0"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1600" dirty="0" err="1">
                <a:latin typeface="Century Gothic"/>
                <a:ea typeface="Century Gothic"/>
                <a:cs typeface="Century Gothic"/>
              </a:rPr>
              <a:t>contactar</a:t>
            </a:r>
            <a:r>
              <a:rPr lang="en-US" sz="1600" dirty="0">
                <a:latin typeface="Century Gothic"/>
                <a:ea typeface="Century Gothic"/>
                <a:cs typeface="Century Gothic"/>
              </a:rPr>
              <a:t> al traductor de la </a:t>
            </a:r>
            <a:r>
              <a:rPr lang="en-US" sz="1600" dirty="0" err="1">
                <a:latin typeface="Century Gothic"/>
                <a:ea typeface="Century Gothic"/>
                <a:cs typeface="Century Gothic"/>
              </a:rPr>
              <a:t>siguiente</a:t>
            </a:r>
            <a:r>
              <a:rPr lang="en-US" sz="1600" dirty="0"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1600" dirty="0" err="1">
                <a:latin typeface="Century Gothic"/>
                <a:ea typeface="Century Gothic"/>
                <a:cs typeface="Century Gothic"/>
              </a:rPr>
              <a:t>manera</a:t>
            </a:r>
            <a:r>
              <a:rPr lang="en-US" sz="1600" dirty="0">
                <a:latin typeface="Century Gothic"/>
                <a:ea typeface="Century Gothic"/>
                <a:cs typeface="Century Gothic"/>
              </a:rPr>
              <a:t>: </a:t>
            </a:r>
            <a:endParaRPr sz="2000" b="1" i="1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indent="-228600">
              <a:spcBef>
                <a:spcPts val="1000"/>
              </a:spcBef>
              <a:buSzPts val="1600"/>
              <a:buChar char="•"/>
            </a:pP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Más </a:t>
            </a:r>
            <a:r>
              <a:rPr lang="en-US" sz="1600" dirty="0" err="1">
                <a:latin typeface="Century Gothic"/>
                <a:ea typeface="Century Gothic"/>
                <a:cs typeface="Century Gothic"/>
                <a:sym typeface="Century Gothic"/>
              </a:rPr>
              <a:t>lecciones</a:t>
            </a: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 First Tech Challenge </a:t>
            </a:r>
            <a:r>
              <a:rPr lang="en-US" sz="1600" dirty="0" err="1">
                <a:latin typeface="Century Gothic"/>
                <a:ea typeface="Century Gothic"/>
                <a:cs typeface="Century Gothic"/>
                <a:sym typeface="Century Gothic"/>
              </a:rPr>
              <a:t>disponibles</a:t>
            </a: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latin typeface="Century Gothic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www.FTCtutorials.com</a:t>
            </a:r>
            <a:endParaRPr sz="16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25908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2020 </a:t>
            </a:r>
            <a:r>
              <a:rPr lang="en-US" sz="1100" dirty="0" err="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FTCTutorials.com</a:t>
            </a:r>
            <a:r>
              <a:rPr lang="en-US" sz="1100" dirty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(Last edit 4/1/2020)</a:t>
            </a:r>
            <a:endParaRPr sz="1100" dirty="0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1420566" y="5157859"/>
            <a:ext cx="7464300" cy="43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-US" sz="14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Creative Commons Attribution-NonCommercial-ShareAlike 4.0 International License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2" descr="Creative Commons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901" y="5219289"/>
            <a:ext cx="949845" cy="33460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"/>
          <p:cNvSpPr txBox="1"/>
          <p:nvPr/>
        </p:nvSpPr>
        <p:spPr>
          <a:xfrm>
            <a:off x="0" y="1937625"/>
            <a:ext cx="4572000" cy="2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Facebook: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914400" lvl="1" indent="-342900">
              <a:lnSpc>
                <a:spcPct val="150000"/>
              </a:lnSpc>
              <a:buClr>
                <a:srgbClr val="595959"/>
              </a:buClr>
              <a:buSzPts val="1800"/>
              <a:buFont typeface="Audiowide"/>
              <a:buChar char="○"/>
            </a:pPr>
            <a:r>
              <a:rPr lang="en-US" sz="1800" b="1" dirty="0">
                <a:solidFill>
                  <a:srgbClr val="595959"/>
                </a:solidFill>
                <a:latin typeface="Century Gothic" panose="020B0502020202020204" pitchFamily="34" charset="0"/>
                <a:ea typeface="Cambria"/>
                <a:cs typeface="Cambria"/>
                <a:sym typeface="Cambria"/>
              </a:rPr>
              <a:t>@</a:t>
            </a:r>
            <a:r>
              <a:rPr lang="en-US" sz="1800" dirty="0">
                <a:solidFill>
                  <a:srgbClr val="595959"/>
                </a:solidFill>
                <a:latin typeface="Century Gothic" panose="020B0502020202020204" pitchFamily="34" charset="0"/>
                <a:ea typeface="Cambria"/>
                <a:cs typeface="Cambria"/>
                <a:sym typeface="Audiowide"/>
              </a:rPr>
              <a:t>BotrregosJr7649</a:t>
            </a:r>
            <a:endParaRPr lang="en-US" sz="1800" dirty="0">
              <a:solidFill>
                <a:srgbClr val="595959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Instagram: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entury Gothic" panose="020B0502020202020204" pitchFamily="34" charset="0"/>
                <a:ea typeface="Cambria"/>
                <a:cs typeface="Cambria"/>
                <a:sym typeface="Cambria"/>
              </a:rPr>
              <a:t>@</a:t>
            </a:r>
            <a:r>
              <a:rPr lang="en-US" sz="1800" dirty="0">
                <a:solidFill>
                  <a:srgbClr val="595959"/>
                </a:solidFill>
                <a:latin typeface="Century Gothic" panose="020B0502020202020204" pitchFamily="34" charset="0"/>
                <a:ea typeface="Cambria"/>
                <a:cs typeface="Cambria"/>
                <a:sym typeface="Audiowide"/>
              </a:rPr>
              <a:t>BotrregosJr7649</a:t>
            </a:r>
            <a:endParaRPr sz="1800" b="0" i="0" u="none" strike="noStrike" cap="none" dirty="0">
              <a:solidFill>
                <a:srgbClr val="595959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Email: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lang="en-US" sz="1800" b="0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  <a:hlinkClick r:id="rId5"/>
              </a:rPr>
              <a:t>grupobotrregos</a:t>
            </a:r>
            <a:r>
              <a:rPr lang="en-US" sz="1800" b="1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Cambria"/>
                <a:cs typeface="Cambria"/>
                <a:sym typeface="Cambria"/>
                <a:hlinkClick r:id="rId5"/>
              </a:rPr>
              <a:t>@</a:t>
            </a:r>
            <a:r>
              <a:rPr lang="en-US" sz="1800" b="0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  <a:hlinkClick r:id="rId5"/>
              </a:rPr>
              <a:t>gmail.com</a:t>
            </a:r>
            <a:endParaRPr sz="1400" b="0" i="0" u="none" strike="noStrike" cap="none" dirty="0">
              <a:solidFill>
                <a:srgbClr val="595959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06987-7E6D-3A44-BA45-D5F5F7D4A0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B60C2-82AF-AA42-B3C6-12A34DEBE2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7AC4E022-C6E4-5745-BAC3-0C0138AC3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196" y="2204976"/>
            <a:ext cx="2056664" cy="22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E88B9-F4F5-DD41-9A19-3413840CB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SzPts val="1600"/>
            </a:pPr>
            <a:r>
              <a:rPr lang="en-US" dirty="0" err="1"/>
              <a:t>Definición</a:t>
            </a:r>
            <a:r>
              <a:rPr lang="en-US" dirty="0"/>
              <a:t>: </a:t>
            </a:r>
            <a:r>
              <a:rPr lang="en-US" dirty="0" err="1"/>
              <a:t>Utilizar</a:t>
            </a:r>
            <a:r>
              <a:rPr lang="en-US" dirty="0"/>
              <a:t> de la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eficaz</a:t>
            </a:r>
            <a:r>
              <a:rPr lang="en-US" dirty="0"/>
              <a:t> la </a:t>
            </a:r>
            <a:r>
              <a:rPr lang="en-US" dirty="0" err="1"/>
              <a:t>inteligencia</a:t>
            </a:r>
            <a:r>
              <a:rPr lang="en-US" dirty="0"/>
              <a:t> del robot</a:t>
            </a:r>
          </a:p>
          <a:p>
            <a:pPr marL="228600" indent="-228600">
              <a:buSzPts val="1600"/>
            </a:pPr>
            <a:r>
              <a:rPr lang="en-US" dirty="0"/>
              <a:t>Para </a:t>
            </a:r>
            <a:r>
              <a:rPr lang="en-US" dirty="0" err="1"/>
              <a:t>poder</a:t>
            </a:r>
            <a:r>
              <a:rPr lang="en-US" dirty="0"/>
              <a:t> ser </a:t>
            </a:r>
            <a:r>
              <a:rPr lang="en-US" dirty="0" err="1"/>
              <a:t>acreedor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premio</a:t>
            </a:r>
            <a:r>
              <a:rPr lang="en-US" dirty="0"/>
              <a:t> es </a:t>
            </a:r>
            <a:r>
              <a:rPr lang="en-US" dirty="0" err="1"/>
              <a:t>necesaria</a:t>
            </a:r>
            <a:r>
              <a:rPr lang="en-US" dirty="0"/>
              <a:t> una </a:t>
            </a:r>
            <a:r>
              <a:rPr lang="en-US" dirty="0" err="1"/>
              <a:t>submisión</a:t>
            </a:r>
            <a:r>
              <a:rPr lang="en-US" dirty="0"/>
              <a:t> por </a:t>
            </a:r>
            <a:r>
              <a:rPr lang="en-US" dirty="0" err="1"/>
              <a:t>separado</a:t>
            </a:r>
            <a:r>
              <a:rPr lang="en-US" dirty="0"/>
              <a:t>. </a:t>
            </a:r>
          </a:p>
          <a:p>
            <a:pPr marL="228600" indent="-228600">
              <a:buSzPts val="1600"/>
            </a:pPr>
            <a:r>
              <a:rPr lang="en-US" dirty="0"/>
              <a:t>Los </a:t>
            </a:r>
            <a:r>
              <a:rPr lang="en-US" dirty="0" err="1"/>
              <a:t>jueces</a:t>
            </a:r>
            <a:r>
              <a:rPr lang="en-US" dirty="0"/>
              <a:t> </a:t>
            </a:r>
            <a:r>
              <a:rPr lang="en-US" dirty="0" err="1"/>
              <a:t>hacen</a:t>
            </a:r>
            <a:r>
              <a:rPr lang="en-US" dirty="0"/>
              <a:t> </a:t>
            </a:r>
            <a:r>
              <a:rPr lang="en-US" dirty="0" err="1"/>
              <a:t>observaciones</a:t>
            </a:r>
            <a:r>
              <a:rPr lang="en-US" dirty="0"/>
              <a:t> dentro del engineering notebook del </a:t>
            </a:r>
            <a:r>
              <a:rPr lang="en-US" dirty="0" err="1"/>
              <a:t>equipo</a:t>
            </a:r>
            <a:r>
              <a:rPr lang="en-US" dirty="0"/>
              <a:t> para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la </a:t>
            </a:r>
            <a:r>
              <a:rPr lang="en-US" dirty="0" err="1"/>
              <a:t>documentación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de software, </a:t>
            </a:r>
            <a:r>
              <a:rPr lang="en-US" dirty="0" err="1"/>
              <a:t>sensores</a:t>
            </a:r>
            <a:r>
              <a:rPr lang="en-US" dirty="0"/>
              <a:t> y control </a:t>
            </a:r>
            <a:r>
              <a:rPr lang="en-US" dirty="0" err="1"/>
              <a:t>mecánico</a:t>
            </a:r>
            <a:r>
              <a:rPr lang="en-US" dirty="0"/>
              <a:t>.</a:t>
            </a:r>
          </a:p>
          <a:p>
            <a:pPr marL="228600" indent="-228600">
              <a:buSzPts val="1600"/>
            </a:pPr>
            <a:r>
              <a:rPr lang="en-US" dirty="0"/>
              <a:t>La </a:t>
            </a:r>
            <a:r>
              <a:rPr lang="en-US" dirty="0" err="1"/>
              <a:t>atención</a:t>
            </a:r>
            <a:r>
              <a:rPr lang="en-US" dirty="0"/>
              <a:t> de los </a:t>
            </a:r>
            <a:r>
              <a:rPr lang="en-US" dirty="0" err="1"/>
              <a:t>jueces</a:t>
            </a:r>
            <a:r>
              <a:rPr lang="en-US" dirty="0"/>
              <a:t> es </a:t>
            </a:r>
            <a:r>
              <a:rPr lang="en-US" dirty="0" err="1"/>
              <a:t>fijada</a:t>
            </a:r>
            <a:r>
              <a:rPr lang="en-US" dirty="0"/>
              <a:t> a </a:t>
            </a:r>
            <a:r>
              <a:rPr lang="en-US" dirty="0" err="1"/>
              <a:t>aquellos</a:t>
            </a:r>
            <a:r>
              <a:rPr lang="en-US" dirty="0"/>
              <a:t> </a:t>
            </a:r>
            <a:r>
              <a:rPr lang="en-US" dirty="0" err="1"/>
              <a:t>equipos</a:t>
            </a:r>
            <a:r>
              <a:rPr lang="en-US" dirty="0"/>
              <a:t> que </a:t>
            </a:r>
            <a:r>
              <a:rPr lang="en-US" dirty="0" err="1"/>
              <a:t>utilizan</a:t>
            </a:r>
            <a:r>
              <a:rPr lang="en-US" dirty="0"/>
              <a:t> software y </a:t>
            </a:r>
            <a:r>
              <a:rPr lang="en-US" dirty="0" err="1"/>
              <a:t>sensores</a:t>
            </a:r>
            <a:r>
              <a:rPr lang="en-US" dirty="0"/>
              <a:t> para </a:t>
            </a:r>
            <a:r>
              <a:rPr lang="en-US" dirty="0" err="1"/>
              <a:t>optimizar</a:t>
            </a:r>
            <a:r>
              <a:rPr lang="en-US" dirty="0"/>
              <a:t> el </a:t>
            </a:r>
            <a:r>
              <a:rPr lang="en-US" dirty="0" err="1"/>
              <a:t>funcionamiento</a:t>
            </a:r>
            <a:r>
              <a:rPr lang="en-US" dirty="0"/>
              <a:t> del robot </a:t>
            </a:r>
            <a:r>
              <a:rPr lang="en-US" dirty="0" err="1"/>
              <a:t>en</a:t>
            </a:r>
            <a:r>
              <a:rPr lang="en-US" dirty="0"/>
              <a:t> la cancha.</a:t>
            </a:r>
          </a:p>
          <a:p>
            <a:pPr marL="228600" indent="-228600">
              <a:buSzPts val="1600"/>
            </a:pPr>
            <a:r>
              <a:rPr lang="en-US" dirty="0" err="1"/>
              <a:t>También</a:t>
            </a:r>
            <a:r>
              <a:rPr lang="en-US" dirty="0"/>
              <a:t> hay </a:t>
            </a:r>
            <a:r>
              <a:rPr lang="en-US" dirty="0" err="1"/>
              <a:t>jueces</a:t>
            </a:r>
            <a:r>
              <a:rPr lang="en-US" dirty="0"/>
              <a:t> </a:t>
            </a:r>
            <a:r>
              <a:rPr lang="en-US" dirty="0" err="1"/>
              <a:t>alrededor</a:t>
            </a:r>
            <a:r>
              <a:rPr lang="en-US" dirty="0"/>
              <a:t> de las canchas para </a:t>
            </a:r>
            <a:r>
              <a:rPr lang="en-US" dirty="0" err="1"/>
              <a:t>observar</a:t>
            </a:r>
            <a:r>
              <a:rPr lang="en-US" dirty="0"/>
              <a:t> el </a:t>
            </a:r>
            <a:r>
              <a:rPr lang="en-US" dirty="0" err="1"/>
              <a:t>desempeño</a:t>
            </a:r>
            <a:r>
              <a:rPr lang="en-US" dirty="0"/>
              <a:t> del </a:t>
            </a:r>
            <a:r>
              <a:rPr lang="en-US" dirty="0" err="1"/>
              <a:t>equipo</a:t>
            </a:r>
            <a:r>
              <a:rPr lang="en-US" dirty="0"/>
              <a:t>.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40043-B8A9-7A43-99B5-E6954C81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Award (Programación)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9A328-23C2-2A40-836D-79D2522FB51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42BCD-46E9-0348-AFAD-E942AEC366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81F4F-6F86-3248-9238-CB07799F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391668"/>
            <a:ext cx="8663940" cy="5029199"/>
          </a:xfrm>
        </p:spPr>
        <p:txBody>
          <a:bodyPr/>
          <a:lstStyle/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-US" sz="2400"/>
              <a:t>Definición: Inspirar a otras personas a expresar el espíritu y la cultura de FIRST.</a:t>
            </a:r>
          </a:p>
          <a:p>
            <a:pPr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-US" sz="2400"/>
              <a:t>Ejemplos:</a:t>
            </a:r>
          </a:p>
          <a:p>
            <a:pPr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Char char="○"/>
            </a:pPr>
            <a:r>
              <a:rPr lang="en-US" sz="2400"/>
              <a:t>Alcance a la comunidad.</a:t>
            </a:r>
          </a:p>
          <a:p>
            <a:pPr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Char char="○"/>
            </a:pPr>
            <a:r>
              <a:rPr lang="en-US" sz="2400"/>
              <a:t>Mentoreo de equipos de FLL.</a:t>
            </a:r>
            <a:endParaRPr lang="en-US" sz="2400" dirty="0"/>
          </a:p>
          <a:p>
            <a:pPr lvl="1"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</a:pPr>
            <a:r>
              <a:rPr lang="en-US" sz="2400"/>
              <a:t>Mostrar el robot y el trabajo del equipo en público.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D485A-5D80-8545-8028-9619036C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436119"/>
            <a:ext cx="8663940" cy="739775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Motivate Award (Alcance a la </a:t>
            </a:r>
            <a:r>
              <a:rPr lang="en-US"/>
              <a:t>comunidad)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C88E-2720-824A-B675-66BDBCE0EC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6AA2-B7D5-BC44-8FD6-4D60D4DAC8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9275A-F390-FE43-9A73-ECDF075F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881" y="1633046"/>
            <a:ext cx="8663940" cy="5029199"/>
          </a:xfrm>
        </p:spPr>
        <p:txBody>
          <a:bodyPr>
            <a:normAutofit fontScale="92500" lnSpcReduction="20000"/>
          </a:bodyPr>
          <a:lstStyle/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600">
                <a:sym typeface="Roboto"/>
              </a:rPr>
              <a:t>Definición: conectar los puntos dentro de la comunidad, FIRST, y la diversidad de la ingeniería en el mundo.</a:t>
            </a:r>
            <a:endParaRPr lang="en-US" sz="2600"/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600">
                <a:sym typeface="Roboto"/>
              </a:rPr>
              <a:t>Conectar con profesionales.</a:t>
            </a:r>
            <a:endParaRPr lang="en-US" sz="2600"/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600">
                <a:sym typeface="Roboto"/>
              </a:rPr>
              <a:t>Trabajar con compañias para fabricar partes del robot.</a:t>
            </a:r>
            <a:endParaRPr lang="en-US" sz="2600"/>
          </a:p>
          <a:p>
            <a:pPr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/>
              <a:t>Empresas de turismo</a:t>
            </a:r>
            <a:endParaRPr lang="en-US" sz="2400" dirty="0"/>
          </a:p>
          <a:p>
            <a:pPr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>
                <a:sym typeface="Roboto"/>
              </a:rPr>
              <a:t>Aprender de profesionales acerca de SCRUM o una idea común o sobre materiales.</a:t>
            </a:r>
            <a:endParaRPr lang="en-US" sz="2400"/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600">
                <a:sym typeface="Roboto"/>
              </a:rPr>
              <a:t>Conectar con la comunidad en cualquier evento público. </a:t>
            </a:r>
            <a:endParaRPr lang="en-US" sz="2600" dirty="0"/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600">
                <a:sym typeface="Roboto"/>
              </a:rPr>
              <a:t>Conectar la comunidad con FIRST.</a:t>
            </a:r>
            <a:endParaRPr lang="en-US" sz="2600"/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600">
                <a:sym typeface="Roboto"/>
              </a:rPr>
              <a:t>Voluntariarse en eventos de FLL.</a:t>
            </a:r>
            <a:endParaRPr lang="en-US" sz="2600" dirty="0"/>
          </a:p>
          <a:p>
            <a:pPr indent="-381000">
              <a:lnSpc>
                <a:spcPct val="114999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600">
                <a:sym typeface="Roboto"/>
              </a:rPr>
              <a:t>Ser anfitrión de algún evento de post-temporada.</a:t>
            </a:r>
            <a:endParaRPr lang="en-US" sz="2600"/>
          </a:p>
          <a:p>
            <a:endParaRPr lang="en-US" dirty="0"/>
          </a:p>
        </p:txBody>
      </p:sp>
      <p:sp>
        <p:nvSpPr>
          <p:cNvPr id="126" name="Google Shape;126;g72b782a789_0_1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4000" i="1">
                <a:solidFill>
                  <a:schemeClr val="dk1"/>
                </a:solidFill>
                <a:latin typeface="Abril Fatface"/>
                <a:sym typeface="Audiowide"/>
              </a:rPr>
              <a:t>Connect Award (Alcance a la comunidad)</a:t>
            </a:r>
            <a:endParaRPr sz="4000" i="1">
              <a:solidFill>
                <a:schemeClr val="dk1"/>
              </a:solidFill>
              <a:latin typeface="Abril Fatface"/>
              <a:sym typeface="Audiowid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03016-219A-DE42-B302-D86685ED21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B7958-4AAE-FA48-BD31-07F0EFC7D1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3C5EB-752D-FE46-ADDF-2B908561D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>
                <a:sym typeface="Roboto"/>
              </a:rPr>
              <a:t>Definición: diseño industrial en su mejor aspecto</a:t>
            </a:r>
            <a:endParaRPr lang="en-US" sz="2400"/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>
                <a:sym typeface="Roboto"/>
              </a:rPr>
              <a:t>Los jueces buscan el mejor diseño tanto útil como estético del robot.</a:t>
            </a:r>
            <a:endParaRPr lang="en-US" sz="2400"/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>
                <a:sym typeface="Roboto"/>
              </a:rPr>
              <a:t>No solo se trata del uso práctico. </a:t>
            </a:r>
            <a:endParaRPr lang="en-US" sz="2400"/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>
                <a:sym typeface="Roboto"/>
              </a:rPr>
              <a:t>Una sección sobre diseño en el engineering notebook es considerada.</a:t>
            </a:r>
            <a:endParaRPr lang="en-US" sz="2400"/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>
                <a:sym typeface="Roboto"/>
              </a:rPr>
              <a:t>¿Qué tan bien pensado está el diseño de su robot?</a:t>
            </a:r>
            <a:endParaRPr lang="en-US" sz="2400"/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>
                <a:sym typeface="Roboto"/>
              </a:rPr>
              <a:t>¿Qué características y conceptos industriales incorporaron en el diseño de su robot?</a:t>
            </a: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E4897-7EE8-F743-9082-27A035D4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Award (Robot)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53A73-0CBD-364D-A67E-0BF6F6D596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C82F1-31D1-D04F-A857-39C614A15E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184D-2BDC-994B-AE27-7530370E3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Definición: Aterrizar buenas ideas y conceptos del robot, desde el boceto hasta la realidad.</a:t>
            </a:r>
            <a:endParaRPr lang="en-US">
              <a:ea typeface="Roboto"/>
              <a:cs typeface="Roboto"/>
            </a:endParaRPr>
          </a:p>
          <a:p>
            <a:pPr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Los Jueces observan por características inovadoras en el robot que muestran formas crativas de resolver el reto. </a:t>
            </a:r>
            <a:endParaRPr lang="en-US" dirty="0">
              <a:ea typeface="Roboto"/>
              <a:cs typeface="Roboto"/>
            </a:endParaRPr>
          </a:p>
          <a:p>
            <a:pPr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El robot puede ser premiado con solo una característica de todo el diseño. </a:t>
            </a:r>
            <a:endParaRPr lang="en-US" dirty="0">
              <a:ea typeface="Roboto"/>
              <a:cs typeface="Roboto"/>
            </a:endParaRPr>
          </a:p>
          <a:p>
            <a:pPr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¿Cuál es la mejor parte de todo su robot?</a:t>
            </a:r>
            <a:endParaRPr lang="en-US">
              <a:ea typeface="Roboto"/>
              <a:cs typeface="Roboto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789B2-33E1-C64F-8E41-08364F1C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Rockwell Collins Innovate (Robot)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D08D3-CF36-704A-AA1E-471379A5D8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C2D3F-97E0-4641-84BA-086873ECE4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48B79-7F35-5747-AEF9-87BA6FD60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Definición: resolver y retirar problemas y obstáculos a través del proceso creativo.</a:t>
            </a:r>
            <a:endParaRPr lang="en-US">
              <a:ea typeface="Roboto"/>
              <a:cs typeface="Roboto"/>
            </a:endParaRPr>
          </a:p>
          <a:p>
            <a:pPr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Se premia al engineering notebook más completo.</a:t>
            </a:r>
            <a:endParaRPr lang="en-US">
              <a:ea typeface="Roboto"/>
              <a:cs typeface="Roboto"/>
            </a:endParaRPr>
          </a:p>
          <a:p>
            <a:pPr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Los jueces se fijan en el camino y crecimiento que tuvo el equipo. </a:t>
            </a:r>
            <a:endParaRPr lang="en-US" dirty="0">
              <a:ea typeface="Roboto"/>
              <a:cs typeface="Roboto"/>
              <a:sym typeface="Roboto"/>
            </a:endParaRPr>
          </a:p>
          <a:p>
            <a:pPr indent="-419100">
              <a:lnSpc>
                <a:spcPct val="114999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Los jueces observan las secciones de diseño y construcción marcando el progreso del equipo.</a:t>
            </a:r>
            <a:endParaRPr lang="en-US" dirty="0">
              <a:ea typeface="Roboto"/>
              <a:cs typeface="Roboto"/>
              <a:sym typeface="Roboto"/>
            </a:endParaRPr>
          </a:p>
          <a:p>
            <a:pPr indent="-419100">
              <a:lnSpc>
                <a:spcPct val="114999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La documentación es crucial.</a:t>
            </a:r>
            <a:endParaRPr lang="en-US" dirty="0">
              <a:ea typeface="Robo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C684E-E0EC-B844-8AC7-707A1AD1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Think Award (Todo)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DD30F-8379-DC4E-ADFF-0B4733583C3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5B5F5-5BA5-7748-8408-A7372FD0DC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DB6DE-8D1E-DD42-9861-93EE217FB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El premio mayor.</a:t>
            </a:r>
            <a:endParaRPr lang="en-US">
              <a:ea typeface="Roboto"/>
              <a:cs typeface="Roboto"/>
            </a:endParaRPr>
          </a:p>
          <a:p>
            <a:pPr indent="-4191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Junta todos los aspectos de FIRST.</a:t>
            </a:r>
            <a:endParaRPr lang="en-US" dirty="0">
              <a:ea typeface="Roboto"/>
              <a:cs typeface="Roboto"/>
            </a:endParaRPr>
          </a:p>
          <a:p>
            <a:pPr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El equipo que destaca en todos los premios existentes.</a:t>
            </a:r>
            <a:endParaRPr lang="en-US" dirty="0">
              <a:ea typeface="Roboto"/>
              <a:cs typeface="Roboto"/>
            </a:endParaRPr>
          </a:p>
          <a:p>
            <a:pPr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El equipo más previsto por los jueces en otros premios. </a:t>
            </a:r>
            <a:endParaRPr lang="en-US" dirty="0">
              <a:ea typeface="Roboto"/>
              <a:cs typeface="Roboto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9AA61-681B-0D4E-B96C-67404FA0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Inspire Award (Todo)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558DE-E3FF-CA41-8979-01AF928B9B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F72FA-A586-6B4E-932F-C69098CA34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A36FE-6FBD-8E4D-83DD-96329D7E2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Este premio se le otorga al equipo que no entra en ninguna otra categoría pero que los jueces creen que merece ser reconocido. </a:t>
            </a:r>
            <a:endParaRPr lang="es-MX">
              <a:ea typeface="Roboto"/>
              <a:cs typeface="Roboto"/>
              <a:sym typeface="Roboto"/>
            </a:endParaRPr>
          </a:p>
          <a:p>
            <a:pPr indent="-419100">
              <a:lnSpc>
                <a:spcPct val="114999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Generalmente es otorgado a equipos nuevos.</a:t>
            </a:r>
            <a:endParaRPr lang="en-US" dirty="0">
              <a:ea typeface="Roboto"/>
            </a:endParaRPr>
          </a:p>
          <a:p>
            <a:pPr indent="-419100">
              <a:lnSpc>
                <a:spcPct val="114999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>
                <a:ea typeface="Roboto"/>
                <a:cs typeface="Roboto"/>
                <a:sym typeface="Roboto"/>
              </a:rPr>
              <a:t>Con este premio tu equipo no logra avanzar al siguiente evento. </a:t>
            </a:r>
            <a:endParaRPr lang="en-US" dirty="0">
              <a:ea typeface="Roboto"/>
              <a:cs typeface="Roboto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0F858-8055-A644-9F05-A28A7766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Judges Award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5BFC9-12A3-DA4F-AA35-BEB0439DE6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5971A-9717-C648-867D-B233CEB036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967</Words>
  <Application>Microsoft Macintosh PowerPoint</Application>
  <PresentationFormat>On-screen Show (4:3)</PresentationFormat>
  <Paragraphs>146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Helvetica Neue</vt:lpstr>
      <vt:lpstr>Audiowide</vt:lpstr>
      <vt:lpstr>Century Gothic</vt:lpstr>
      <vt:lpstr>Abril Fatface</vt:lpstr>
      <vt:lpstr>Roboto</vt:lpstr>
      <vt:lpstr>Calibri</vt:lpstr>
      <vt:lpstr>BrushVTI</vt:lpstr>
      <vt:lpstr>Premios de FTC</vt:lpstr>
      <vt:lpstr>Control Award (Programación)</vt:lpstr>
      <vt:lpstr>Motivate Award (Alcance a la comunidad)</vt:lpstr>
      <vt:lpstr>PowerPoint Presentation</vt:lpstr>
      <vt:lpstr>Design Award (Robot)</vt:lpstr>
      <vt:lpstr>Rockwell Collins Innovate (Robot)</vt:lpstr>
      <vt:lpstr>Think Award (Todo)</vt:lpstr>
      <vt:lpstr>Inspire Award (Todo)</vt:lpstr>
      <vt:lpstr>Judges Award</vt:lpstr>
      <vt:lpstr>Promote Award (video opcional)</vt:lpstr>
      <vt:lpstr>Compass Award (Video Opcional)</vt:lpstr>
      <vt:lpstr>Orden de Avance al siguiente evento por premios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FTC Awards</dc:title>
  <dc:creator>Srinivasan Seshan</dc:creator>
  <cp:lastModifiedBy>Adriana Lorena Avitia Palma</cp:lastModifiedBy>
  <cp:revision>471</cp:revision>
  <dcterms:created xsi:type="dcterms:W3CDTF">2020-03-03T17:05:41Z</dcterms:created>
  <dcterms:modified xsi:type="dcterms:W3CDTF">2020-04-14T03:56:14Z</dcterms:modified>
</cp:coreProperties>
</file>