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1" r:id="rId17"/>
    <p:sldId id="276" r:id="rId18"/>
    <p:sldId id="299" r:id="rId19"/>
  </p:sldIdLst>
  <p:sldSz cx="9144000" cy="6858000" type="screen4x3"/>
  <p:notesSz cx="6858000" cy="9144000"/>
  <p:embeddedFontLst>
    <p:embeddedFont>
      <p:font typeface="Abril Fatface" panose="02000503000000020003" pitchFamily="2" charset="77"/>
      <p:regular r:id="rId21"/>
    </p:embeddedFont>
    <p:embeddedFont>
      <p:font typeface="Audiowide" panose="02000503000000020004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SsPeiYr8/LkaTLjmnCo9v3uJp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83"/>
    <p:restoredTop sz="94704"/>
  </p:normalViewPr>
  <p:slideViewPr>
    <p:cSldViewPr snapToGrid="0" snapToObjects="1">
      <p:cViewPr varScale="1">
        <p:scale>
          <a:sx n="56" d="100"/>
          <a:sy n="56" d="100"/>
        </p:scale>
        <p:origin x="18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82cd9e6bf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82cd9e6bf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cd9e6bf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82cd9e6bf7_0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82cd9e6bf7_0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713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 descr="Tag=AccentColor&#10;Flavor=Light&#10;Target=Fill"/>
          <p:cNvSpPr/>
          <p:nvPr/>
        </p:nvSpPr>
        <p:spPr>
          <a:xfrm flipH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 descr="Tag=AccentColor&#10;Flavor=Light&#10;Target=Fill"/>
          <p:cNvSpPr/>
          <p:nvPr/>
        </p:nvSpPr>
        <p:spPr>
          <a:xfrm>
            <a:off x="684965" y="1332237"/>
            <a:ext cx="5263732" cy="3841102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>
            <a:spLocks noGrp="1"/>
          </p:cNvSpPr>
          <p:nvPr>
            <p:ph type="pic" idx="2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/>
            <a:ahLst/>
            <a:cxnLst/>
            <a:rect l="l" t="t" r="r" b="b"/>
            <a:pathLst>
              <a:path w="3843750" h="5956080" extrusionOk="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 extrusionOk="0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 descr="Tag=AccentColor&#10;Flavor=Light&#10;Target=Fill"/>
          <p:cNvSpPr/>
          <p:nvPr/>
        </p:nvSpPr>
        <p:spPr>
          <a:xfrm flipH="1">
            <a:off x="1969639" y="181596"/>
            <a:ext cx="8252722" cy="6022258"/>
          </a:xfrm>
          <a:custGeom>
            <a:avLst/>
            <a:gdLst/>
            <a:ahLst/>
            <a:cxnLst/>
            <a:rect l="l" t="t" r="r" b="b"/>
            <a:pathLst>
              <a:path w="6886274" h="5025119" extrusionOk="0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/>
            <a:ahLst/>
            <a:cxnLst/>
            <a:rect l="l" t="t" r="r" b="b"/>
            <a:pathLst>
              <a:path w="10423900" h="5491534" extrusionOk="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/>
            <a:ahLst/>
            <a:cxnLst/>
            <a:rect l="l" t="t" r="r" b="b"/>
            <a:pathLst>
              <a:path w="7472381" h="6886575" extrusionOk="0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sz="4400" b="0" i="1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ionicTigers10464@gmail.com" TargetMode="External"/><Relationship Id="rId2" Type="http://schemas.openxmlformats.org/officeDocument/2006/relationships/hyperlink" Target="http://lovelandrobotics.weebly.com/team1046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mailto:BionicTigers10464@gmail.com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2286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lang="es-US" sz="6000" b="1" dirty="0"/>
              <a:t>Chassis (Base del Robot)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11028" y="2601649"/>
            <a:ext cx="4201935" cy="827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800" dirty="0"/>
              <a:t>The Bionic Tigers – 10464</a:t>
            </a:r>
          </a:p>
          <a:p>
            <a:pPr marL="0" indent="0">
              <a:spcBef>
                <a:spcPts val="0"/>
              </a:spcBef>
              <a:buSzPts val="1700"/>
            </a:pPr>
            <a:r>
              <a:rPr lang="en-US" sz="1800" dirty="0" err="1"/>
              <a:t>Traducción</a:t>
            </a:r>
            <a:r>
              <a:rPr lang="en-US" sz="1800" dirty="0"/>
              <a:t> – Botrregos Jr. – FTC 7649</a:t>
            </a:r>
          </a:p>
        </p:txBody>
      </p:sp>
      <p:pic>
        <p:nvPicPr>
          <p:cNvPr id="106" name="Google Shape;106;p1" descr="A close up of a sign&#10;&#10;Description automatically generated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362663"/>
            <a:ext cx="3683140" cy="156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9930-6713-1343-B0FA-E9E04D28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Swerve</a:t>
            </a:r>
            <a:r>
              <a:rPr lang="es-US" dirty="0">
                <a:sym typeface="Audiowide"/>
              </a:rPr>
              <a:t> Drive (Manejo de Desvio)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1BE43-0E28-A241-A608-AEEFC1DD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028497"/>
            <a:ext cx="3146272" cy="4250382"/>
          </a:xfrm>
        </p:spPr>
        <p:txBody>
          <a:bodyPr/>
          <a:lstStyle/>
          <a:p>
            <a:r>
              <a:rPr lang="es-US" dirty="0">
                <a:sym typeface="Roboto"/>
              </a:rPr>
              <a:t>Maniobrabilidad Alta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Buena Traccion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Programacion Compleja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Consume Espacio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Diseño Complejo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83;g82cd9e6bf7_0_78" descr="Image result for ftc swerve drive cad">
            <a:extLst>
              <a:ext uri="{FF2B5EF4-FFF2-40B4-BE49-F238E27FC236}">
                <a16:creationId xmlns:a16="http://schemas.microsoft.com/office/drawing/2014/main" id="{06528F69-725B-1944-8D62-58EF0471C9D1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7769" y="1785700"/>
            <a:ext cx="5860625" cy="3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A04B-17EB-594D-9D5F-F8B5A77A7C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C0E9-6377-B44C-8422-020715BA2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6FC90-D109-8743-A6CF-51B438EE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1737781"/>
          </a:xfrm>
        </p:spPr>
        <p:txBody>
          <a:bodyPr/>
          <a:lstStyle/>
          <a:p>
            <a:r>
              <a:rPr lang="es-US" dirty="0">
                <a:sym typeface="Audiowide"/>
              </a:rPr>
              <a:t>Metodos de Chassis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BF9D24-D784-9A42-AD40-CFA194D0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862" y="2816772"/>
            <a:ext cx="5266944" cy="2584434"/>
          </a:xfrm>
        </p:spPr>
        <p:txBody>
          <a:bodyPr>
            <a:normAutofit fontScale="92500"/>
          </a:bodyPr>
          <a:lstStyle/>
          <a:p>
            <a:r>
              <a:rPr lang="es-US" dirty="0">
                <a:sym typeface="Roboto"/>
              </a:rPr>
              <a:t>Como llegar del motor a la llanta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Manejo Directo</a:t>
            </a:r>
          </a:p>
          <a:p>
            <a:pPr lvl="0"/>
            <a:r>
              <a:rPr lang="es-US" dirty="0">
                <a:sym typeface="Roboto"/>
              </a:rPr>
              <a:t>Manejo de Cadena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Manejo de Cinturon</a:t>
            </a:r>
          </a:p>
          <a:p>
            <a:pPr lvl="0"/>
            <a:r>
              <a:rPr lang="es-US" dirty="0"/>
              <a:t>Manejo de Engranes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DDAD6A-9277-6342-84D1-5C6F902F0F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31B5F-5D30-944F-9BF0-E4F540116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A5DF-22E2-074C-AF46-164190D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Directo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CB24-77C1-8541-B978-D1696966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301766"/>
            <a:ext cx="3577196" cy="3977113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El motor y la llanta comparten la misma flecha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Menos probabilidad de fallo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No flexibili</a:t>
            </a:r>
            <a:r>
              <a:rPr lang="es-US" dirty="0">
                <a:sym typeface="Roboto"/>
              </a:rPr>
              <a:t>dad en la posicion del motor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Desgasta la caja de cambios del motor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99;g82cd9e6bf7_0_122">
            <a:extLst>
              <a:ext uri="{FF2B5EF4-FFF2-40B4-BE49-F238E27FC236}">
                <a16:creationId xmlns:a16="http://schemas.microsoft.com/office/drawing/2014/main" id="{6DBB160E-5E99-754E-B944-D207ECB3F0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49075" y="1011525"/>
            <a:ext cx="417195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D5BAB-5A16-E640-8B10-279CBE78B4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9BF0E-BA90-C44C-92E1-90E05CCF7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7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3EA-3483-7442-B66F-BBD6DBB9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de Cadena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F978-30E4-324D-979D-9695DC67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060028"/>
            <a:ext cx="8296341" cy="4218851"/>
          </a:xfrm>
        </p:spPr>
        <p:txBody>
          <a:bodyPr/>
          <a:lstStyle/>
          <a:p>
            <a:r>
              <a:rPr lang="es-US" dirty="0">
                <a:sym typeface="Roboto"/>
              </a:rPr>
              <a:t>Posicion de Motor Flexible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Radio de Engane Variable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Distancia Ajustable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Requi</a:t>
            </a:r>
            <a:r>
              <a:rPr lang="es-US" dirty="0">
                <a:sym typeface="Roboto"/>
              </a:rPr>
              <a:t>ere Tension</a:t>
            </a:r>
          </a:p>
          <a:p>
            <a:pPr lvl="0"/>
            <a:r>
              <a:rPr lang="en-US" dirty="0">
                <a:sym typeface="Roboto"/>
              </a:rPr>
              <a:t>Mu</a:t>
            </a:r>
            <a:r>
              <a:rPr lang="es-US" dirty="0">
                <a:sym typeface="Roboto"/>
              </a:rPr>
              <a:t>cha Posibilidad de Fallo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207;g82cd9e6bf7_0_143">
            <a:extLst>
              <a:ext uri="{FF2B5EF4-FFF2-40B4-BE49-F238E27FC236}">
                <a16:creationId xmlns:a16="http://schemas.microsoft.com/office/drawing/2014/main" id="{E99077CF-C941-1249-AAE9-355EA7D624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4478050" y="1986463"/>
            <a:ext cx="38766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51590-DB2F-6B40-ACE2-7917D81604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8055-EB3D-3246-8162-04BF2BE136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7F2F-F6A8-5544-B894-1B2FC6D7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de Cinturon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4B9C-C4F7-A443-872D-2984CB9C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518138"/>
            <a:ext cx="5046908" cy="4050686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Posicion de Motor Flexible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Requiere Poco Mantenimiento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Radio de Engranaje Variable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Relativ</a:t>
            </a:r>
            <a:r>
              <a:rPr lang="es-US" dirty="0">
                <a:sym typeface="Roboto"/>
              </a:rPr>
              <a:t>amente Poca Posibilidad de Fallo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Requi</a:t>
            </a:r>
            <a:r>
              <a:rPr lang="es-US" dirty="0">
                <a:sym typeface="Roboto"/>
              </a:rPr>
              <a:t>ere Colocamiento Preciso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Requi</a:t>
            </a:r>
            <a:r>
              <a:rPr lang="es-US" dirty="0">
                <a:sym typeface="Roboto"/>
              </a:rPr>
              <a:t>ere Tension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215;g82cd9e6bf7_0_131">
            <a:extLst>
              <a:ext uri="{FF2B5EF4-FFF2-40B4-BE49-F238E27FC236}">
                <a16:creationId xmlns:a16="http://schemas.microsoft.com/office/drawing/2014/main" id="{9A70A899-A803-274C-8E65-60207F1636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5988" y="1518138"/>
            <a:ext cx="2695575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2BDD-64C2-5142-93E7-7941163102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77C6-9E13-844D-8218-FBF1F7D5A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0475-A1F2-284A-80D6-D626DFD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de Engrane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0DAF1-4E2F-B143-8C3B-1E3C55EA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301766"/>
            <a:ext cx="3324948" cy="3977113"/>
          </a:xfrm>
        </p:spPr>
        <p:txBody>
          <a:bodyPr>
            <a:normAutofit/>
          </a:bodyPr>
          <a:lstStyle/>
          <a:p>
            <a:pPr lvl="0"/>
            <a:r>
              <a:rPr lang="es-US" dirty="0">
                <a:sym typeface="Roboto"/>
              </a:rPr>
              <a:t>Posicion del Motor </a:t>
            </a:r>
            <a:r>
              <a:rPr lang="en-US" dirty="0">
                <a:sym typeface="Roboto"/>
              </a:rPr>
              <a:t>Semi-flexible</a:t>
            </a:r>
          </a:p>
          <a:p>
            <a:pPr lvl="0"/>
            <a:r>
              <a:rPr lang="es-US" dirty="0">
                <a:sym typeface="Roboto"/>
              </a:rPr>
              <a:t>Radio de Engrane Variable</a:t>
            </a:r>
          </a:p>
          <a:p>
            <a:pPr lvl="0"/>
            <a:r>
              <a:rPr lang="es-US" dirty="0">
                <a:sym typeface="Roboto"/>
              </a:rPr>
              <a:t>Puede Forzarse y Desgastarse</a:t>
            </a:r>
          </a:p>
          <a:p>
            <a:pPr lvl="0"/>
            <a:r>
              <a:rPr lang="es-US" dirty="0">
                <a:sym typeface="Roboto"/>
              </a:rPr>
              <a:t>Posibilidad Alta de Fallo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5" name="Google Shape;223;g82cd9e6bf7_0_137">
            <a:extLst>
              <a:ext uri="{FF2B5EF4-FFF2-40B4-BE49-F238E27FC236}">
                <a16:creationId xmlns:a16="http://schemas.microsoft.com/office/drawing/2014/main" id="{3B5C1C09-B038-0946-B9E7-A94E895B98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325" y="1146975"/>
            <a:ext cx="4928925" cy="40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4D1A-A067-BE4C-8E24-F179820835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5459-52BE-F045-A399-F296F8EF6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4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2cd9e6bf7_0_1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US" dirty="0"/>
              <a:t>Consejos y Trucos</a:t>
            </a:r>
            <a:endParaRPr lang="en-US" dirty="0"/>
          </a:p>
        </p:txBody>
      </p:sp>
      <p:sp>
        <p:nvSpPr>
          <p:cNvPr id="230" name="Google Shape;230;g82cd9e6bf7_0_164"/>
          <p:cNvSpPr txBox="1">
            <a:spLocks noGrp="1"/>
          </p:cNvSpPr>
          <p:nvPr>
            <p:ph type="body" idx="1"/>
          </p:nvPr>
        </p:nvSpPr>
        <p:spPr>
          <a:xfrm>
            <a:off x="259080" y="1912883"/>
            <a:ext cx="8663940" cy="4365996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Elige basado en tu experiencia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Toma ventaja de flechas en forma hexagonal y de D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Us</a:t>
            </a:r>
            <a:r>
              <a:rPr lang="es-US" dirty="0">
                <a:sym typeface="Roboto"/>
              </a:rPr>
              <a:t>a estructura consistente como piezas de perfil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Haz diseños CAD y prototipos antes de hacer ensambles complejos</a:t>
            </a:r>
          </a:p>
          <a:p>
            <a:pPr lvl="0"/>
            <a:r>
              <a:rPr lang="en-US" dirty="0">
                <a:sym typeface="Roboto"/>
              </a:rPr>
              <a:t>Pla</a:t>
            </a:r>
            <a:r>
              <a:rPr lang="es-US" dirty="0">
                <a:sym typeface="Roboto"/>
              </a:rPr>
              <a:t>nea tu Chassis para acomodar los otros mecanismos de tu robot</a:t>
            </a:r>
            <a:endParaRPr lang="en-US" dirty="0">
              <a:sym typeface="Roboto"/>
            </a:endParaRPr>
          </a:p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A8B33B-03AC-B442-89A8-69A19BB30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8422F-1DDE-014F-B4C7-5A06988B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F7BC-644C-8946-8859-C069C7D1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  <a:r>
              <a:rPr lang="es-US" dirty="0"/>
              <a:t>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EDF-05E4-124C-AACA-8ABCBA30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US" dirty="0"/>
              <a:t>Esta leccion ha sido escrito por los Bionic Tigers 10464 para</a:t>
            </a:r>
            <a:r>
              <a:rPr lang="en-US" dirty="0"/>
              <a:t> </a:t>
            </a:r>
            <a:r>
              <a:rPr lang="en-US" dirty="0" err="1"/>
              <a:t>FTCTutorials.com</a:t>
            </a:r>
            <a:endParaRPr lang="en-US" dirty="0"/>
          </a:p>
          <a:p>
            <a:pPr lvl="0"/>
            <a:r>
              <a:rPr lang="es-US" dirty="0"/>
              <a:t>Puedes contactar al autor en:</a:t>
            </a:r>
            <a:r>
              <a:rPr lang="en-US" dirty="0"/>
              <a:t> </a:t>
            </a:r>
          </a:p>
          <a:p>
            <a:pPr lvl="1"/>
            <a:r>
              <a:rPr lang="es-US" dirty="0">
                <a:sym typeface="Audiowide"/>
              </a:rPr>
              <a:t>Pagina Web:</a:t>
            </a:r>
            <a:endParaRPr lang="en-US" dirty="0">
              <a:sym typeface="Audiowide"/>
            </a:endParaRPr>
          </a:p>
          <a:p>
            <a:pPr lvl="2"/>
            <a:r>
              <a:rPr lang="en-US" dirty="0">
                <a:sym typeface="Audiowide"/>
                <a:hlinkClick r:id="rId2"/>
              </a:rPr>
              <a:t>http://lovelandrobotics.com/team10464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Twitter:</a:t>
            </a:r>
          </a:p>
          <a:p>
            <a:pPr lvl="2"/>
            <a:r>
              <a:rPr lang="en-US" dirty="0">
                <a:sym typeface="Cambria"/>
              </a:rPr>
              <a:t>@</a:t>
            </a:r>
            <a:r>
              <a:rPr lang="en-US" dirty="0" err="1">
                <a:sym typeface="Audiowide"/>
              </a:rPr>
              <a:t>BionicTigersFTC</a:t>
            </a:r>
            <a:endParaRPr lang="en-US" dirty="0">
              <a:sym typeface="Audiowide"/>
            </a:endParaRPr>
          </a:p>
          <a:p>
            <a:pPr lvl="1"/>
            <a:r>
              <a:rPr lang="en-US" dirty="0">
                <a:sym typeface="Audiowide"/>
              </a:rPr>
              <a:t>Email:</a:t>
            </a:r>
          </a:p>
          <a:p>
            <a:pPr lvl="2"/>
            <a:r>
              <a:rPr lang="en-US" dirty="0">
                <a:sym typeface="Audiowide"/>
                <a:hlinkClick r:id="rId3"/>
              </a:rPr>
              <a:t>BionicTigers10464</a:t>
            </a:r>
            <a:r>
              <a:rPr lang="en-US" dirty="0">
                <a:sym typeface="Cambria"/>
                <a:hlinkClick r:id="rId3"/>
              </a:rPr>
              <a:t>@</a:t>
            </a:r>
            <a:r>
              <a:rPr lang="en-US" dirty="0">
                <a:sym typeface="Audiowide"/>
                <a:hlinkClick r:id="rId3"/>
              </a:rPr>
              <a:t>gmail.com</a:t>
            </a:r>
            <a:endParaRPr lang="en-US" dirty="0">
              <a:sym typeface="Audiowide"/>
            </a:endParaRPr>
          </a:p>
          <a:p>
            <a:pPr lvl="0"/>
            <a:r>
              <a:rPr lang="en-US" dirty="0"/>
              <a:t>M</a:t>
            </a:r>
            <a:r>
              <a:rPr lang="es-US" dirty="0"/>
              <a:t>as lecciones para el FIRST Tech Challenge se encuentran en</a:t>
            </a:r>
            <a:r>
              <a:rPr lang="en-US" dirty="0"/>
              <a:t> </a:t>
            </a:r>
            <a:r>
              <a:rPr lang="en-US" dirty="0" err="1"/>
              <a:t>www.FTCtutorials.com</a:t>
            </a:r>
            <a:endParaRPr lang="en-US" dirty="0"/>
          </a:p>
          <a:p>
            <a:endParaRPr lang="en-US" dirty="0"/>
          </a:p>
        </p:txBody>
      </p:sp>
      <p:sp>
        <p:nvSpPr>
          <p:cNvPr id="10" name="Google Shape;177;p2">
            <a:extLst>
              <a:ext uri="{FF2B5EF4-FFF2-40B4-BE49-F238E27FC236}">
                <a16:creationId xmlns:a16="http://schemas.microsoft.com/office/drawing/2014/main" id="{595FAB39-A8AD-054E-814C-FC9F25AFAC91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>
                <a:latin typeface="+mn-lt"/>
              </a:rPr>
              <a:t>Copyright 2020 </a:t>
            </a:r>
            <a:r>
              <a:rPr lang="en-US" dirty="0" err="1">
                <a:latin typeface="+mn-lt"/>
              </a:rPr>
              <a:t>FTCTutorials.com</a:t>
            </a:r>
            <a:r>
              <a:rPr lang="en-US" dirty="0">
                <a:latin typeface="+mn-lt"/>
              </a:rPr>
              <a:t> (Last edit 4/1/2020)</a:t>
            </a:r>
          </a:p>
        </p:txBody>
      </p:sp>
      <p:pic>
        <p:nvPicPr>
          <p:cNvPr id="5" name="Google Shape;180;p2">
            <a:extLst>
              <a:ext uri="{FF2B5EF4-FFF2-40B4-BE49-F238E27FC236}">
                <a16:creationId xmlns:a16="http://schemas.microsoft.com/office/drawing/2014/main" id="{C8454D44-92E8-DE45-B737-9EE8FB392DB2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9;p2" descr="Creative Commons License">
            <a:hlinkClick r:id="rId5"/>
            <a:extLst>
              <a:ext uri="{FF2B5EF4-FFF2-40B4-BE49-F238E27FC236}">
                <a16:creationId xmlns:a16="http://schemas.microsoft.com/office/drawing/2014/main" id="{DAE9B576-4B3B-8F4C-BA11-1D09E9F4FBC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901" y="5826886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30AC2B1-E4B7-544C-A26E-DEF9D4F3AAD5}"/>
              </a:ext>
            </a:extLst>
          </p:cNvPr>
          <p:cNvSpPr/>
          <p:nvPr/>
        </p:nvSpPr>
        <p:spPr>
          <a:xfrm>
            <a:off x="1530707" y="577878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ts val="1400"/>
            </a:pPr>
            <a:r>
              <a:rPr lang="es-US" dirty="0">
                <a:solidFill>
                  <a:srgbClr val="000000"/>
                </a:solidFill>
                <a:ea typeface="Arial"/>
                <a:cs typeface="Arial"/>
                <a:sym typeface="Helvetica Neue"/>
              </a:rPr>
              <a:t>Este trabajo esta licenciado bajo una</a:t>
            </a:r>
            <a:endParaRPr lang="en-US" dirty="0">
              <a:solidFill>
                <a:srgbClr val="000000"/>
              </a:solidFill>
              <a:ea typeface="Arial"/>
              <a:cs typeface="Arial"/>
            </a:endParaRPr>
          </a:p>
          <a:p>
            <a:pPr lvl="0" algn="ctr">
              <a:buSzPts val="1400"/>
            </a:pP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 </a:t>
            </a:r>
            <a:r>
              <a:rPr lang="en-US" u="sng" dirty="0">
                <a:solidFill>
                  <a:srgbClr val="4374B7"/>
                </a:solidFill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lang="en-US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</a:rPr>
              <a:t> </a:t>
            </a:r>
            <a:endParaRPr lang="en-US" sz="1800" dirty="0">
              <a:solidFill>
                <a:srgbClr val="4374B7"/>
              </a:solidFill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FB42D-AF03-C64D-8E2D-8616F8724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 err="1">
                <a:latin typeface="Abril Fatface"/>
                <a:ea typeface="Abril Fatface"/>
                <a:cs typeface="Abril Fatface"/>
                <a:sym typeface="Abril Fatface"/>
              </a:rPr>
              <a:t>Traducción</a:t>
            </a:r>
            <a:endParaRPr sz="4000" i="1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SzPts val="1600"/>
              <a:buChar char="•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Esta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lección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fue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traducida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por Botrregos Jr. 7649 para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 err="1">
                <a:latin typeface="Century Gothic"/>
                <a:ea typeface="Century Gothic"/>
                <a:cs typeface="Century Gothic"/>
              </a:rPr>
              <a:t>Puedes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contactar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al traductor de la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siguiente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manera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: </a:t>
            </a:r>
            <a:endParaRPr sz="2000" b="1" i="1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Más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lecciones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First Tech Challenge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disponibles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</a:t>
            </a:r>
            <a:r>
              <a:rPr lang="en-US" sz="1100" dirty="0" err="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(Last edit 4/1/2020)</a:t>
            </a:r>
            <a:endParaRPr sz="1100" dirty="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" descr="Creative Commons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0" y="1937625"/>
            <a:ext cx="45720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Facebook: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lvl="1" indent="-342900">
              <a:lnSpc>
                <a:spcPct val="150000"/>
              </a:lnSpc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Instagram: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Email: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grupobotrregos</a:t>
            </a:r>
            <a:r>
              <a:rPr lang="en-US" sz="1800" b="1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  <a:hlinkClick r:id="rId5"/>
              </a:rPr>
              <a:t>@</a:t>
            </a: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gmail.com</a:t>
            </a:r>
            <a:endParaRPr sz="14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6987-7E6D-3A44-BA45-D5F5F7D4A0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B60C2-82AF-AA42-B3C6-12A34DEBE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AC4E022-C6E4-5745-BAC3-0C0138A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96" y="2204976"/>
            <a:ext cx="2056664" cy="2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cd9e6bf7_0_8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US" dirty="0"/>
              <a:t>Consideraciones al elegir el Chassis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1047-4795-784F-A49A-5FEAF0E4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US" dirty="0">
                <a:sym typeface="Roboto"/>
              </a:rPr>
              <a:t>Velocidad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¿Qué tan rapido quieres ir</a:t>
            </a:r>
            <a:r>
              <a:rPr lang="en-US" dirty="0">
                <a:sym typeface="Roboto"/>
              </a:rPr>
              <a:t>?</a:t>
            </a:r>
          </a:p>
          <a:p>
            <a:pPr lvl="0"/>
            <a:r>
              <a:rPr lang="en-US" dirty="0">
                <a:sym typeface="Roboto"/>
              </a:rPr>
              <a:t>Po</a:t>
            </a:r>
            <a:r>
              <a:rPr lang="es-US" dirty="0">
                <a:sym typeface="Roboto"/>
              </a:rPr>
              <a:t>tencia</a:t>
            </a:r>
            <a:endParaRPr lang="en-US" dirty="0">
              <a:sym typeface="Roboto"/>
            </a:endParaRPr>
          </a:p>
          <a:p>
            <a:pPr lvl="1"/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Ma</a:t>
            </a:r>
            <a:r>
              <a:rPr lang="es-US" dirty="0">
                <a:sym typeface="Roboto"/>
              </a:rPr>
              <a:t>niobrabilidad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Trac</a:t>
            </a:r>
            <a:r>
              <a:rPr lang="es-US" dirty="0">
                <a:sym typeface="Roboto"/>
              </a:rPr>
              <a:t>cion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Terr</a:t>
            </a:r>
            <a:r>
              <a:rPr lang="es-US" dirty="0">
                <a:sym typeface="Roboto"/>
              </a:rPr>
              <a:t>eno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Omni-direc</a:t>
            </a:r>
            <a:r>
              <a:rPr lang="es-US" dirty="0">
                <a:sym typeface="Roboto"/>
              </a:rPr>
              <a:t>ci</a:t>
            </a:r>
            <a:r>
              <a:rPr lang="en-US" dirty="0">
                <a:sym typeface="Roboto"/>
              </a:rPr>
              <a:t>onal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89A4BB-FAE2-5E43-8334-3E96830AB6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AD126-AB73-AB47-AF17-9751FD8478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3A10-5B91-4941-A549-F3E37CF5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Tipos de Chassis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B3CC-C93F-A147-9BBB-F6F8401F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216025"/>
            <a:ext cx="8663940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4 </a:t>
            </a:r>
            <a:r>
              <a:rPr lang="es-US" dirty="0">
                <a:sym typeface="Roboto"/>
              </a:rPr>
              <a:t>Llantas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6 </a:t>
            </a:r>
            <a:r>
              <a:rPr lang="es-US" dirty="0">
                <a:sym typeface="Roboto"/>
              </a:rPr>
              <a:t>Llantas</a:t>
            </a:r>
            <a:endParaRPr lang="en-US" dirty="0">
              <a:sym typeface="Roboto"/>
            </a:endParaRPr>
          </a:p>
          <a:p>
            <a:pPr lvl="0"/>
            <a:r>
              <a:rPr lang="en-US" dirty="0" err="1">
                <a:sym typeface="Roboto"/>
              </a:rPr>
              <a:t>Mecanum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Manejo X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Manejo H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Llantas de traccion de Oruga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Swerve Drive</a:t>
            </a:r>
            <a:r>
              <a:rPr lang="es-US" dirty="0">
                <a:sym typeface="Roboto"/>
              </a:rPr>
              <a:t> (Manejo de desvio)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A2357-A6CD-3C4F-9835-0664153D9F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76097-87A8-EF4C-937D-CD20EE17E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0EA0-F060-D148-838A-D2447F2F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4 </a:t>
            </a:r>
            <a:r>
              <a:rPr lang="es-US" dirty="0">
                <a:sym typeface="Audiowide"/>
              </a:rPr>
              <a:t>llantas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0CC8-A86D-7446-9433-42C2BA17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91" y="1216025"/>
            <a:ext cx="3671789" cy="5029199"/>
          </a:xfrm>
        </p:spPr>
        <p:txBody>
          <a:bodyPr/>
          <a:lstStyle/>
          <a:p>
            <a:pPr lvl="0"/>
            <a:r>
              <a:rPr lang="en-US" dirty="0">
                <a:sym typeface="Roboto"/>
              </a:rPr>
              <a:t>4 </a:t>
            </a:r>
            <a:r>
              <a:rPr lang="es-US" dirty="0">
                <a:sym typeface="Roboto"/>
              </a:rPr>
              <a:t>Llantas de Traccion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Buena traccion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Mala Maniobrabilidad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2 </a:t>
            </a:r>
            <a:r>
              <a:rPr lang="es-US" dirty="0">
                <a:sym typeface="Roboto"/>
              </a:rPr>
              <a:t>de traccion y </a:t>
            </a:r>
            <a:r>
              <a:rPr lang="en-US" dirty="0">
                <a:sym typeface="Roboto"/>
              </a:rPr>
              <a:t>2 Omni</a:t>
            </a:r>
          </a:p>
          <a:p>
            <a:pPr lvl="1"/>
            <a:r>
              <a:rPr lang="es-US" dirty="0">
                <a:sym typeface="Roboto"/>
              </a:rPr>
              <a:t>Rotacion no Centrada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Buena Traccion</a:t>
            </a:r>
          </a:p>
          <a:p>
            <a:pPr lvl="1"/>
            <a:r>
              <a:rPr lang="es-US" dirty="0">
                <a:sym typeface="Roboto"/>
              </a:rPr>
              <a:t>Buena Maniobrabilidad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4 </a:t>
            </a:r>
            <a:r>
              <a:rPr lang="es-US" dirty="0">
                <a:sym typeface="Roboto"/>
              </a:rPr>
              <a:t>Llantas Omni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Buena Maniobrabilidad</a:t>
            </a:r>
            <a:endParaRPr lang="en-US" dirty="0">
              <a:sym typeface="Roboto"/>
            </a:endParaRPr>
          </a:p>
          <a:p>
            <a:pPr lvl="1"/>
            <a:r>
              <a:rPr lang="es-US" dirty="0">
                <a:sym typeface="Roboto"/>
              </a:rPr>
              <a:t>Mala Traccion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27;g82cd9e6bf7_0_16">
            <a:extLst>
              <a:ext uri="{FF2B5EF4-FFF2-40B4-BE49-F238E27FC236}">
                <a16:creationId xmlns:a16="http://schemas.microsoft.com/office/drawing/2014/main" id="{AA5C27A8-BF87-0C45-B263-EEF85F4A29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74047" y="4852186"/>
            <a:ext cx="3145286" cy="18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0;g82cd9e6bf7_0_16">
            <a:extLst>
              <a:ext uri="{FF2B5EF4-FFF2-40B4-BE49-F238E27FC236}">
                <a16:creationId xmlns:a16="http://schemas.microsoft.com/office/drawing/2014/main" id="{0FEEA4DE-B396-A548-971A-9771CDD7D0C6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4047" y="2263262"/>
            <a:ext cx="4096025" cy="23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1;g82cd9e6bf7_0_16">
            <a:extLst>
              <a:ext uri="{FF2B5EF4-FFF2-40B4-BE49-F238E27FC236}">
                <a16:creationId xmlns:a16="http://schemas.microsoft.com/office/drawing/2014/main" id="{42E5EEFD-5D8E-BF42-B107-B3834ACD71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4047" y="72425"/>
            <a:ext cx="3627745" cy="20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32;g82cd9e6bf7_0_16">
            <a:extLst>
              <a:ext uri="{FF2B5EF4-FFF2-40B4-BE49-F238E27FC236}">
                <a16:creationId xmlns:a16="http://schemas.microsoft.com/office/drawing/2014/main" id="{92C29671-C595-D347-B90D-0CD88A3962EE}"/>
              </a:ext>
            </a:extLst>
          </p:cNvPr>
          <p:cNvSpPr txBox="1"/>
          <p:nvPr/>
        </p:nvSpPr>
        <p:spPr>
          <a:xfrm>
            <a:off x="7454704" y="1498975"/>
            <a:ext cx="13716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Traction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33;g82cd9e6bf7_0_16">
            <a:extLst>
              <a:ext uri="{FF2B5EF4-FFF2-40B4-BE49-F238E27FC236}">
                <a16:creationId xmlns:a16="http://schemas.microsoft.com/office/drawing/2014/main" id="{31D6E29E-545F-8740-96DF-728510348D98}"/>
              </a:ext>
            </a:extLst>
          </p:cNvPr>
          <p:cNvSpPr txBox="1"/>
          <p:nvPr/>
        </p:nvSpPr>
        <p:spPr>
          <a:xfrm>
            <a:off x="7567350" y="3956350"/>
            <a:ext cx="13716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Traction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omni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34;g82cd9e6bf7_0_16">
            <a:extLst>
              <a:ext uri="{FF2B5EF4-FFF2-40B4-BE49-F238E27FC236}">
                <a16:creationId xmlns:a16="http://schemas.microsoft.com/office/drawing/2014/main" id="{8358025A-785F-D645-B848-535FBC49B6F9}"/>
              </a:ext>
            </a:extLst>
          </p:cNvPr>
          <p:cNvSpPr txBox="1"/>
          <p:nvPr/>
        </p:nvSpPr>
        <p:spPr>
          <a:xfrm>
            <a:off x="7206703" y="6149036"/>
            <a:ext cx="1222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omni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8074F-8D98-2C4A-8C44-6F2C0C4FED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09843-7C78-7D46-AB9D-5CA3D6C162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AB48-AB0B-F047-9BD4-6798DDE2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udiowide"/>
              </a:rPr>
              <a:t>6 </a:t>
            </a:r>
            <a:r>
              <a:rPr lang="es-US" dirty="0">
                <a:sym typeface="Audiowide"/>
              </a:rPr>
              <a:t>Llantas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D4764-5E6E-EF4B-9DC2-14C24E2C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171" y="1414241"/>
            <a:ext cx="8663940" cy="4408038"/>
          </a:xfrm>
        </p:spPr>
        <p:txBody>
          <a:bodyPr/>
          <a:lstStyle/>
          <a:p>
            <a:pPr marL="114300" lvl="0" indent="0">
              <a:buNone/>
            </a:pPr>
            <a:endParaRPr lang="en-US" dirty="0">
              <a:sym typeface="Roboto"/>
            </a:endParaRPr>
          </a:p>
          <a:p>
            <a:pPr marL="114300" lvl="0" indent="0">
              <a:buNone/>
            </a:pPr>
            <a:r>
              <a:rPr lang="es-US" dirty="0">
                <a:sym typeface="Roboto"/>
              </a:rPr>
              <a:t>•Traccion Alta</a:t>
            </a:r>
          </a:p>
          <a:p>
            <a:pPr marL="114300" lvl="0" indent="0">
              <a:buNone/>
            </a:pPr>
            <a:r>
              <a:rPr lang="es-US" dirty="0">
                <a:sym typeface="Roboto"/>
              </a:rPr>
              <a:t>•Buena maniobrabilidad</a:t>
            </a:r>
            <a:endParaRPr lang="en-US" dirty="0">
              <a:sym typeface="Roboto"/>
            </a:endParaRPr>
          </a:p>
          <a:p>
            <a:pPr marL="114300" lvl="0" indent="0">
              <a:buNone/>
            </a:pPr>
            <a:r>
              <a:rPr lang="es-US" dirty="0">
                <a:sym typeface="Roboto"/>
              </a:rPr>
              <a:t>•Terreno Versátil</a:t>
            </a:r>
            <a:endParaRPr lang="en-US" dirty="0">
              <a:sym typeface="Roboto"/>
            </a:endParaRPr>
          </a:p>
          <a:p>
            <a:pPr marL="114300" lvl="0" indent="0">
              <a:buNone/>
            </a:pPr>
            <a:r>
              <a:rPr lang="es-US" dirty="0">
                <a:sym typeface="Roboto"/>
              </a:rPr>
              <a:t>•No se puede deslizar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42;g82cd9e6bf7_0_27">
            <a:extLst>
              <a:ext uri="{FF2B5EF4-FFF2-40B4-BE49-F238E27FC236}">
                <a16:creationId xmlns:a16="http://schemas.microsoft.com/office/drawing/2014/main" id="{B0AC58A8-7524-0642-8DE5-1FFCB167730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3140" y="1988495"/>
            <a:ext cx="4199880" cy="26131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3;g82cd9e6bf7_0_27">
            <a:extLst>
              <a:ext uri="{FF2B5EF4-FFF2-40B4-BE49-F238E27FC236}">
                <a16:creationId xmlns:a16="http://schemas.microsoft.com/office/drawing/2014/main" id="{916ED139-A1C4-D84C-99DA-5FC221290AB8}"/>
              </a:ext>
            </a:extLst>
          </p:cNvPr>
          <p:cNvSpPr txBox="1"/>
          <p:nvPr/>
        </p:nvSpPr>
        <p:spPr>
          <a:xfrm>
            <a:off x="7066846" y="5605079"/>
            <a:ext cx="18180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omni 2 traction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5ED83-A94F-F24B-9C65-2E7EDE9546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6E2E-4782-8A43-B510-4564D687E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971A-BD48-DF42-9D1D-58F9A9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Audiowide"/>
              </a:rPr>
              <a:t>Mecanum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876E-E6E1-B94D-88BA-54A65DD2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33903"/>
            <a:ext cx="3020148" cy="4344976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Maniobrabilidad Alta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Traccion Alta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Puede deslizarse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Mejor en un campo plano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Requi</a:t>
            </a:r>
            <a:r>
              <a:rPr lang="es-US" dirty="0">
                <a:sym typeface="Roboto"/>
              </a:rPr>
              <a:t>ere medidad exactas para mejor uso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51;g82cd9e6bf7_0_36">
            <a:extLst>
              <a:ext uri="{FF2B5EF4-FFF2-40B4-BE49-F238E27FC236}">
                <a16:creationId xmlns:a16="http://schemas.microsoft.com/office/drawing/2014/main" id="{504EF541-7589-6347-96E7-E9E68E6AF6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4900" y="1561838"/>
            <a:ext cx="52578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F957C-ACED-8F4B-BF84-D42D6CCC97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5BC31-4BA6-BC48-86FC-6DB105938F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B36-1F00-B346-9EF9-8F3DEE1F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7B556-1B25-9749-BE24-60F28798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671145"/>
            <a:ext cx="3225165" cy="4607734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Maniobrabilidad Alta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Traccion Mala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Puede Deslizarse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Colocacion de Motores poco convencional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S</a:t>
            </a:r>
            <a:r>
              <a:rPr lang="es-US" dirty="0">
                <a:sym typeface="Roboto"/>
              </a:rPr>
              <a:t>TATIC BUILDUP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59;g82cd9e6bf7_0_42">
            <a:extLst>
              <a:ext uri="{FF2B5EF4-FFF2-40B4-BE49-F238E27FC236}">
                <a16:creationId xmlns:a16="http://schemas.microsoft.com/office/drawing/2014/main" id="{4B89C8B3-1121-BD4F-9351-263AEC7C59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4245" y="1900780"/>
            <a:ext cx="543877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4DB9F-A3D9-BF47-B2BA-7A3A57DB31C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7D9A0-9FC1-7A44-AE5E-37C1125E0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AC2D-CD8F-1A41-A014-F3604AC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Manejo 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FA0B-4CF9-5E41-B2C9-22988A99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1986455"/>
            <a:ext cx="3945058" cy="4292424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Maniobrabilidad Alta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Puede Deslizarse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Traccion Mala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Usa mucho espacio y motores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S</a:t>
            </a:r>
            <a:r>
              <a:rPr lang="es-US" dirty="0">
                <a:sym typeface="Roboto"/>
              </a:rPr>
              <a:t>TATIC BUILDUP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6" name="Google Shape;167;g82cd9e6bf7_0_54">
            <a:extLst>
              <a:ext uri="{FF2B5EF4-FFF2-40B4-BE49-F238E27FC236}">
                <a16:creationId xmlns:a16="http://schemas.microsoft.com/office/drawing/2014/main" id="{C56C33D0-284D-1749-AE69-A3CAA87F2A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5195" y="2323962"/>
            <a:ext cx="54578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B6420-5F80-D04F-821D-CC6EF05687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A9E09-245E-7542-84B0-A4782B8BB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AF9E-8FBE-5948-85B2-FE555F98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sym typeface="Audiowide"/>
              </a:rPr>
              <a:t>Llantas de traccion de oruga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5A28-6F6D-9C41-8D35-53F44F33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80" y="2112579"/>
            <a:ext cx="8559099" cy="4166300"/>
          </a:xfrm>
        </p:spPr>
        <p:txBody>
          <a:bodyPr/>
          <a:lstStyle/>
          <a:p>
            <a:pPr lvl="0"/>
            <a:r>
              <a:rPr lang="es-US" dirty="0">
                <a:sym typeface="Roboto"/>
              </a:rPr>
              <a:t>Buena Traccion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Terreno Versatil</a:t>
            </a:r>
            <a:endParaRPr lang="en-US" dirty="0">
              <a:sym typeface="Roboto"/>
            </a:endParaRPr>
          </a:p>
          <a:p>
            <a:pPr lvl="0"/>
            <a:r>
              <a:rPr lang="es-US" dirty="0">
                <a:sym typeface="Roboto"/>
              </a:rPr>
              <a:t>Maniobrabilidad Mala</a:t>
            </a:r>
            <a:endParaRPr lang="en-US" dirty="0">
              <a:sym typeface="Roboto"/>
            </a:endParaRPr>
          </a:p>
          <a:p>
            <a:pPr lvl="0"/>
            <a:r>
              <a:rPr lang="en-US" dirty="0">
                <a:sym typeface="Roboto"/>
              </a:rPr>
              <a:t>Pro</a:t>
            </a:r>
            <a:r>
              <a:rPr lang="es-US" dirty="0">
                <a:sym typeface="Roboto"/>
              </a:rPr>
              <a:t>penso a romperse</a:t>
            </a:r>
            <a:endParaRPr lang="en-US" dirty="0">
              <a:sym typeface="Roboto"/>
            </a:endParaRPr>
          </a:p>
          <a:p>
            <a:endParaRPr lang="en-US" dirty="0"/>
          </a:p>
        </p:txBody>
      </p:sp>
      <p:pic>
        <p:nvPicPr>
          <p:cNvPr id="4" name="Google Shape;175;g82cd9e6bf7_0_48" descr="Image result for ftc tank tread drive cad">
            <a:extLst>
              <a:ext uri="{FF2B5EF4-FFF2-40B4-BE49-F238E27FC236}">
                <a16:creationId xmlns:a16="http://schemas.microsoft.com/office/drawing/2014/main" id="{253DB56D-0D4B-E243-AF1E-98A7DC02BB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77400" y="1573800"/>
            <a:ext cx="4842175" cy="35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7437-248D-C74E-AEB7-B607B248C9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0E8C6-C1C3-594D-986C-78C4DD19A5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25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711</Words>
  <Application>Microsoft Macintosh PowerPoint</Application>
  <PresentationFormat>On-screen Show (4:3)</PresentationFormat>
  <Paragraphs>174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Helvetica Neue</vt:lpstr>
      <vt:lpstr>Audiowide</vt:lpstr>
      <vt:lpstr>Century Gothic</vt:lpstr>
      <vt:lpstr>Abril Fatface</vt:lpstr>
      <vt:lpstr>Calibri</vt:lpstr>
      <vt:lpstr>BrushVTI</vt:lpstr>
      <vt:lpstr>Chassis (Base del Robot)</vt:lpstr>
      <vt:lpstr>Consideraciones al elegir el Chassis</vt:lpstr>
      <vt:lpstr>Tipos de Chassis</vt:lpstr>
      <vt:lpstr>4 llantas</vt:lpstr>
      <vt:lpstr>6 Llantas</vt:lpstr>
      <vt:lpstr>Mecanum</vt:lpstr>
      <vt:lpstr>Manejo X</vt:lpstr>
      <vt:lpstr>Manejo H</vt:lpstr>
      <vt:lpstr>Llantas de traccion de oruga</vt:lpstr>
      <vt:lpstr>Swerve Drive (Manejo de Desvio)</vt:lpstr>
      <vt:lpstr>Metodos de Chassis</vt:lpstr>
      <vt:lpstr>Manejo Directo</vt:lpstr>
      <vt:lpstr>Manejo de Cadena</vt:lpstr>
      <vt:lpstr>Manejo de Cinturon</vt:lpstr>
      <vt:lpstr>Manejo de Engrane</vt:lpstr>
      <vt:lpstr>Consejos y Trucos</vt:lpstr>
      <vt:lpstr>Creditos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Trains</dc:title>
  <dc:creator>Srinivasan Seshan</dc:creator>
  <cp:lastModifiedBy>Adriana Lorena Avitia Palma</cp:lastModifiedBy>
  <cp:revision>9</cp:revision>
  <dcterms:created xsi:type="dcterms:W3CDTF">2020-03-03T17:05:41Z</dcterms:created>
  <dcterms:modified xsi:type="dcterms:W3CDTF">2020-04-14T15:23:03Z</dcterms:modified>
</cp:coreProperties>
</file>