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6" r:id="rId14"/>
    <p:sldId id="29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0" autoAdjust="0"/>
    <p:restoredTop sz="94694"/>
  </p:normalViewPr>
  <p:slideViewPr>
    <p:cSldViewPr snapToGrid="0" snapToObjects="1">
      <p:cViewPr varScale="1">
        <p:scale>
          <a:sx n="74" d="100"/>
          <a:sy n="74" d="100"/>
        </p:scale>
        <p:origin x="19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348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78B43C-C2F7-C548-8AD9-EBCC568A1127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D51ED-B3BD-4446-BFE8-DC51757F1B37}" type="datetime1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411E0D-CEDE-3B48-B327-BA5F8C8C123F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19C03-7264-234E-BC60-D9AC9A7D93C8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F34C0A-F4D8-9640-803F-3FBB945906A3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BE8D7-2153-0E4B-BFAF-F4E706F1AA42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B35C4-9FA8-E04A-9C38-20FC18F29AF2}" type="datetime1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CED457-629C-F544-9839-271F38324669}" type="datetime1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3D0B17-0515-7947-AD7B-029C3C83F1CF}" type="datetime1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AD8DAD-08C9-DB4E-8B1C-D74A7D012D2C}" type="datetime1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C8811-515E-6948-8087-A1D25FC5C337}" type="datetime1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5849A-1D98-EB4A-9EA7-6E2B8814AFEC}" type="datetime1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0485-F336-B140-952D-0693F21216A6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vrobotics.com/rev-45-1270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ndymark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andymark.com/product-p/am-3441a.htm" TargetMode="External"/><Relationship Id="rId18" Type="http://schemas.openxmlformats.org/officeDocument/2006/relationships/hyperlink" Target="https://www.andymark.com/product-p/am-3473.htm" TargetMode="External"/><Relationship Id="rId26" Type="http://schemas.openxmlformats.org/officeDocument/2006/relationships/hyperlink" Target="https://www.andymark.com/product-p/am-1289.htm" TargetMode="External"/><Relationship Id="rId3" Type="http://schemas.openxmlformats.org/officeDocument/2006/relationships/hyperlink" Target="https://www.andymark.com/product-p/am-3907.htm" TargetMode="External"/><Relationship Id="rId21" Type="http://schemas.openxmlformats.org/officeDocument/2006/relationships/hyperlink" Target="https://www.andymark.com/product-p/am-3285.htm" TargetMode="External"/><Relationship Id="rId7" Type="http://schemas.openxmlformats.org/officeDocument/2006/relationships/hyperlink" Target="https://www.andymark.com/product-p/am-2586.htm" TargetMode="External"/><Relationship Id="rId12" Type="http://schemas.openxmlformats.org/officeDocument/2006/relationships/hyperlink" Target="https://www.andymark.com/product-p/am-3215a.htm" TargetMode="External"/><Relationship Id="rId17" Type="http://schemas.openxmlformats.org/officeDocument/2006/relationships/hyperlink" Target="https://www.andymark.com/product-p/am-3667.htm" TargetMode="External"/><Relationship Id="rId25" Type="http://schemas.openxmlformats.org/officeDocument/2006/relationships/hyperlink" Target="https://www.andymark.com/product-p/am-1443.htm" TargetMode="External"/><Relationship Id="rId33" Type="http://schemas.openxmlformats.org/officeDocument/2006/relationships/hyperlink" Target="http://www.revrobotics.com/rev-45-1270/" TargetMode="External"/><Relationship Id="rId2" Type="http://schemas.openxmlformats.org/officeDocument/2006/relationships/hyperlink" Target="https://www.andymark.com/product-p/am-2964a.htm" TargetMode="External"/><Relationship Id="rId16" Type="http://schemas.openxmlformats.org/officeDocument/2006/relationships/hyperlink" Target="https://www.andymark.com/product-p/am-3668.htm" TargetMode="External"/><Relationship Id="rId20" Type="http://schemas.openxmlformats.org/officeDocument/2006/relationships/hyperlink" Target="https://www.andymark.com/product-p/am-3283.htm" TargetMode="External"/><Relationship Id="rId29" Type="http://schemas.openxmlformats.org/officeDocument/2006/relationships/hyperlink" Target="https://www.andymark.com/product-p/am-3926a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dymark.com/product-p/am-3637.htm" TargetMode="External"/><Relationship Id="rId11" Type="http://schemas.openxmlformats.org/officeDocument/2006/relationships/hyperlink" Target="https://www.andymark.com/product-p/am-3443a.htm" TargetMode="External"/><Relationship Id="rId24" Type="http://schemas.openxmlformats.org/officeDocument/2006/relationships/hyperlink" Target="https://www.andymark.com/product-p/am-0682.htm" TargetMode="External"/><Relationship Id="rId32" Type="http://schemas.openxmlformats.org/officeDocument/2006/relationships/hyperlink" Target="https://www.andymark.com/products/ftc-starter-kit-options" TargetMode="External"/><Relationship Id="rId5" Type="http://schemas.openxmlformats.org/officeDocument/2006/relationships/hyperlink" Target="https://www.andymark.com/product-p/am-3461a.htm" TargetMode="External"/><Relationship Id="rId15" Type="http://schemas.openxmlformats.org/officeDocument/2006/relationships/hyperlink" Target="https://www.andymark.com/product-p/am-3413a.htm" TargetMode="External"/><Relationship Id="rId23" Type="http://schemas.openxmlformats.org/officeDocument/2006/relationships/hyperlink" Target="https://www.andymark.com/product-p/am-0371.htm" TargetMode="External"/><Relationship Id="rId28" Type="http://schemas.openxmlformats.org/officeDocument/2006/relationships/hyperlink" Target="https://www.andymark.com/product-p/am-1496.htm" TargetMode="External"/><Relationship Id="rId10" Type="http://schemas.openxmlformats.org/officeDocument/2006/relationships/hyperlink" Target="https://www.andymark.com/product-p/am-3899.htm" TargetMode="External"/><Relationship Id="rId19" Type="http://schemas.openxmlformats.org/officeDocument/2006/relationships/hyperlink" Target="https://www.andymark.com/product-p/am-6mmDshaft.htm" TargetMode="External"/><Relationship Id="rId31" Type="http://schemas.openxmlformats.org/officeDocument/2006/relationships/image" Target="../media/image11.jpeg"/><Relationship Id="rId4" Type="http://schemas.openxmlformats.org/officeDocument/2006/relationships/hyperlink" Target="https://www.andymark.com/product-p/am-3103.htm" TargetMode="External"/><Relationship Id="rId9" Type="http://schemas.openxmlformats.org/officeDocument/2006/relationships/hyperlink" Target="https://www.andymark.com/product-p/am-3474.htm" TargetMode="External"/><Relationship Id="rId14" Type="http://schemas.openxmlformats.org/officeDocument/2006/relationships/hyperlink" Target="https://www.andymark.com/product-p/am-3442a.htm" TargetMode="External"/><Relationship Id="rId22" Type="http://schemas.openxmlformats.org/officeDocument/2006/relationships/hyperlink" Target="https://www.andymark.com/product-p/am-0370.htm" TargetMode="External"/><Relationship Id="rId27" Type="http://schemas.openxmlformats.org/officeDocument/2006/relationships/hyperlink" Target="https://www.andymark.com/product-p/am-2992.htm" TargetMode="External"/><Relationship Id="rId30" Type="http://schemas.openxmlformats.org/officeDocument/2006/relationships/hyperlink" Target="https://www.andymark.com/product-p/am-3572_green.htm" TargetMode="External"/><Relationship Id="rId8" Type="http://schemas.openxmlformats.org/officeDocument/2006/relationships/hyperlink" Target="https://www.andymark.com/product-p/am-3440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mailto:BionicTigers10464@gmail.com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bilda.com/first-team-discounts/" TargetMode="External"/><Relationship Id="rId2" Type="http://schemas.openxmlformats.org/officeDocument/2006/relationships/hyperlink" Target="https://www.gobild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gobilda.com/strafer-chassis-k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cdn11.bigcommerce.com/s-eem7ijc77k/images/stencil/1280x1280/products/1799/25440/3200-0001-1920_101819__72163.1571758860.jpg?c=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bilda.com/master-ftc-kit-2019-2020-season/" TargetMode="External"/><Relationship Id="rId4" Type="http://schemas.openxmlformats.org/officeDocument/2006/relationships/hyperlink" Target="https://www.gobilda.com/strafer-chassis-ki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tsco.com/Competitions-Clubs-and-Programs/FIRST-Tech-Challenge" TargetMode="External"/><Relationship Id="rId2" Type="http://schemas.openxmlformats.org/officeDocument/2006/relationships/hyperlink" Target="https://www.pitsco.com/Shop/TETRIX-Robotics/&amp;TXredir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tsco.com/TETRIX-MAX-Mecanum-Wheel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tsco.com/TETRIX-FTC-Competition-Set/&amp;TXredir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ocity.com/first_team_discounts" TargetMode="External"/><Relationship Id="rId2" Type="http://schemas.openxmlformats.org/officeDocument/2006/relationships/hyperlink" Target="https://www.servoci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s://www.servocity.com/ftc-competition-kit" TargetMode="External"/><Relationship Id="rId2" Type="http://schemas.openxmlformats.org/officeDocument/2006/relationships/hyperlink" Target="https://www.servocity.com/media/catalog/product/cache/1/image/9df78eab33525d08d6e5fb8d27136e95/f/t/ftc-kit-2019-2020-season-10-24-19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rvocity.com/servos" TargetMode="External"/><Relationship Id="rId5" Type="http://schemas.openxmlformats.org/officeDocument/2006/relationships/hyperlink" Target="https://www.servocity.com/motors-actuators/gear-motors" TargetMode="External"/><Relationship Id="rId4" Type="http://schemas.openxmlformats.org/officeDocument/2006/relationships/hyperlink" Target="https://www.servocity.com/3606-series-mecanum-wheel-set-bearing-supported-rollers-100mm-diamet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vrobotics.com/competition/ftc/discounts/" TargetMode="External"/><Relationship Id="rId2" Type="http://schemas.openxmlformats.org/officeDocument/2006/relationships/hyperlink" Target="http://www.revrobotic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636635"/>
            <a:ext cx="8144738" cy="1701570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s-MX" sz="5400" b="1" dirty="0">
                <a:solidFill>
                  <a:schemeClr val="dk1"/>
                </a:solidFill>
                <a:latin typeface="Abril Fatface"/>
                <a:sym typeface="Abril Fatface"/>
              </a:rPr>
              <a:t>Distribuidores de FTC </a:t>
            </a:r>
            <a:br>
              <a:rPr lang="es-MX" sz="5400" b="1" dirty="0">
                <a:solidFill>
                  <a:schemeClr val="dk1"/>
                </a:solidFill>
                <a:latin typeface="Abril Fatface"/>
                <a:sym typeface="Abril Fatface"/>
              </a:rPr>
            </a:br>
            <a:r>
              <a:rPr lang="es-MX" sz="5400" b="1" dirty="0">
                <a:solidFill>
                  <a:schemeClr val="dk1"/>
                </a:solidFill>
                <a:latin typeface="Abril Fatface"/>
                <a:sym typeface="Abril Fatface"/>
              </a:rPr>
              <a:t>y Kits Base</a:t>
            </a:r>
            <a:endParaRPr lang="en-US" sz="5400" b="1" dirty="0">
              <a:solidFill>
                <a:schemeClr val="dk1"/>
              </a:solidFill>
              <a:latin typeface="Abril Fatface"/>
              <a:sym typeface="Abril Fatfac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4568338" cy="1280238"/>
          </a:xfrm>
        </p:spPr>
        <p:txBody>
          <a:bodyPr>
            <a:normAutofit/>
          </a:bodyPr>
          <a:lstStyle/>
          <a:p>
            <a:r>
              <a:rPr lang="en-US" sz="1700" dirty="0"/>
              <a:t>Team 13380 Quantum stingers</a:t>
            </a:r>
          </a:p>
          <a:p>
            <a:r>
              <a:rPr lang="en-US" sz="1600" dirty="0" err="1"/>
              <a:t>Traducción</a:t>
            </a:r>
            <a:r>
              <a:rPr lang="en-US" sz="1600" dirty="0"/>
              <a:t> – Botrregos Jr. – FTC 7649</a:t>
            </a:r>
          </a:p>
          <a:p>
            <a:endParaRPr lang="en-US" sz="17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1ED243-4E9F-E744-B56D-239F9EDBE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362663"/>
            <a:ext cx="3683140" cy="15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8A56-0440-46B8-B3F8-33BE1DE5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Kit</a:t>
            </a:r>
            <a:r>
              <a:rPr lang="es-MX" dirty="0"/>
              <a:t> Base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52D39-71F6-4DA7-8789-308B8D97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1D62F-73B8-4BD0-9ED4-6E1FCE9B59EF}"/>
              </a:ext>
            </a:extLst>
          </p:cNvPr>
          <p:cNvSpPr txBox="1"/>
          <p:nvPr/>
        </p:nvSpPr>
        <p:spPr>
          <a:xfrm>
            <a:off x="372977" y="1058778"/>
            <a:ext cx="355533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2 40:1 HD Hex Motors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2</a:t>
            </a:r>
            <a:r>
              <a:rPr lang="en-US" sz="1200" dirty="0">
                <a:solidFill>
                  <a:prstClr val="black"/>
                </a:solidFill>
              </a:rPr>
              <a:t> Core Hex Motors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4</a:t>
            </a:r>
            <a:r>
              <a:rPr lang="en-US" sz="1200" dirty="0">
                <a:solidFill>
                  <a:prstClr val="black"/>
                </a:solidFill>
              </a:rPr>
              <a:t> Smart Robot Servos with other attachments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Smart</a:t>
            </a:r>
            <a:r>
              <a:rPr lang="en-US" sz="1200" dirty="0">
                <a:solidFill>
                  <a:prstClr val="black"/>
                </a:solidFill>
              </a:rPr>
              <a:t> Robot Servo Programmer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15</a:t>
            </a:r>
            <a:r>
              <a:rPr lang="en-US" sz="1200" dirty="0">
                <a:solidFill>
                  <a:prstClr val="black"/>
                </a:solidFill>
              </a:rPr>
              <a:t> mm aluminum extrusion, various length</a:t>
            </a:r>
            <a:r>
              <a:rPr lang="es-MX" sz="1200" dirty="0">
                <a:solidFill>
                  <a:prstClr val="black"/>
                </a:solidFill>
              </a:rPr>
              <a:t>s</a:t>
            </a:r>
          </a:p>
          <a:p>
            <a:r>
              <a:rPr lang="es-MX" sz="1200" dirty="0" err="1">
                <a:solidFill>
                  <a:prstClr val="black"/>
                </a:solidFill>
              </a:rPr>
              <a:t>Omni</a:t>
            </a:r>
            <a:r>
              <a:rPr lang="en-US" sz="1200" dirty="0">
                <a:solidFill>
                  <a:prstClr val="black"/>
                </a:solidFill>
              </a:rPr>
              <a:t> and traction wheels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32</a:t>
            </a:r>
            <a:r>
              <a:rPr lang="en-US" sz="1200" dirty="0">
                <a:solidFill>
                  <a:prstClr val="black"/>
                </a:solidFill>
              </a:rPr>
              <a:t> gears in 7 different sizes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10</a:t>
            </a:r>
            <a:r>
              <a:rPr lang="en-US" sz="1200" dirty="0">
                <a:solidFill>
                  <a:prstClr val="black"/>
                </a:solidFill>
              </a:rPr>
              <a:t> sprockets in 3 different sizes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 err="1">
                <a:solidFill>
                  <a:prstClr val="black"/>
                </a:solidFill>
              </a:rPr>
              <a:t>Delrin</a:t>
            </a:r>
            <a:r>
              <a:rPr lang="en-US" sz="1200" dirty="0">
                <a:solidFill>
                  <a:prstClr val="black"/>
                </a:solidFill>
              </a:rPr>
              <a:t> brackets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 err="1">
                <a:solidFill>
                  <a:prstClr val="black"/>
                </a:solidFill>
              </a:rPr>
              <a:t>Delrin</a:t>
            </a:r>
            <a:r>
              <a:rPr lang="en-US" sz="1200" dirty="0">
                <a:solidFill>
                  <a:prstClr val="black"/>
                </a:solidFill>
              </a:rPr>
              <a:t> bearings and pillow blocks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Motor</a:t>
            </a:r>
            <a:r>
              <a:rPr lang="en-US" sz="1200" dirty="0">
                <a:solidFill>
                  <a:prstClr val="black"/>
                </a:solidFill>
              </a:rPr>
              <a:t> and servo power/data cables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Slim</a:t>
            </a:r>
            <a:r>
              <a:rPr lang="en-US" sz="1200" dirty="0">
                <a:solidFill>
                  <a:prstClr val="black"/>
                </a:solidFill>
              </a:rPr>
              <a:t> Robot Battery and charger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5.5</a:t>
            </a:r>
            <a:r>
              <a:rPr lang="en-US" sz="1200" dirty="0">
                <a:solidFill>
                  <a:prstClr val="black"/>
                </a:solidFill>
              </a:rPr>
              <a:t> mm nut driver and 5.5 mm hex wrench</a:t>
            </a:r>
            <a:endParaRPr lang="es-MX" sz="1200" dirty="0">
              <a:solidFill>
                <a:prstClr val="black"/>
              </a:solidFill>
            </a:endParaRPr>
          </a:p>
          <a:p>
            <a:r>
              <a:rPr lang="es-MX" sz="1200" dirty="0">
                <a:solidFill>
                  <a:prstClr val="black"/>
                </a:solidFill>
              </a:rPr>
              <a:t>(Esta información se encuentra en inglés debido a que así es proporcionada por </a:t>
            </a:r>
            <a:r>
              <a:rPr lang="es-MX" sz="1200">
                <a:solidFill>
                  <a:prstClr val="black"/>
                </a:solidFill>
              </a:rPr>
              <a:t>el distribuidor)</a:t>
            </a:r>
            <a:endParaRPr lang="es-MX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65972-0977-4BB4-87D8-8C694E26C8A3}"/>
              </a:ext>
            </a:extLst>
          </p:cNvPr>
          <p:cNvSpPr txBox="1"/>
          <p:nvPr/>
        </p:nvSpPr>
        <p:spPr>
          <a:xfrm>
            <a:off x="385550" y="4084368"/>
            <a:ext cx="8550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Reseña del Kit</a:t>
            </a:r>
            <a:endParaRPr lang="en-US" b="1" dirty="0"/>
          </a:p>
          <a:p>
            <a:endParaRPr lang="en-US" sz="1400" dirty="0"/>
          </a:p>
          <a:p>
            <a:r>
              <a:rPr lang="en-US" sz="1400" dirty="0"/>
              <a:t>Cost</a:t>
            </a:r>
            <a:r>
              <a:rPr lang="es-MX" sz="1400" dirty="0"/>
              <a:t>o</a:t>
            </a:r>
            <a:r>
              <a:rPr lang="en-US" sz="1400" dirty="0"/>
              <a:t>: </a:t>
            </a:r>
            <a:r>
              <a:rPr lang="en-US" sz="1400" b="1" dirty="0"/>
              <a:t>$600.00</a:t>
            </a:r>
            <a:r>
              <a:rPr lang="es-MX" sz="1400" b="1" dirty="0"/>
              <a:t> dólares </a:t>
            </a:r>
            <a:endParaRPr lang="en-US" sz="1400" dirty="0"/>
          </a:p>
          <a:p>
            <a:endParaRPr lang="en-US" sz="1400" dirty="0"/>
          </a:p>
          <a:p>
            <a:r>
              <a:rPr lang="es-MX" sz="1400" dirty="0"/>
              <a:t>Este sistema contiene muchos componentes de movimiento y soporte, pero carece de partes estructurales y motores. </a:t>
            </a:r>
            <a:endParaRPr lang="en-US" sz="1400" dirty="0"/>
          </a:p>
          <a:p>
            <a:r>
              <a:rPr lang="es-MX" sz="1400" dirty="0"/>
              <a:t>Mientras que las partes estructurales de REV son bastante baratas, necesitaras comprar más a lo largo de la temporada así como llantas </a:t>
            </a:r>
            <a:r>
              <a:rPr lang="es-MX" sz="1400" dirty="0" err="1"/>
              <a:t>Omni</a:t>
            </a:r>
            <a:r>
              <a:rPr lang="es-MX" sz="1400" dirty="0"/>
              <a:t> o </a:t>
            </a:r>
            <a:r>
              <a:rPr lang="es-MX" sz="1400" dirty="0" err="1"/>
              <a:t>Mecanum</a:t>
            </a:r>
            <a:r>
              <a:rPr lang="es-MX" sz="1400" dirty="0"/>
              <a:t>, esto, junto al Kit, tendría un costo alrededor de $800 dólares. 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DB603-EE84-467A-BE1C-C7E1A8A03E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3750" y="1155094"/>
            <a:ext cx="4777273" cy="2769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5D563-14D3-C341-B478-58D6D22D35C8}"/>
              </a:ext>
            </a:extLst>
          </p:cNvPr>
          <p:cNvSpPr txBox="1"/>
          <p:nvPr/>
        </p:nvSpPr>
        <p:spPr>
          <a:xfrm>
            <a:off x="3478696" y="5903843"/>
            <a:ext cx="52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dirty="0">
                <a:hlinkClick r:id="rId3"/>
              </a:rPr>
              <a:t>http://www.revrobotics.com/rev-45-1270/</a:t>
            </a:r>
            <a:r>
              <a:rPr lang="en-US" sz="12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5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B53E-B0C2-4297-BFD1-88B243D49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https://www.andymark.com/</a:t>
            </a:r>
            <a:endParaRPr lang="en-US" dirty="0"/>
          </a:p>
          <a:p>
            <a:r>
              <a:rPr lang="es-MX" dirty="0"/>
              <a:t>Ventajas</a:t>
            </a:r>
            <a:endParaRPr lang="en-US" dirty="0"/>
          </a:p>
          <a:p>
            <a:pPr lvl="1"/>
            <a:r>
              <a:rPr lang="en-US" sz="1600" dirty="0" err="1"/>
              <a:t>Andymark</a:t>
            </a:r>
            <a:r>
              <a:rPr lang="en-US" sz="1600" dirty="0"/>
              <a:t> </a:t>
            </a:r>
            <a:r>
              <a:rPr lang="es-MX" sz="1600" dirty="0"/>
              <a:t>ofrece una caja de engranes pequeña y compacta, la cual puede aumentar exponencialmente la velocidad de cualquier motor. </a:t>
            </a:r>
            <a:endParaRPr lang="en-US" sz="1600" dirty="0"/>
          </a:p>
          <a:p>
            <a:pPr lvl="1"/>
            <a:r>
              <a:rPr lang="en-US" sz="1600" dirty="0" err="1"/>
              <a:t>Andymark</a:t>
            </a:r>
            <a:r>
              <a:rPr lang="en-US" sz="1600" dirty="0"/>
              <a:t> </a:t>
            </a:r>
            <a:r>
              <a:rPr lang="es-MX" sz="1600" dirty="0"/>
              <a:t>ofrece un sistema de </a:t>
            </a:r>
            <a:r>
              <a:rPr lang="es-MX" sz="1600" dirty="0" err="1"/>
              <a:t>extrusiones</a:t>
            </a:r>
            <a:r>
              <a:rPr lang="es-MX" sz="1600" dirty="0"/>
              <a:t> con hoyos, lo que lo hace más fácil de usar que REV.</a:t>
            </a:r>
            <a:endParaRPr lang="en-US" sz="1600" dirty="0"/>
          </a:p>
          <a:p>
            <a:pPr lvl="1"/>
            <a:r>
              <a:rPr lang="en-US" sz="1600" dirty="0" err="1"/>
              <a:t>Andymark</a:t>
            </a:r>
            <a:r>
              <a:rPr lang="en-US" sz="1600" dirty="0"/>
              <a:t> </a:t>
            </a:r>
            <a:r>
              <a:rPr lang="es-MX" sz="1600" dirty="0"/>
              <a:t>tiene algunas de las mejores llantas </a:t>
            </a:r>
            <a:r>
              <a:rPr lang="es-MX" sz="1600" dirty="0" err="1"/>
              <a:t>Mecanum</a:t>
            </a:r>
            <a:r>
              <a:rPr lang="es-MX" sz="1600" dirty="0"/>
              <a:t>, así como su chasis </a:t>
            </a:r>
            <a:r>
              <a:rPr lang="es-MX" sz="1600" dirty="0" err="1"/>
              <a:t>tile</a:t>
            </a:r>
            <a:r>
              <a:rPr lang="es-MX" sz="1600" dirty="0"/>
              <a:t> runner, conocido por su </a:t>
            </a:r>
            <a:r>
              <a:rPr lang="es-MX" sz="1600" dirty="0" err="1"/>
              <a:t>modularidad</a:t>
            </a:r>
            <a:r>
              <a:rPr lang="es-MX" sz="1600" dirty="0"/>
              <a:t> y eficiencia. </a:t>
            </a:r>
            <a:endParaRPr lang="en-US" sz="1600" dirty="0"/>
          </a:p>
          <a:p>
            <a:pPr lvl="1"/>
            <a:r>
              <a:rPr lang="en-US" sz="1600" dirty="0"/>
              <a:t>AndyMark </a:t>
            </a:r>
            <a:r>
              <a:rPr lang="es-MX" sz="1600" dirty="0"/>
              <a:t>es mayormente un distribuidor de FRC, pero ha empezado a expandirse más a FTC en años recientes, así que seguirá mejorando con el tiempo. </a:t>
            </a:r>
            <a:r>
              <a:rPr lang="en-US" sz="1600" dirty="0"/>
              <a:t> </a:t>
            </a:r>
          </a:p>
          <a:p>
            <a:r>
              <a:rPr lang="es-MX" dirty="0"/>
              <a:t>Desventajas</a:t>
            </a:r>
            <a:endParaRPr lang="en-US" dirty="0"/>
          </a:p>
          <a:p>
            <a:pPr lvl="1"/>
            <a:r>
              <a:rPr lang="en-US" sz="1600" dirty="0" err="1"/>
              <a:t>Andymark</a:t>
            </a:r>
            <a:r>
              <a:rPr lang="en-US" sz="1600" dirty="0"/>
              <a:t> </a:t>
            </a:r>
            <a:r>
              <a:rPr lang="es-MX" sz="1600" dirty="0"/>
              <a:t>es uno de los distribuidores más caros. </a:t>
            </a:r>
          </a:p>
          <a:p>
            <a:pPr lvl="1"/>
            <a:r>
              <a:rPr lang="es-MX" sz="1600" dirty="0"/>
              <a:t>Las </a:t>
            </a:r>
            <a:r>
              <a:rPr lang="es-MX" sz="1600" dirty="0" err="1"/>
              <a:t>extrusiones</a:t>
            </a:r>
            <a:r>
              <a:rPr lang="es-MX" sz="1600" dirty="0"/>
              <a:t> solo se encuentran en 4 tamaños, lo que puede ser un problema serio al construir mecanismos precisos. </a:t>
            </a:r>
            <a:endParaRPr lang="en-US" sz="1600" dirty="0"/>
          </a:p>
          <a:p>
            <a:pPr lvl="1"/>
            <a:r>
              <a:rPr lang="es-MX" sz="1600" dirty="0"/>
              <a:t>Al ser mayormente un distribuidor de FRC, </a:t>
            </a:r>
            <a:r>
              <a:rPr lang="es-MX" sz="1600" dirty="0" err="1"/>
              <a:t>AndyMark</a:t>
            </a:r>
            <a:r>
              <a:rPr lang="es-MX" sz="1600" dirty="0"/>
              <a:t> aún no cuenta con muchas partes que ofrecen otros distribuidores de FTC. 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70620-4D6B-43B5-9C7D-27CE8908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4098" name="Picture 2" descr="AndyMark to double its operations in Kokomo | News ...">
            <a:extLst>
              <a:ext uri="{FF2B5EF4-FFF2-40B4-BE49-F238E27FC236}">
                <a16:creationId xmlns:a16="http://schemas.microsoft.com/office/drawing/2014/main" id="{046FF308-10C7-4AC1-90FB-3322E36A4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20" r="5606"/>
          <a:stretch/>
        </p:blipFill>
        <p:spPr bwMode="auto">
          <a:xfrm>
            <a:off x="3507205" y="71627"/>
            <a:ext cx="5486400" cy="113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7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8A56-0440-46B8-B3F8-33BE1DE5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Kit</a:t>
            </a:r>
            <a:r>
              <a:rPr lang="es-MX" dirty="0"/>
              <a:t> Base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52D39-71F6-4DA7-8789-308B8D97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1D62F-73B8-4BD0-9ED4-6E1FCE9B59EF}"/>
              </a:ext>
            </a:extLst>
          </p:cNvPr>
          <p:cNvSpPr txBox="1"/>
          <p:nvPr/>
        </p:nvSpPr>
        <p:spPr>
          <a:xfrm>
            <a:off x="259079" y="1058778"/>
            <a:ext cx="387376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Foundation Bundle of your choice</a:t>
            </a:r>
          </a:p>
          <a:p>
            <a:r>
              <a:rPr lang="en-US" sz="900" dirty="0" err="1"/>
              <a:t>TileRunner</a:t>
            </a:r>
            <a:r>
              <a:rPr lang="en-US" sz="900" dirty="0"/>
              <a:t> Bundle of your choice</a:t>
            </a:r>
          </a:p>
          <a:p>
            <a:r>
              <a:rPr lang="en-US" sz="900" dirty="0"/>
              <a:t>1 - </a:t>
            </a:r>
            <a:r>
              <a:rPr lang="en-US" sz="900" dirty="0" err="1"/>
              <a:t>NeveRest</a:t>
            </a:r>
            <a:r>
              <a:rPr lang="en-US" sz="900" dirty="0"/>
              <a:t> Classic 40 Gearmotor (</a:t>
            </a:r>
            <a:r>
              <a:rPr lang="en-US" sz="900" dirty="0">
                <a:hlinkClick r:id="rId2"/>
              </a:rPr>
              <a:t>am-2964a</a:t>
            </a:r>
            <a:r>
              <a:rPr lang="en-US" sz="900" dirty="0"/>
              <a:t>)</a:t>
            </a:r>
          </a:p>
          <a:p>
            <a:r>
              <a:rPr lang="en-US" sz="900" dirty="0"/>
              <a:t>1 - </a:t>
            </a:r>
            <a:r>
              <a:rPr lang="en-US" sz="900" dirty="0" err="1"/>
              <a:t>PicoBox</a:t>
            </a:r>
            <a:r>
              <a:rPr lang="en-US" sz="900" dirty="0"/>
              <a:t> Super Servo (</a:t>
            </a:r>
            <a:r>
              <a:rPr lang="en-US" sz="900" dirty="0">
                <a:hlinkClick r:id="rId3"/>
              </a:rPr>
              <a:t>am-3907</a:t>
            </a:r>
            <a:r>
              <a:rPr lang="en-US" sz="900" dirty="0"/>
              <a:t>)</a:t>
            </a:r>
          </a:p>
          <a:p>
            <a:r>
              <a:rPr lang="en-US" sz="900" dirty="0"/>
              <a:t>1 - </a:t>
            </a:r>
            <a:r>
              <a:rPr lang="en-US" sz="900" dirty="0" err="1"/>
              <a:t>NeveRest</a:t>
            </a:r>
            <a:r>
              <a:rPr lang="en-US" sz="900" dirty="0"/>
              <a:t> Classic 60 Gearmotor (</a:t>
            </a:r>
            <a:r>
              <a:rPr lang="en-US" sz="900" dirty="0">
                <a:hlinkClick r:id="rId4"/>
              </a:rPr>
              <a:t>am-3103</a:t>
            </a:r>
            <a:r>
              <a:rPr lang="en-US" sz="900" dirty="0"/>
              <a:t>)</a:t>
            </a:r>
          </a:p>
          <a:p>
            <a:r>
              <a:rPr lang="en-US" sz="900" dirty="0"/>
              <a:t>1 - </a:t>
            </a:r>
            <a:r>
              <a:rPr lang="en-US" sz="900" dirty="0" err="1"/>
              <a:t>NeveRest</a:t>
            </a:r>
            <a:r>
              <a:rPr lang="en-US" sz="900" dirty="0"/>
              <a:t> Orbital 3.7 Gearmotor (</a:t>
            </a:r>
            <a:r>
              <a:rPr lang="en-US" sz="900" dirty="0">
                <a:hlinkClick r:id="rId5"/>
              </a:rPr>
              <a:t>am-3461a</a:t>
            </a:r>
            <a:r>
              <a:rPr lang="en-US" sz="900" dirty="0"/>
              <a:t>)</a:t>
            </a:r>
          </a:p>
          <a:p>
            <a:r>
              <a:rPr lang="en-US" sz="900" dirty="0"/>
              <a:t>1 - </a:t>
            </a:r>
            <a:r>
              <a:rPr lang="en-US" sz="900" dirty="0" err="1"/>
              <a:t>NeveRest</a:t>
            </a:r>
            <a:r>
              <a:rPr lang="en-US" sz="900" dirty="0"/>
              <a:t> Orbital 20 Gearmotor (</a:t>
            </a:r>
            <a:r>
              <a:rPr lang="en-US" sz="900" dirty="0">
                <a:hlinkClick r:id="rId6"/>
              </a:rPr>
              <a:t>am-3637</a:t>
            </a:r>
            <a:r>
              <a:rPr lang="en-US" sz="900" dirty="0"/>
              <a:t>)</a:t>
            </a:r>
          </a:p>
          <a:p>
            <a:r>
              <a:rPr lang="en-US" sz="900" dirty="0"/>
              <a:t>4 - Hi-Tech Servo, model HS-311 (</a:t>
            </a:r>
            <a:r>
              <a:rPr lang="en-US" sz="900" dirty="0">
                <a:hlinkClick r:id="rId7"/>
              </a:rPr>
              <a:t>am-2586</a:t>
            </a:r>
            <a:r>
              <a:rPr lang="en-US" sz="900" dirty="0"/>
              <a:t>)</a:t>
            </a:r>
          </a:p>
          <a:p>
            <a:r>
              <a:rPr lang="en-US" sz="900" dirty="0"/>
              <a:t>2 - Plate for </a:t>
            </a:r>
            <a:r>
              <a:rPr lang="en-US" sz="900" dirty="0" err="1"/>
              <a:t>PicoBox</a:t>
            </a:r>
            <a:r>
              <a:rPr lang="en-US" sz="900" dirty="0"/>
              <a:t> Solo (Motor Mount Plate) (</a:t>
            </a:r>
            <a:r>
              <a:rPr lang="en-US" sz="900" dirty="0">
                <a:hlinkClick r:id="rId8"/>
              </a:rPr>
              <a:t>am-3440</a:t>
            </a:r>
            <a:r>
              <a:rPr lang="en-US" sz="900" dirty="0"/>
              <a:t>)</a:t>
            </a:r>
          </a:p>
          <a:p>
            <a:r>
              <a:rPr lang="en-US" sz="900" dirty="0"/>
              <a:t>2 - </a:t>
            </a:r>
            <a:r>
              <a:rPr lang="en-US" sz="900" dirty="0" err="1"/>
              <a:t>PicoBox</a:t>
            </a:r>
            <a:r>
              <a:rPr lang="en-US" sz="900" dirty="0"/>
              <a:t> LEO Mount Plate (</a:t>
            </a:r>
            <a:r>
              <a:rPr lang="en-US" sz="900" dirty="0">
                <a:hlinkClick r:id="rId9"/>
              </a:rPr>
              <a:t>am-3474</a:t>
            </a:r>
            <a:r>
              <a:rPr lang="en-US" sz="900" dirty="0"/>
              <a:t>)</a:t>
            </a:r>
          </a:p>
          <a:p>
            <a:r>
              <a:rPr lang="en-US" sz="900" dirty="0"/>
              <a:t>4 - </a:t>
            </a:r>
            <a:r>
              <a:rPr lang="en-US" sz="900" dirty="0" err="1"/>
              <a:t>PicoBox</a:t>
            </a:r>
            <a:r>
              <a:rPr lang="en-US" sz="900" dirty="0"/>
              <a:t> Servo Motor Plate (</a:t>
            </a:r>
            <a:r>
              <a:rPr lang="en-US" sz="900" dirty="0">
                <a:hlinkClick r:id="rId10"/>
              </a:rPr>
              <a:t>am-3899</a:t>
            </a:r>
            <a:r>
              <a:rPr lang="en-US" sz="900" dirty="0"/>
              <a:t>)</a:t>
            </a:r>
          </a:p>
          <a:p>
            <a:r>
              <a:rPr lang="en-US" sz="900" dirty="0"/>
              <a:t>5 - 6 mm D-Bore Single Boss Nub with Set Screw (</a:t>
            </a:r>
            <a:r>
              <a:rPr lang="en-US" sz="900" dirty="0">
                <a:hlinkClick r:id="rId11"/>
              </a:rPr>
              <a:t>am-3443a</a:t>
            </a:r>
            <a:r>
              <a:rPr lang="en-US" sz="900" dirty="0"/>
              <a:t>)</a:t>
            </a:r>
          </a:p>
          <a:p>
            <a:r>
              <a:rPr lang="en-US" sz="900" dirty="0"/>
              <a:t>3 - 6 mm D Bore Double Boss Nub with Set Screw (</a:t>
            </a:r>
            <a:r>
              <a:rPr lang="en-US" sz="900" dirty="0">
                <a:hlinkClick r:id="rId12"/>
              </a:rPr>
              <a:t>am-3215a</a:t>
            </a:r>
            <a:r>
              <a:rPr lang="en-US" sz="900" dirty="0"/>
              <a:t>)</a:t>
            </a:r>
          </a:p>
          <a:p>
            <a:r>
              <a:rPr lang="en-US" sz="900" dirty="0"/>
              <a:t>2 - 6 mm D-Bore XL Double Boss Nub with Set Screw (</a:t>
            </a:r>
            <a:r>
              <a:rPr lang="en-US" sz="900" dirty="0">
                <a:hlinkClick r:id="rId13"/>
              </a:rPr>
              <a:t>am-3441a</a:t>
            </a:r>
            <a:r>
              <a:rPr lang="en-US" sz="900" dirty="0"/>
              <a:t>)</a:t>
            </a:r>
          </a:p>
          <a:p>
            <a:r>
              <a:rPr lang="en-US" sz="900" dirty="0"/>
              <a:t>1 - 6 mm Round Bore Single Boss Nub with Set Screw (</a:t>
            </a:r>
            <a:r>
              <a:rPr lang="en-US" sz="900" dirty="0">
                <a:hlinkClick r:id="rId14"/>
              </a:rPr>
              <a:t>am-3442a</a:t>
            </a:r>
            <a:r>
              <a:rPr lang="en-US" sz="900" dirty="0"/>
              <a:t>)</a:t>
            </a:r>
          </a:p>
          <a:p>
            <a:r>
              <a:rPr lang="en-US" sz="900" dirty="0"/>
              <a:t>1 - 6 mm Round Bore Double Boss Nub with Set Screw (</a:t>
            </a:r>
            <a:r>
              <a:rPr lang="en-US" sz="900" dirty="0">
                <a:hlinkClick r:id="rId15"/>
              </a:rPr>
              <a:t>am-3413a</a:t>
            </a:r>
            <a:r>
              <a:rPr lang="en-US" sz="900" dirty="0"/>
              <a:t>)</a:t>
            </a:r>
          </a:p>
          <a:p>
            <a:r>
              <a:rPr lang="en-US" sz="900" dirty="0"/>
              <a:t>4 - 24 Tooth Servo Nub with Set &amp; Servo Screw (</a:t>
            </a:r>
            <a:r>
              <a:rPr lang="en-US" sz="900" dirty="0">
                <a:hlinkClick r:id="rId16"/>
              </a:rPr>
              <a:t>am-3668</a:t>
            </a:r>
            <a:r>
              <a:rPr lang="en-US" sz="900" dirty="0"/>
              <a:t>)</a:t>
            </a:r>
          </a:p>
          <a:p>
            <a:r>
              <a:rPr lang="en-US" sz="900" dirty="0"/>
              <a:t>2 - 6 mm Round Bore Split Collar Clamp (</a:t>
            </a:r>
            <a:r>
              <a:rPr lang="en-US" sz="900" dirty="0">
                <a:hlinkClick r:id="rId17"/>
              </a:rPr>
              <a:t>am-3667</a:t>
            </a:r>
            <a:r>
              <a:rPr lang="en-US" sz="900" dirty="0"/>
              <a:t>)</a:t>
            </a:r>
          </a:p>
          <a:p>
            <a:r>
              <a:rPr lang="en-US" sz="900" dirty="0"/>
              <a:t>2 - 6 mm Round Bore Split Collar Clamp (</a:t>
            </a:r>
            <a:r>
              <a:rPr lang="en-US" sz="900" dirty="0">
                <a:hlinkClick r:id="rId18"/>
              </a:rPr>
              <a:t>am-3473</a:t>
            </a:r>
            <a:r>
              <a:rPr lang="en-US" sz="900" dirty="0"/>
              <a:t>)</a:t>
            </a:r>
          </a:p>
          <a:p>
            <a:r>
              <a:rPr lang="en-US" sz="900" dirty="0"/>
              <a:t>1 - 36 mm, 6 mm D Shaft (</a:t>
            </a:r>
            <a:r>
              <a:rPr lang="en-US" sz="900" dirty="0">
                <a:hlinkClick r:id="rId19"/>
              </a:rPr>
              <a:t>am-3226-036</a:t>
            </a:r>
            <a:r>
              <a:rPr lang="en-US" sz="900" dirty="0"/>
              <a:t>)</a:t>
            </a:r>
          </a:p>
          <a:p>
            <a:r>
              <a:rPr lang="en-US" sz="900" dirty="0"/>
              <a:t>2 - 100 mm, 6 mm D Shaft (</a:t>
            </a:r>
            <a:r>
              <a:rPr lang="en-US" sz="900" dirty="0">
                <a:hlinkClick r:id="rId19"/>
              </a:rPr>
              <a:t>am-3226-100</a:t>
            </a:r>
            <a:r>
              <a:rPr lang="en-US" sz="900" dirty="0"/>
              <a:t>)</a:t>
            </a:r>
          </a:p>
          <a:p>
            <a:r>
              <a:rPr lang="en-US" sz="900" dirty="0"/>
              <a:t>2 - 175 mm, 6 mm D Shaft (</a:t>
            </a:r>
            <a:r>
              <a:rPr lang="en-US" sz="900" dirty="0">
                <a:hlinkClick r:id="rId19"/>
              </a:rPr>
              <a:t>am-3226-175</a:t>
            </a:r>
            <a:r>
              <a:rPr lang="en-US" sz="900" dirty="0"/>
              <a:t>)</a:t>
            </a:r>
          </a:p>
          <a:p>
            <a:r>
              <a:rPr lang="en-US" sz="900" dirty="0"/>
              <a:t>1 - 450 mm, 6 mm D Shaft (</a:t>
            </a:r>
            <a:r>
              <a:rPr lang="en-US" sz="900" dirty="0">
                <a:hlinkClick r:id="rId19"/>
              </a:rPr>
              <a:t>am-3226-450</a:t>
            </a:r>
            <a:r>
              <a:rPr lang="en-US" sz="900" dirty="0"/>
              <a:t>)</a:t>
            </a:r>
          </a:p>
          <a:p>
            <a:r>
              <a:rPr lang="en-US" sz="900" dirty="0"/>
              <a:t>2 - S25-24 Ninja Star Sprocket (</a:t>
            </a:r>
            <a:r>
              <a:rPr lang="en-US" sz="900" dirty="0">
                <a:hlinkClick r:id="rId20"/>
              </a:rPr>
              <a:t>am-3283</a:t>
            </a:r>
            <a:r>
              <a:rPr lang="en-US" sz="900" dirty="0"/>
              <a:t>)</a:t>
            </a:r>
          </a:p>
          <a:p>
            <a:r>
              <a:rPr lang="en-US" sz="900" dirty="0"/>
              <a:t>2 - S25-40 Ninja Star Sprocket (</a:t>
            </a:r>
            <a:r>
              <a:rPr lang="en-US" sz="900" dirty="0">
                <a:hlinkClick r:id="rId21"/>
              </a:rPr>
              <a:t>am-3285</a:t>
            </a:r>
            <a:r>
              <a:rPr lang="en-US" sz="900" dirty="0"/>
              <a:t>)</a:t>
            </a:r>
          </a:p>
          <a:p>
            <a:r>
              <a:rPr lang="en-US" sz="900" dirty="0"/>
              <a:t>1 - #25 Single Strand-Riveted Roller Chain, 10' (</a:t>
            </a:r>
            <a:r>
              <a:rPr lang="en-US" sz="900" dirty="0">
                <a:hlinkClick r:id="rId22"/>
              </a:rPr>
              <a:t>am-0370</a:t>
            </a:r>
            <a:r>
              <a:rPr lang="en-US" sz="900" dirty="0"/>
              <a:t>)</a:t>
            </a:r>
          </a:p>
          <a:p>
            <a:r>
              <a:rPr lang="en-US" sz="900" dirty="0"/>
              <a:t>4 - #25 Connecting Link for Roller Chain (</a:t>
            </a:r>
            <a:r>
              <a:rPr lang="en-US" sz="900" dirty="0">
                <a:hlinkClick r:id="rId23"/>
              </a:rPr>
              <a:t>am-0371</a:t>
            </a:r>
            <a:r>
              <a:rPr lang="en-US" sz="900" dirty="0"/>
              <a:t>)</a:t>
            </a:r>
          </a:p>
          <a:p>
            <a:r>
              <a:rPr lang="en-US" sz="900" dirty="0"/>
              <a:t>2 - #25 Half Link for roller Chain (</a:t>
            </a:r>
            <a:r>
              <a:rPr lang="en-US" sz="900" dirty="0">
                <a:hlinkClick r:id="rId24"/>
              </a:rPr>
              <a:t>am-0682</a:t>
            </a:r>
            <a:r>
              <a:rPr lang="en-US" sz="900" dirty="0"/>
              <a:t>)</a:t>
            </a:r>
          </a:p>
          <a:p>
            <a:r>
              <a:rPr lang="en-US" sz="900" dirty="0"/>
              <a:t>25 - M3-0.5 x 5 mm Socket Head Cap Screw (</a:t>
            </a:r>
            <a:r>
              <a:rPr lang="en-US" sz="900" dirty="0">
                <a:hlinkClick r:id="rId25"/>
              </a:rPr>
              <a:t>am-1443</a:t>
            </a:r>
            <a:r>
              <a:rPr lang="en-US" sz="900" dirty="0"/>
              <a:t>)</a:t>
            </a:r>
          </a:p>
          <a:p>
            <a:r>
              <a:rPr lang="en-US" sz="900" dirty="0"/>
              <a:t>10 - 6 mm x 8 mm Nylon Bushing (</a:t>
            </a:r>
            <a:r>
              <a:rPr lang="en-US" sz="900" dirty="0">
                <a:hlinkClick r:id="rId26"/>
              </a:rPr>
              <a:t>am-1289</a:t>
            </a:r>
            <a:r>
              <a:rPr lang="en-US" sz="900" dirty="0"/>
              <a:t>)</a:t>
            </a:r>
          </a:p>
          <a:p>
            <a:r>
              <a:rPr lang="en-US" sz="900" dirty="0"/>
              <a:t>4 - Hall Effect Encoder Cable with 4-pin Connector (</a:t>
            </a:r>
            <a:r>
              <a:rPr lang="en-US" sz="900" dirty="0">
                <a:hlinkClick r:id="rId27"/>
              </a:rPr>
              <a:t>am-2992</a:t>
            </a:r>
            <a:r>
              <a:rPr lang="en-US" sz="900" dirty="0"/>
              <a:t>)</a:t>
            </a:r>
          </a:p>
          <a:p>
            <a:r>
              <a:rPr lang="en-US" sz="900" dirty="0"/>
              <a:t>4 - M2.5 - 0.45 x 8 mm Socket Head Cap Screw (</a:t>
            </a:r>
            <a:r>
              <a:rPr lang="en-US" sz="900" dirty="0">
                <a:hlinkClick r:id="rId28"/>
              </a:rPr>
              <a:t>am-1496</a:t>
            </a:r>
            <a:r>
              <a:rPr lang="en-US" sz="900" dirty="0"/>
              <a:t>)</a:t>
            </a:r>
          </a:p>
          <a:p>
            <a:r>
              <a:rPr lang="en-US" sz="900" dirty="0"/>
              <a:t>4 - Encoder Cable for </a:t>
            </a:r>
            <a:r>
              <a:rPr lang="en-US" sz="900" dirty="0" err="1"/>
              <a:t>NeveRest</a:t>
            </a:r>
            <a:r>
              <a:rPr lang="en-US" sz="900" dirty="0"/>
              <a:t> Motor to REV Expansion Hub (</a:t>
            </a:r>
            <a:r>
              <a:rPr lang="en-US" sz="900" dirty="0">
                <a:hlinkClick r:id="rId29"/>
              </a:rPr>
              <a:t>am-3926a</a:t>
            </a:r>
            <a:r>
              <a:rPr lang="en-US" sz="900" dirty="0"/>
              <a:t>)</a:t>
            </a:r>
          </a:p>
          <a:p>
            <a:r>
              <a:rPr lang="en-US" sz="900" dirty="0"/>
              <a:t>2 - 8 mm Bore 35 Durometer Green 2 in. Compliant Wheel (</a:t>
            </a:r>
            <a:r>
              <a:rPr lang="en-US" sz="900" dirty="0">
                <a:hlinkClick r:id="rId30"/>
              </a:rPr>
              <a:t>am-3572_green</a:t>
            </a:r>
            <a:r>
              <a:rPr lang="en-US" sz="900" dirty="0"/>
              <a:t>)</a:t>
            </a:r>
          </a:p>
          <a:p>
            <a:r>
              <a:rPr lang="es-MX" sz="900" dirty="0">
                <a:solidFill>
                  <a:prstClr val="black"/>
                </a:solidFill>
              </a:rPr>
              <a:t>(Esta información se encuentra en inglés debido a que así es proporcionada por el distribuidor)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65972-0977-4BB4-87D8-8C694E26C8A3}"/>
              </a:ext>
            </a:extLst>
          </p:cNvPr>
          <p:cNvSpPr txBox="1"/>
          <p:nvPr/>
        </p:nvSpPr>
        <p:spPr>
          <a:xfrm>
            <a:off x="4132846" y="3939384"/>
            <a:ext cx="488081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Reseña del Kit</a:t>
            </a:r>
            <a:endParaRPr lang="en-US" b="1" dirty="0"/>
          </a:p>
          <a:p>
            <a:r>
              <a:rPr lang="es-MX" sz="1200" dirty="0"/>
              <a:t>Empezando en $1320 y subiendo hasta $2400 basado en tus elecciones del kit, este nuevo kit inicial lanzado este año es el más caro. </a:t>
            </a:r>
            <a:endParaRPr lang="en-US" sz="1200" dirty="0"/>
          </a:p>
          <a:p>
            <a:endParaRPr lang="en-US" sz="1200" dirty="0"/>
          </a:p>
          <a:p>
            <a:r>
              <a:rPr lang="es-MX" sz="1200" dirty="0"/>
              <a:t>A pesar de esto, sí ofrece por mucho la mayor cantidad de partes, con todas las partes mencionadas a la izquierda + un gran kit de componentes estructurales + un kit de chasis </a:t>
            </a:r>
            <a:r>
              <a:rPr lang="es-MX" sz="1200" dirty="0" err="1"/>
              <a:t>TileRunner</a:t>
            </a:r>
            <a:r>
              <a:rPr lang="es-MX" sz="1200" dirty="0"/>
              <a:t>. </a:t>
            </a:r>
            <a:endParaRPr lang="en-US" sz="1200" dirty="0"/>
          </a:p>
          <a:p>
            <a:endParaRPr lang="en-US" sz="1200" dirty="0"/>
          </a:p>
          <a:p>
            <a:r>
              <a:rPr lang="es-MX" sz="1200" dirty="0"/>
              <a:t>Aunque esto puede ser suficiente para construir un robot inicial, sigue siendo un riesgo. Pues muchas de estas partes son nuevas y el kit acaba de ser lanzado este año, lo que lo hará más difícil encontrar recursos o robots en los cuales basarte. </a:t>
            </a:r>
            <a:endParaRPr lang="en-US" sz="1200" dirty="0"/>
          </a:p>
          <a:p>
            <a:endParaRPr lang="en-US" sz="1400" dirty="0"/>
          </a:p>
        </p:txBody>
      </p:sp>
      <p:pic>
        <p:nvPicPr>
          <p:cNvPr id="5122" name="Picture 2" descr="View larger image of FTC Starter Kit with TileRunner HD Mecanum, Mega Framing Kit, and FTC Foundation Bundle">
            <a:extLst>
              <a:ext uri="{FF2B5EF4-FFF2-40B4-BE49-F238E27FC236}">
                <a16:creationId xmlns:a16="http://schemas.microsoft.com/office/drawing/2014/main" id="{6811463A-5360-4961-AE16-C527F9A7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8335" y="1264770"/>
            <a:ext cx="2634916" cy="263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3F2731-4F77-CB4E-A85B-63B949AFE4A9}"/>
              </a:ext>
            </a:extLst>
          </p:cNvPr>
          <p:cNvSpPr txBox="1"/>
          <p:nvPr/>
        </p:nvSpPr>
        <p:spPr>
          <a:xfrm>
            <a:off x="6703420" y="1104900"/>
            <a:ext cx="2037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600" dirty="0">
                <a:hlinkClick r:id="rId32"/>
              </a:rPr>
              <a:t>https://www.andymark.com/products/ftc-starter-kit-options</a:t>
            </a:r>
            <a:r>
              <a:rPr lang="en-US" sz="1600" dirty="0">
                <a:hlinkClick r:id="rId33"/>
              </a:rPr>
              <a:t>/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359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</a:t>
            </a:r>
            <a:r>
              <a:rPr lang="es-MX" dirty="0" err="1"/>
              <a:t>édito</a:t>
            </a:r>
            <a:r>
              <a:rPr lang="en-US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600" dirty="0"/>
              <a:t>Esta lección fue escrita por </a:t>
            </a:r>
            <a:r>
              <a:rPr lang="es-MX" sz="1600" dirty="0" err="1"/>
              <a:t>Dhruv</a:t>
            </a:r>
            <a:r>
              <a:rPr lang="es-MX" sz="1600" dirty="0"/>
              <a:t> Gupta del equipo Quantum </a:t>
            </a:r>
            <a:r>
              <a:rPr lang="es-MX" sz="1600" dirty="0" err="1"/>
              <a:t>Stingers</a:t>
            </a:r>
            <a:r>
              <a:rPr lang="es-MX" sz="1600" dirty="0"/>
              <a:t> 13380 para </a:t>
            </a:r>
            <a:r>
              <a:rPr lang="es-MX" sz="1600" dirty="0" err="1"/>
              <a:t>FTCTutorials.com</a:t>
            </a:r>
            <a:endParaRPr lang="en-US" sz="1600" dirty="0"/>
          </a:p>
          <a:p>
            <a:r>
              <a:rPr lang="es-MX" sz="1600" dirty="0"/>
              <a:t>Puedes contactar al autor en</a:t>
            </a:r>
            <a:r>
              <a:rPr lang="en-US" sz="1600" dirty="0"/>
              <a:t> dhruv.gupta@norcalrobotics.org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s-MX" sz="1600" dirty="0"/>
              <a:t>Más lecciones para FIRST Tech Challenge están </a:t>
            </a:r>
            <a:r>
              <a:rPr lang="es-MX" sz="1600"/>
              <a:t>disponibles en </a:t>
            </a:r>
            <a:r>
              <a:rPr lang="en-US" sz="1600"/>
              <a:t>www</a:t>
            </a:r>
            <a:r>
              <a:rPr lang="en-US" sz="1600" dirty="0" err="1"/>
              <a:t>.FTCtutorials.com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2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oogle Shape;272;p2">
            <a:extLst>
              <a:ext uri="{FF2B5EF4-FFF2-40B4-BE49-F238E27FC236}">
                <a16:creationId xmlns:a16="http://schemas.microsoft.com/office/drawing/2014/main" id="{AA12D259-CD24-43C3-B202-6B3EC8FA42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681" y="2283066"/>
            <a:ext cx="4610398" cy="2126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"/>
          <p:cNvSpPr txBox="1"/>
          <p:nvPr/>
        </p:nvSpPr>
        <p:spPr>
          <a:xfrm>
            <a:off x="259080" y="365125"/>
            <a:ext cx="86640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 err="1">
                <a:latin typeface="Abril Fatface"/>
                <a:ea typeface="Abril Fatface"/>
                <a:cs typeface="Abril Fatface"/>
                <a:sym typeface="Abril Fatface"/>
              </a:rPr>
              <a:t>Traducción</a:t>
            </a:r>
            <a:endParaRPr sz="4000" i="1" dirty="0">
              <a:solidFill>
                <a:srgbClr val="0000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189" name="Google Shape;189;p2"/>
          <p:cNvSpPr txBox="1"/>
          <p:nvPr/>
        </p:nvSpPr>
        <p:spPr>
          <a:xfrm>
            <a:off x="259080" y="1249680"/>
            <a:ext cx="8664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SzPts val="1600"/>
              <a:buChar char="•"/>
            </a:pP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Esta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lección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fue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traducida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por Botrregos Jr. 7649 para</a:t>
            </a:r>
            <a:r>
              <a:rPr lang="en-US" sz="16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FTCTutorials.com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indent="-228600">
              <a:spcBef>
                <a:spcPts val="1000"/>
              </a:spcBef>
              <a:buSzPts val="1600"/>
              <a:buChar char="•"/>
            </a:pPr>
            <a:r>
              <a:rPr lang="en-US" sz="1600" dirty="0" err="1">
                <a:latin typeface="Century Gothic"/>
                <a:ea typeface="Century Gothic"/>
                <a:cs typeface="Century Gothic"/>
              </a:rPr>
              <a:t>Puedes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</a:rPr>
              <a:t>contactar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 al traductor de la </a:t>
            </a:r>
            <a:r>
              <a:rPr lang="en-US" sz="1600" dirty="0" err="1">
                <a:latin typeface="Century Gothic"/>
                <a:ea typeface="Century Gothic"/>
                <a:cs typeface="Century Gothic"/>
              </a:rPr>
              <a:t>siguiente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</a:rPr>
              <a:t>manera</a:t>
            </a:r>
            <a:r>
              <a:rPr lang="en-US" sz="1600" dirty="0">
                <a:latin typeface="Century Gothic"/>
                <a:ea typeface="Century Gothic"/>
                <a:cs typeface="Century Gothic"/>
              </a:rPr>
              <a:t>: </a:t>
            </a:r>
            <a:endParaRPr sz="2000" b="1" i="1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lvl="0" indent="-12700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marL="228600" indent="-228600">
              <a:spcBef>
                <a:spcPts val="1000"/>
              </a:spcBef>
              <a:buSzPts val="1600"/>
              <a:buChar char="•"/>
            </a:pP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Más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lecciones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First Tech Challenge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disponibles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600" dirty="0" err="1">
                <a:latin typeface="Century Gothic"/>
                <a:ea typeface="Century Gothic"/>
                <a:cs typeface="Century Gothic"/>
                <a:sym typeface="Century Gothic"/>
              </a:rPr>
              <a:t>en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www.FTCtutorials.com</a:t>
            </a:r>
            <a:endParaRPr sz="1600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"/>
          <p:cNvSpPr txBox="1"/>
          <p:nvPr/>
        </p:nvSpPr>
        <p:spPr>
          <a:xfrm>
            <a:off x="25908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2020 </a:t>
            </a:r>
            <a:r>
              <a:rPr lang="en-US" sz="1100" dirty="0" err="1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FTCTutorials.com</a:t>
            </a:r>
            <a:r>
              <a:rPr lang="en-US" sz="1100" dirty="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(Last edit 4/1/2020)</a:t>
            </a:r>
            <a:endParaRPr sz="1100" dirty="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1420566" y="5157859"/>
            <a:ext cx="7464300" cy="43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-US" sz="14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Creative Commons Attribution-NonCommercial-ShareAlike 4.0 International License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2" descr="Creative Commons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901" y="5219289"/>
            <a:ext cx="949845" cy="33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"/>
          <p:cNvSpPr txBox="1"/>
          <p:nvPr/>
        </p:nvSpPr>
        <p:spPr>
          <a:xfrm>
            <a:off x="0" y="1937625"/>
            <a:ext cx="4572000" cy="2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Facebook: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lvl="1" indent="-342900">
              <a:lnSpc>
                <a:spcPct val="150000"/>
              </a:lnSpc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1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</a:rPr>
              <a:t>@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Audiowide"/>
              </a:rPr>
              <a:t>BotrregosJr7649</a:t>
            </a:r>
            <a:endParaRPr lang="en-US" sz="1800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Instagram: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1" i="0" u="none" strike="noStrike" cap="none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</a:rPr>
              <a:t>@</a:t>
            </a:r>
            <a:r>
              <a:rPr lang="en-US" sz="1800" dirty="0">
                <a:solidFill>
                  <a:srgbClr val="595959"/>
                </a:solidFill>
                <a:latin typeface="Century Gothic" panose="020B0502020202020204" pitchFamily="34" charset="0"/>
                <a:ea typeface="Cambria"/>
                <a:cs typeface="Cambria"/>
                <a:sym typeface="Audiowide"/>
              </a:rPr>
              <a:t>BotrregosJr7649</a:t>
            </a:r>
            <a:endParaRPr sz="18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udiowide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</a:rPr>
              <a:t>Email:</a:t>
            </a:r>
            <a:endParaRPr sz="18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udiowide"/>
              <a:buChar char="○"/>
            </a:pP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5"/>
              </a:rPr>
              <a:t>grupobotrregos</a:t>
            </a:r>
            <a:r>
              <a:rPr lang="en-US" sz="1800" b="1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Cambria"/>
                <a:cs typeface="Cambria"/>
                <a:sym typeface="Cambria"/>
                <a:hlinkClick r:id="rId5"/>
              </a:rPr>
              <a:t>@</a:t>
            </a:r>
            <a:r>
              <a:rPr lang="en-US" sz="1800" b="0" i="0" u="sng" strike="noStrike" cap="none" dirty="0">
                <a:solidFill>
                  <a:srgbClr val="0097A7"/>
                </a:solidFill>
                <a:latin typeface="Century Gothic" panose="020B0502020202020204" pitchFamily="34" charset="0"/>
                <a:ea typeface="Audiowide"/>
                <a:cs typeface="Audiowide"/>
                <a:sym typeface="Audiowide"/>
                <a:hlinkClick r:id="rId5"/>
              </a:rPr>
              <a:t>gmail.com</a:t>
            </a:r>
            <a:endParaRPr sz="1400" b="0" i="0" u="none" strike="noStrike" cap="none" dirty="0">
              <a:solidFill>
                <a:srgbClr val="595959"/>
              </a:solidFill>
              <a:latin typeface="Century Gothic" panose="020B0502020202020204" pitchFamily="34" charset="0"/>
              <a:ea typeface="Audiowide"/>
              <a:cs typeface="Audiowide"/>
              <a:sym typeface="Audiowide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rgbClr val="595959"/>
              </a:solidFill>
              <a:latin typeface="Audiowide"/>
              <a:ea typeface="Audiowide"/>
              <a:cs typeface="Audiowide"/>
              <a:sym typeface="Audiowid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06987-7E6D-3A44-BA45-D5F5F7D4A0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Copyright 2020 FTCTutorials.com [Last edit 4/1/2020]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B60C2-82AF-AA42-B3C6-12A34DEBE2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7AC4E022-C6E4-5745-BAC3-0C0138AC3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196" y="2204976"/>
            <a:ext cx="2056664" cy="2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1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1394-51F9-4FB9-ABD9-B2A680E5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s-MX" b="1" dirty="0">
                <a:solidFill>
                  <a:schemeClr val="dk1"/>
                </a:solidFill>
                <a:latin typeface="Abril Fatface"/>
                <a:sym typeface="Abril Fatface"/>
              </a:rPr>
              <a:t>Distribuidores FTC</a:t>
            </a:r>
            <a:endParaRPr lang="en-US" b="1" dirty="0">
              <a:solidFill>
                <a:schemeClr val="dk1"/>
              </a:solidFill>
              <a:latin typeface="Abril Fatface"/>
              <a:sym typeface="Abril Fatfac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438C-3B6D-4EC0-8182-A3A58F42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FIRST Tech Challenge tiene diferentes distribuidores principales, cada uno ofreciendo partes únicas para el armado del robot.</a:t>
            </a:r>
            <a:endParaRPr lang="en-US" dirty="0"/>
          </a:p>
          <a:p>
            <a:r>
              <a:rPr lang="es-MX" dirty="0"/>
              <a:t>Cada uno de los kits de distribuidores tiene sus ventajas y desventajas. </a:t>
            </a:r>
            <a:endParaRPr lang="en-US" dirty="0"/>
          </a:p>
          <a:p>
            <a:r>
              <a:rPr lang="es-MX" dirty="0"/>
              <a:t>Entre los distribuidores principales se encuentran:</a:t>
            </a:r>
            <a:endParaRPr lang="en-US" dirty="0"/>
          </a:p>
          <a:p>
            <a:pPr lvl="1"/>
            <a:r>
              <a:rPr lang="en-US" dirty="0" err="1"/>
              <a:t>GoBilda</a:t>
            </a:r>
            <a:endParaRPr lang="en-US" dirty="0"/>
          </a:p>
          <a:p>
            <a:pPr lvl="1"/>
            <a:r>
              <a:rPr lang="en-US" dirty="0"/>
              <a:t>Tetrix</a:t>
            </a:r>
          </a:p>
          <a:p>
            <a:pPr lvl="1"/>
            <a:r>
              <a:rPr lang="en-US" dirty="0" err="1"/>
              <a:t>ServoCity</a:t>
            </a:r>
            <a:endParaRPr lang="en-US" dirty="0"/>
          </a:p>
          <a:p>
            <a:pPr lvl="1"/>
            <a:r>
              <a:rPr lang="en-US" dirty="0"/>
              <a:t>REV</a:t>
            </a:r>
          </a:p>
          <a:p>
            <a:pPr lvl="1"/>
            <a:r>
              <a:rPr lang="en-US" dirty="0" err="1"/>
              <a:t>Andymark</a:t>
            </a:r>
            <a:endParaRPr lang="en-US" dirty="0"/>
          </a:p>
          <a:p>
            <a:r>
              <a:rPr lang="es-MX" dirty="0"/>
              <a:t>En esta presentación, veremos algunos de los kits base, así como sus ventajas y desventajas, y las partes únicas que éstos ofrecen.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98E23-27D0-412E-8258-F1797180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4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8A1E-F5B3-47F8-89F1-3138F649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30" y="1509713"/>
            <a:ext cx="8663940" cy="50291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https://www.gobilda.com/</a:t>
            </a:r>
            <a:endParaRPr lang="en-US" dirty="0"/>
          </a:p>
          <a:p>
            <a:r>
              <a:rPr lang="es-MX" dirty="0"/>
              <a:t>Ventajas</a:t>
            </a:r>
            <a:endParaRPr lang="en-US" dirty="0"/>
          </a:p>
          <a:p>
            <a:pPr lvl="1"/>
            <a:r>
              <a:rPr lang="es-MX" sz="1600" dirty="0" err="1"/>
              <a:t>GoBilda</a:t>
            </a:r>
            <a:r>
              <a:rPr lang="es-MX" sz="1600" dirty="0"/>
              <a:t> ofrece distintas partes únicas, diseñadas específicamente para FTC, y siempre sacan nuevas partes innovadoras.</a:t>
            </a:r>
            <a:endParaRPr lang="en-US" sz="1600" dirty="0"/>
          </a:p>
          <a:p>
            <a:pPr lvl="1"/>
            <a:r>
              <a:rPr lang="es-MX" sz="1600" dirty="0"/>
              <a:t>Sus hubs y </a:t>
            </a:r>
            <a:r>
              <a:rPr lang="es-MX" sz="1600" dirty="0" err="1"/>
              <a:t>collars</a:t>
            </a:r>
            <a:r>
              <a:rPr lang="es-MX" sz="1600" dirty="0"/>
              <a:t> utilizan tornillos de sujeción, lo que los hace más eficientes y seguros que los sets usados por otros distribuidores.</a:t>
            </a:r>
            <a:endParaRPr lang="en-US" sz="1600" dirty="0"/>
          </a:p>
          <a:p>
            <a:pPr lvl="1"/>
            <a:r>
              <a:rPr lang="en-US" sz="1600" dirty="0" err="1"/>
              <a:t>GoBilda</a:t>
            </a:r>
            <a:r>
              <a:rPr lang="en-US" sz="1600" dirty="0"/>
              <a:t> offers a wide array of Jack Planetary motors, which boast better torque:RPM ratios than the spur gear motors offered by other vendors</a:t>
            </a:r>
            <a:r>
              <a:rPr lang="es-MX" sz="1600" dirty="0"/>
              <a:t> </a:t>
            </a:r>
            <a:r>
              <a:rPr lang="es-MX" sz="1600" dirty="0" err="1"/>
              <a:t>GoBilda</a:t>
            </a:r>
            <a:r>
              <a:rPr lang="es-MX" sz="1600" dirty="0"/>
              <a:t> ofrece una gran variedad de motores Jack </a:t>
            </a:r>
            <a:r>
              <a:rPr lang="es-MX" sz="1600" dirty="0" err="1"/>
              <a:t>Planetary</a:t>
            </a:r>
            <a:r>
              <a:rPr lang="es-MX" sz="1600" dirty="0"/>
              <a:t>, los cuales presumen mejores radios de torque:RPM que los ofrecidos por otros distribuidores.</a:t>
            </a:r>
            <a:endParaRPr lang="en-US" sz="1600" dirty="0"/>
          </a:p>
          <a:p>
            <a:pPr lvl="1"/>
            <a:r>
              <a:rPr lang="es-MX" sz="1600" dirty="0"/>
              <a:t>Los componentes estructurales principales (perfiles) ofrecidos por </a:t>
            </a:r>
            <a:r>
              <a:rPr lang="es-MX" sz="1600" dirty="0" err="1"/>
              <a:t>GoBilda</a:t>
            </a:r>
            <a:r>
              <a:rPr lang="es-MX" sz="1600" dirty="0"/>
              <a:t> tienen un patrón de hoyos, el cual los comparte con cualquier otro patrón de un distribuidor principal. </a:t>
            </a:r>
            <a:endParaRPr lang="en-US" sz="1600" dirty="0"/>
          </a:p>
          <a:p>
            <a:pPr lvl="1"/>
            <a:r>
              <a:rPr lang="en-US" sz="1600" dirty="0" err="1"/>
              <a:t>GoBilda</a:t>
            </a:r>
            <a:r>
              <a:rPr lang="en-US" sz="1600" dirty="0"/>
              <a:t> </a:t>
            </a:r>
            <a:r>
              <a:rPr lang="es-MX" sz="1600" dirty="0"/>
              <a:t>ofrece un 25% de descuento a equipos de FTC, el cual se puede utilizar visitando este link: </a:t>
            </a:r>
            <a:r>
              <a:rPr lang="en-US" sz="1600" dirty="0">
                <a:hlinkClick r:id="rId3"/>
              </a:rPr>
              <a:t>https://www.gobilda.com/first-team-discounts/</a:t>
            </a:r>
            <a:endParaRPr lang="en-US" sz="1600" dirty="0"/>
          </a:p>
          <a:p>
            <a:pPr lvl="1"/>
            <a:r>
              <a:rPr lang="es-MX" sz="1600" dirty="0" err="1"/>
              <a:t>GoBilda</a:t>
            </a:r>
            <a:r>
              <a:rPr lang="es-MX" sz="1600" dirty="0"/>
              <a:t> ofrece un kit de </a:t>
            </a:r>
            <a:r>
              <a:rPr lang="es-MX" sz="1600" dirty="0" err="1"/>
              <a:t>chassis</a:t>
            </a:r>
            <a:r>
              <a:rPr lang="es-MX" sz="1600" dirty="0"/>
              <a:t> </a:t>
            </a:r>
            <a:r>
              <a:rPr lang="es-MX" sz="1600" dirty="0" err="1"/>
              <a:t>Strafer</a:t>
            </a:r>
            <a:r>
              <a:rPr lang="es-MX" sz="1600" dirty="0"/>
              <a:t>, el cuál es excelente para equipos novatos: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https://www.gobilda.com/strafer-chassis-kit/</a:t>
            </a:r>
            <a:endParaRPr lang="en-US" sz="1600" dirty="0"/>
          </a:p>
          <a:p>
            <a:r>
              <a:rPr lang="es-MX" sz="1800" dirty="0"/>
              <a:t>Desventajas </a:t>
            </a:r>
            <a:endParaRPr lang="en-US" sz="1800" dirty="0"/>
          </a:p>
          <a:p>
            <a:pPr lvl="1"/>
            <a:r>
              <a:rPr lang="es-MX" sz="1600" dirty="0"/>
              <a:t>Los perfiles de </a:t>
            </a:r>
            <a:r>
              <a:rPr lang="es-MX" sz="1600" dirty="0" err="1"/>
              <a:t>GoBilda</a:t>
            </a:r>
            <a:r>
              <a:rPr lang="es-MX" sz="1600" dirty="0"/>
              <a:t> son los más grandes de los distribuidores, lo que da construcciones más grandes.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A2337-1D40-4650-9B20-47FBF5EF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1026" name="Picture 2" descr="goBILDA">
            <a:extLst>
              <a:ext uri="{FF2B5EF4-FFF2-40B4-BE49-F238E27FC236}">
                <a16:creationId xmlns:a16="http://schemas.microsoft.com/office/drawing/2014/main" id="{764E23A4-2B51-4006-8254-D31D840E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5973" y="352677"/>
            <a:ext cx="32766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7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5A5E-E433-4606-B230-766CF9B9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Kit</a:t>
            </a:r>
            <a:r>
              <a:rPr lang="es-MX" dirty="0"/>
              <a:t> Base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B80B7-E535-4A24-AFF8-8FD74FC8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2052" name="Picture 4" descr="goBILDA Master FTC Kit (2019-2020 Season)">
            <a:hlinkClick r:id="rId2" tooltip="goBILDA Master FTC Kit (2019-2020 Season)"/>
            <a:extLst>
              <a:ext uri="{FF2B5EF4-FFF2-40B4-BE49-F238E27FC236}">
                <a16:creationId xmlns:a16="http://schemas.microsoft.com/office/drawing/2014/main" id="{C6543A40-5A00-4D29-9E4B-149E1A764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261" y="1872154"/>
            <a:ext cx="4179729" cy="417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0C777-4DAC-4DB4-B2A6-FC8B3B022CB3}"/>
              </a:ext>
            </a:extLst>
          </p:cNvPr>
          <p:cNvSpPr txBox="1"/>
          <p:nvPr/>
        </p:nvSpPr>
        <p:spPr>
          <a:xfrm>
            <a:off x="259080" y="1597349"/>
            <a:ext cx="459004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Reseña de Kit</a:t>
            </a:r>
            <a:endParaRPr lang="en-US" b="1" dirty="0"/>
          </a:p>
          <a:p>
            <a:endParaRPr lang="en-US" b="1" dirty="0"/>
          </a:p>
          <a:p>
            <a:r>
              <a:rPr lang="en-US" sz="1400" dirty="0"/>
              <a:t>Cost</a:t>
            </a:r>
            <a:r>
              <a:rPr lang="es-MX" sz="1400" dirty="0"/>
              <a:t>o</a:t>
            </a:r>
            <a:r>
              <a:rPr lang="en-US" sz="1400" dirty="0"/>
              <a:t>: </a:t>
            </a:r>
            <a:r>
              <a:rPr lang="en-US" sz="1400" b="1" dirty="0"/>
              <a:t>$494.99</a:t>
            </a:r>
            <a:r>
              <a:rPr lang="es-MX" sz="1400" b="1" dirty="0"/>
              <a:t> dólares </a:t>
            </a:r>
            <a:r>
              <a:rPr lang="en-US" sz="1400" dirty="0"/>
              <a:t>(</a:t>
            </a:r>
            <a:r>
              <a:rPr lang="es-MX" sz="1400" dirty="0"/>
              <a:t>Después del descuento</a:t>
            </a:r>
            <a:r>
              <a:rPr lang="en-US" sz="1400" dirty="0"/>
              <a:t>)</a:t>
            </a:r>
            <a:endParaRPr lang="en-US" sz="1400" b="1" dirty="0"/>
          </a:p>
          <a:p>
            <a:endParaRPr lang="en-US" b="1" dirty="0"/>
          </a:p>
          <a:p>
            <a:r>
              <a:rPr lang="es-MX" sz="1400" dirty="0"/>
              <a:t>Mientras que este kit contiene una variedad de piezas estructurales importantes, carece de llantas y motores, esenciales en la construcción del chasis de tu primer robot. </a:t>
            </a:r>
            <a:endParaRPr lang="en-US" sz="1400" dirty="0"/>
          </a:p>
          <a:p>
            <a:endParaRPr lang="en-US" sz="1400" dirty="0"/>
          </a:p>
          <a:p>
            <a:r>
              <a:rPr lang="es-MX" sz="1400" dirty="0"/>
              <a:t>El kit de chasis </a:t>
            </a:r>
            <a:r>
              <a:rPr lang="es-MX" sz="1400" dirty="0" err="1"/>
              <a:t>Strafer</a:t>
            </a:r>
            <a:r>
              <a:rPr lang="es-MX" sz="1400" dirty="0"/>
              <a:t> ayuda a resolver estos problemas, y sería un complemento excelente si planeas comprar este kit. </a:t>
            </a:r>
            <a:endParaRPr lang="en-US" sz="1400" dirty="0"/>
          </a:p>
          <a:p>
            <a:endParaRPr lang="en-US" sz="1400" dirty="0"/>
          </a:p>
          <a:p>
            <a:r>
              <a:rPr lang="es-MX" sz="1400" dirty="0"/>
              <a:t>Chasis </a:t>
            </a:r>
            <a:r>
              <a:rPr lang="es-MX" sz="1400" dirty="0" err="1"/>
              <a:t>Strafer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https://www.gobilda.com/strafer-chassis-kit/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FAB08-9CF6-A146-BAD7-8810DC5DA97D}"/>
              </a:ext>
            </a:extLst>
          </p:cNvPr>
          <p:cNvSpPr txBox="1"/>
          <p:nvPr/>
        </p:nvSpPr>
        <p:spPr>
          <a:xfrm>
            <a:off x="4849128" y="888363"/>
            <a:ext cx="3529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</a:t>
            </a:r>
            <a:r>
              <a:rPr lang="en-US" sz="1600" dirty="0">
                <a:hlinkClick r:id="rId5"/>
              </a:rPr>
              <a:t>https://www.gobilda.com/master-ftc-kit-2019-2020-season/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27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1C88-8E34-42B9-91FA-EA097A39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https://www.pitsco.com/Shop/TETRIX-Robotics/&amp;TXredir=1</a:t>
            </a:r>
            <a:endParaRPr lang="en-US" dirty="0"/>
          </a:p>
          <a:p>
            <a:r>
              <a:rPr lang="es-MX" dirty="0"/>
              <a:t>Ventajas</a:t>
            </a:r>
            <a:endParaRPr lang="en-US" dirty="0"/>
          </a:p>
          <a:p>
            <a:pPr lvl="1"/>
            <a:r>
              <a:rPr lang="es-MX" sz="1600" dirty="0" err="1"/>
              <a:t>Tetrix</a:t>
            </a:r>
            <a:r>
              <a:rPr lang="es-MX" sz="1600" dirty="0"/>
              <a:t> tiene partes simples, que son fáciles para utilizar con equipos novatos.</a:t>
            </a:r>
            <a:endParaRPr lang="en-US" sz="1600" dirty="0"/>
          </a:p>
          <a:p>
            <a:pPr lvl="1"/>
            <a:r>
              <a:rPr lang="es-MX" sz="1600" dirty="0"/>
              <a:t>El kit base de </a:t>
            </a:r>
            <a:r>
              <a:rPr lang="es-MX" sz="1600" dirty="0" err="1"/>
              <a:t>Tetrix</a:t>
            </a:r>
            <a:r>
              <a:rPr lang="es-MX" sz="1600" dirty="0"/>
              <a:t> está disponible para su compra al momento de registrarse como equipo novato.</a:t>
            </a:r>
            <a:endParaRPr lang="en-US" sz="1600" dirty="0"/>
          </a:p>
          <a:p>
            <a:pPr lvl="1"/>
            <a:r>
              <a:rPr lang="es-MX" sz="1600" dirty="0"/>
              <a:t>Los perfiles de </a:t>
            </a:r>
            <a:r>
              <a:rPr lang="es-MX" sz="1600" dirty="0" err="1"/>
              <a:t>Tetrix</a:t>
            </a:r>
            <a:r>
              <a:rPr lang="es-MX" sz="1600" dirty="0"/>
              <a:t> son más pequeños que los de </a:t>
            </a:r>
            <a:r>
              <a:rPr lang="es-MX" sz="1600" dirty="0" err="1"/>
              <a:t>ServoCity</a:t>
            </a:r>
            <a:r>
              <a:rPr lang="es-MX" sz="1600" dirty="0"/>
              <a:t> y </a:t>
            </a:r>
            <a:r>
              <a:rPr lang="es-MX" sz="1600" dirty="0" err="1"/>
              <a:t>GoBuilda</a:t>
            </a:r>
            <a:r>
              <a:rPr lang="es-MX" sz="1600" dirty="0"/>
              <a:t>, resultando en construcciones más pequeñas y compactas. </a:t>
            </a:r>
            <a:endParaRPr lang="en-US" sz="1600" dirty="0"/>
          </a:p>
          <a:p>
            <a:pPr lvl="1"/>
            <a:r>
              <a:rPr lang="es-MX" sz="1600" dirty="0" err="1"/>
              <a:t>Tetrix</a:t>
            </a:r>
            <a:r>
              <a:rPr lang="es-MX" sz="1600" dirty="0"/>
              <a:t> tiene un excelente sistema de </a:t>
            </a:r>
            <a:r>
              <a:rPr lang="es-MX" sz="1600" dirty="0" err="1"/>
              <a:t>sprockets</a:t>
            </a:r>
            <a:r>
              <a:rPr lang="es-MX" sz="1600" dirty="0"/>
              <a:t> y cadenas</a:t>
            </a:r>
            <a:endParaRPr lang="en-US" sz="1600" dirty="0"/>
          </a:p>
          <a:p>
            <a:pPr lvl="1"/>
            <a:r>
              <a:rPr lang="en-US" sz="1600" dirty="0" err="1"/>
              <a:t>Tetrix</a:t>
            </a:r>
            <a:r>
              <a:rPr lang="en-US" sz="1600" dirty="0"/>
              <a:t> </a:t>
            </a:r>
            <a:r>
              <a:rPr lang="es-MX" sz="1600" dirty="0"/>
              <a:t>ofrece un 25% de descuento a equipos de FTC, el cual se puede utilizar visitando este link: </a:t>
            </a:r>
            <a:r>
              <a:rPr lang="en-US" sz="1600" dirty="0">
                <a:hlinkClick r:id="rId3"/>
              </a:rPr>
              <a:t>https://www.pitsco.com/Competitions-Clubs-and-Programs/FIRST-Tech-Challenge</a:t>
            </a:r>
            <a:endParaRPr lang="en-US" sz="1600" dirty="0"/>
          </a:p>
          <a:p>
            <a:r>
              <a:rPr lang="es-MX" sz="1800" dirty="0"/>
              <a:t>Desventajas</a:t>
            </a:r>
            <a:endParaRPr lang="en-US" sz="1800" dirty="0"/>
          </a:p>
          <a:p>
            <a:pPr lvl="1"/>
            <a:r>
              <a:rPr lang="es-MX" sz="1600" dirty="0"/>
              <a:t>Los perfiles de </a:t>
            </a:r>
            <a:r>
              <a:rPr lang="es-MX" sz="1600" dirty="0" err="1"/>
              <a:t>Tetrix</a:t>
            </a:r>
            <a:r>
              <a:rPr lang="es-MX" sz="1600" dirty="0"/>
              <a:t> se doblan con más facilidad que los de otros distribuidores.</a:t>
            </a:r>
            <a:endParaRPr lang="en-US" sz="1600" dirty="0"/>
          </a:p>
          <a:p>
            <a:pPr lvl="1"/>
            <a:r>
              <a:rPr lang="es-MX" sz="1600" dirty="0" err="1"/>
              <a:t>Tetrix</a:t>
            </a:r>
            <a:r>
              <a:rPr lang="es-MX" sz="1600" dirty="0"/>
              <a:t> utiliza un patrón de hoyos que lo hace incompatible con la mayoría de los distribuidores a excepción de </a:t>
            </a:r>
            <a:r>
              <a:rPr lang="es-MX" sz="1600" dirty="0" err="1"/>
              <a:t>GoBuilda</a:t>
            </a:r>
            <a:r>
              <a:rPr lang="es-MX" sz="1600" dirty="0"/>
              <a:t>.</a:t>
            </a:r>
            <a:endParaRPr lang="en-US" sz="1600" dirty="0"/>
          </a:p>
          <a:p>
            <a:pPr lvl="1"/>
            <a:r>
              <a:rPr lang="es-MX" sz="1600" dirty="0" err="1"/>
              <a:t>Tetrix</a:t>
            </a:r>
            <a:r>
              <a:rPr lang="es-MX" sz="1600" dirty="0"/>
              <a:t> solo tiene una opción de motor, el cual es lento comparado a los que ofrecen otros distribuidores.</a:t>
            </a:r>
            <a:endParaRPr lang="en-US" sz="1600" dirty="0"/>
          </a:p>
          <a:p>
            <a:pPr lvl="1"/>
            <a:r>
              <a:rPr lang="es-MX" sz="1600" dirty="0" err="1"/>
              <a:t>Tetrix</a:t>
            </a:r>
            <a:r>
              <a:rPr lang="es-MX" sz="1600" dirty="0"/>
              <a:t> no tiene muchas opciones de perfiles, lo cual puede ser un problema al hacer construcciones precisas. 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1CF2D-DF15-425F-B4E0-D0ECA009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3074" name="Picture 2" descr="Introduction TETRIX® Getting Started Guide Introduction to TETRIX®">
            <a:extLst>
              <a:ext uri="{FF2B5EF4-FFF2-40B4-BE49-F238E27FC236}">
                <a16:creationId xmlns:a16="http://schemas.microsoft.com/office/drawing/2014/main" id="{9B75D14C-367E-4D23-A4DB-3125E0B7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9966" y="114551"/>
            <a:ext cx="38481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3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8A56-0440-46B8-B3F8-33BE1DE5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Kit</a:t>
            </a:r>
            <a:r>
              <a:rPr lang="es-MX" b="1" dirty="0"/>
              <a:t> Base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52D39-71F6-4DA7-8789-308B8D97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69B095-94A0-4E27-A222-485F2840A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28436" y="2136087"/>
            <a:ext cx="4794584" cy="354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777EF-1656-4271-BF88-067F8D46803E}"/>
              </a:ext>
            </a:extLst>
          </p:cNvPr>
          <p:cNvSpPr txBox="1"/>
          <p:nvPr/>
        </p:nvSpPr>
        <p:spPr>
          <a:xfrm>
            <a:off x="339752" y="1562675"/>
            <a:ext cx="39534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Reseña de kit</a:t>
            </a:r>
            <a:endParaRPr lang="en-US" b="1" dirty="0"/>
          </a:p>
          <a:p>
            <a:endParaRPr lang="en-US" b="1" dirty="0"/>
          </a:p>
          <a:p>
            <a:r>
              <a:rPr lang="en-US" sz="1400" dirty="0"/>
              <a:t>Cost</a:t>
            </a:r>
            <a:r>
              <a:rPr lang="es-MX" sz="1400" dirty="0"/>
              <a:t>o</a:t>
            </a:r>
            <a:r>
              <a:rPr lang="en-US" sz="1400" dirty="0"/>
              <a:t>: </a:t>
            </a:r>
            <a:r>
              <a:rPr lang="en-US" sz="1400" b="1" dirty="0"/>
              <a:t>$709.95</a:t>
            </a:r>
            <a:r>
              <a:rPr lang="es-MX" sz="1400" b="1" dirty="0"/>
              <a:t> dólares </a:t>
            </a:r>
            <a:endParaRPr lang="en-US" sz="1400" dirty="0"/>
          </a:p>
          <a:p>
            <a:endParaRPr lang="en-US" sz="1400" dirty="0"/>
          </a:p>
          <a:p>
            <a:r>
              <a:rPr lang="es-MX" sz="1400" dirty="0"/>
              <a:t>Este kit incluye todo lo necesario para empezar con un robot, incluyendo una batería y herramientas. </a:t>
            </a:r>
            <a:endParaRPr lang="en-US" sz="1400" dirty="0"/>
          </a:p>
          <a:p>
            <a:r>
              <a:rPr lang="es-MX" sz="1400" dirty="0"/>
              <a:t>A pesar de contener varios perfiles, definitivamente necesitarás más para sostenerte a lo largo de la temporada. </a:t>
            </a:r>
            <a:endParaRPr lang="en-US" sz="1400" dirty="0"/>
          </a:p>
          <a:p>
            <a:r>
              <a:rPr lang="es-MX" sz="1400" dirty="0"/>
              <a:t>Una compra más que los equipos que consideren comprar este kit deberían tomar en cuenta es las llantas </a:t>
            </a:r>
            <a:r>
              <a:rPr lang="es-MX" sz="1400" dirty="0" err="1"/>
              <a:t>Mecanum</a:t>
            </a:r>
            <a:r>
              <a:rPr lang="es-MX" sz="1400" dirty="0"/>
              <a:t> de </a:t>
            </a:r>
            <a:r>
              <a:rPr lang="es-MX" sz="1400" dirty="0" err="1"/>
              <a:t>Tetrix</a:t>
            </a:r>
            <a:r>
              <a:rPr lang="es-MX" sz="1400" dirty="0"/>
              <a:t>, las cuales se pueden encontrar en</a:t>
            </a:r>
            <a:r>
              <a:rPr lang="es-MX" sz="1400"/>
              <a:t>: </a:t>
            </a:r>
            <a:r>
              <a:rPr lang="en-US" sz="140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://www.pitsco.com/TETRIX-MAX-Mecanum-Wheels</a:t>
            </a:r>
            <a:r>
              <a:rPr lang="en-US" sz="1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08E0E-FACA-0B4B-A10A-95805F9D3453}"/>
              </a:ext>
            </a:extLst>
          </p:cNvPr>
          <p:cNvSpPr txBox="1"/>
          <p:nvPr/>
        </p:nvSpPr>
        <p:spPr>
          <a:xfrm>
            <a:off x="6071937" y="1331843"/>
            <a:ext cx="2851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>
                <a:hlinkClick r:id="rId4"/>
              </a:rPr>
              <a:t>https://www.pitsco.com/TETRIX-FTC-Competition-Set/&amp;TXredir=1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834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B53E-B0C2-4297-BFD1-88B243D49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https://www.servocity.com/</a:t>
            </a:r>
            <a:endParaRPr lang="en-US" dirty="0"/>
          </a:p>
          <a:p>
            <a:r>
              <a:rPr lang="es-MX" dirty="0"/>
              <a:t>Ventajas</a:t>
            </a:r>
            <a:endParaRPr lang="en-US" dirty="0"/>
          </a:p>
          <a:p>
            <a:pPr lvl="1"/>
            <a:r>
              <a:rPr lang="es-MX" sz="1600" dirty="0" err="1"/>
              <a:t>ServoCity</a:t>
            </a:r>
            <a:r>
              <a:rPr lang="es-MX" sz="1600" dirty="0"/>
              <a:t> ofrece ambas, partes basadas en </a:t>
            </a:r>
            <a:r>
              <a:rPr lang="es-MX" sz="1600" dirty="0" err="1"/>
              <a:t>extrusiones</a:t>
            </a:r>
            <a:r>
              <a:rPr lang="es-MX" sz="1600" dirty="0"/>
              <a:t> de REV y partes basadas en perfiles como los de </a:t>
            </a:r>
            <a:r>
              <a:rPr lang="es-MX" sz="1600" dirty="0" err="1"/>
              <a:t>Tetrix</a:t>
            </a:r>
            <a:r>
              <a:rPr lang="es-MX" sz="1600" dirty="0"/>
              <a:t> y </a:t>
            </a:r>
            <a:r>
              <a:rPr lang="es-MX" sz="1600" dirty="0" err="1"/>
              <a:t>GoBilda</a:t>
            </a:r>
            <a:r>
              <a:rPr lang="es-MX" sz="1600" dirty="0"/>
              <a:t>.</a:t>
            </a:r>
            <a:endParaRPr lang="en-US" sz="1600" dirty="0"/>
          </a:p>
          <a:p>
            <a:pPr lvl="1"/>
            <a:r>
              <a:rPr lang="es-MX" sz="1600" dirty="0"/>
              <a:t>Los perfiles de </a:t>
            </a:r>
            <a:r>
              <a:rPr lang="es-MX" sz="1600" dirty="0" err="1"/>
              <a:t>ServoCity</a:t>
            </a:r>
            <a:r>
              <a:rPr lang="es-MX" sz="1600" dirty="0"/>
              <a:t> son el tamaño medio entre los de </a:t>
            </a:r>
            <a:r>
              <a:rPr lang="es-MX" sz="1600" dirty="0" err="1"/>
              <a:t>Tetrix</a:t>
            </a:r>
            <a:r>
              <a:rPr lang="es-MX" sz="1600" dirty="0"/>
              <a:t> y </a:t>
            </a:r>
            <a:r>
              <a:rPr lang="es-MX" sz="1600" dirty="0" err="1"/>
              <a:t>GoBuilda</a:t>
            </a:r>
            <a:r>
              <a:rPr lang="es-MX" sz="1600" dirty="0"/>
              <a:t> y son muy robustos. </a:t>
            </a:r>
            <a:r>
              <a:rPr lang="es-MX" sz="1600" dirty="0" err="1"/>
              <a:t>ServoCity</a:t>
            </a:r>
            <a:r>
              <a:rPr lang="es-MX" sz="1600" dirty="0"/>
              <a:t> también ofrece adaptadores al patrón de hoyos de </a:t>
            </a:r>
            <a:r>
              <a:rPr lang="es-MX" sz="1600" dirty="0" err="1"/>
              <a:t>Tetrix</a:t>
            </a:r>
            <a:r>
              <a:rPr lang="es-MX" sz="1600" dirty="0"/>
              <a:t> para conectar las partes.</a:t>
            </a:r>
            <a:endParaRPr lang="en-US" sz="1600" dirty="0"/>
          </a:p>
          <a:p>
            <a:pPr lvl="1"/>
            <a:r>
              <a:rPr lang="es-MX" sz="1600" dirty="0" err="1"/>
              <a:t>Servo</a:t>
            </a:r>
            <a:r>
              <a:rPr lang="es-MX" sz="1600" dirty="0"/>
              <a:t> City también ofrece mini perfiles para cuando necesites construcciones pequeñas, los cuales son muy parecidos al tamaño de los perfiles </a:t>
            </a:r>
            <a:r>
              <a:rPr lang="es-MX" sz="1600" dirty="0" err="1"/>
              <a:t>Tetrix</a:t>
            </a:r>
            <a:r>
              <a:rPr lang="es-MX" sz="1600" dirty="0"/>
              <a:t>.</a:t>
            </a:r>
            <a:endParaRPr lang="en-US" sz="1600" dirty="0"/>
          </a:p>
          <a:p>
            <a:pPr lvl="1"/>
            <a:r>
              <a:rPr lang="es-MX" sz="1600" dirty="0" err="1"/>
              <a:t>ServoCity</a:t>
            </a:r>
            <a:r>
              <a:rPr lang="es-MX" sz="1600" dirty="0"/>
              <a:t> ofrece una gran variedad de motores y </a:t>
            </a:r>
            <a:r>
              <a:rPr lang="es-MX" sz="1600" dirty="0" err="1"/>
              <a:t>servos</a:t>
            </a:r>
            <a:r>
              <a:rPr lang="es-MX" sz="1600" dirty="0"/>
              <a:t>; todos los motores disponibles en </a:t>
            </a:r>
            <a:r>
              <a:rPr lang="es-MX" sz="1600" dirty="0" err="1"/>
              <a:t>GoBilda</a:t>
            </a:r>
            <a:r>
              <a:rPr lang="es-MX" sz="1600" dirty="0"/>
              <a:t> también están en </a:t>
            </a:r>
            <a:r>
              <a:rPr lang="es-MX" sz="1600" dirty="0" err="1"/>
              <a:t>ServoCity</a:t>
            </a:r>
            <a:r>
              <a:rPr lang="es-MX" sz="1600" dirty="0"/>
              <a:t>, además de otros cuantos.</a:t>
            </a:r>
            <a:endParaRPr lang="en-US" sz="1600" dirty="0"/>
          </a:p>
          <a:p>
            <a:pPr lvl="1"/>
            <a:r>
              <a:rPr lang="es-MX" sz="1600" dirty="0"/>
              <a:t>El bloque de </a:t>
            </a:r>
            <a:r>
              <a:rPr lang="es-MX" sz="1600" dirty="0" err="1"/>
              <a:t>servo</a:t>
            </a:r>
            <a:r>
              <a:rPr lang="es-MX" sz="1600" dirty="0"/>
              <a:t> de </a:t>
            </a:r>
            <a:r>
              <a:rPr lang="es-MX" sz="1600" dirty="0" err="1"/>
              <a:t>ServoCity</a:t>
            </a:r>
            <a:r>
              <a:rPr lang="es-MX" sz="1600" dirty="0"/>
              <a:t> es un componente extraordinariamente útil que ayuda a que los </a:t>
            </a:r>
            <a:r>
              <a:rPr lang="es-MX" sz="1600" dirty="0" err="1"/>
              <a:t>servos</a:t>
            </a:r>
            <a:r>
              <a:rPr lang="es-MX" sz="1600" dirty="0"/>
              <a:t> sirvan por más tiempo y trabajen más efectivamente.</a:t>
            </a:r>
            <a:endParaRPr lang="en-US" sz="1600" dirty="0"/>
          </a:p>
          <a:p>
            <a:pPr lvl="1"/>
            <a:r>
              <a:rPr lang="es-MX" sz="1600" dirty="0" err="1"/>
              <a:t>ServoCity</a:t>
            </a:r>
            <a:r>
              <a:rPr lang="es-MX" sz="1600" dirty="0"/>
              <a:t> tiene varios componentes de movimiento linear únicos e interesantes, tal como el actuador lineal. ¡Solo asegúrate de que el kit que planeas usar sea legal en FTC!</a:t>
            </a:r>
            <a:endParaRPr lang="en-US" sz="1600" dirty="0"/>
          </a:p>
          <a:p>
            <a:pPr lvl="1"/>
            <a:r>
              <a:rPr lang="en-US" sz="1600" dirty="0"/>
              <a:t>ServoCity </a:t>
            </a:r>
            <a:r>
              <a:rPr lang="es-MX" sz="1600" dirty="0"/>
              <a:t>ofrece un 25% de descuento a equipos de FTC, el cual se puede utilizar visitando este link: </a:t>
            </a:r>
            <a:r>
              <a:rPr lang="en-US" sz="1600" dirty="0">
                <a:hlinkClick r:id="rId3"/>
              </a:rPr>
              <a:t>https://www.servocity.com/first_team_discounts</a:t>
            </a:r>
            <a:endParaRPr lang="en-US" sz="1600" dirty="0"/>
          </a:p>
          <a:p>
            <a:r>
              <a:rPr lang="es-MX" dirty="0"/>
              <a:t>Desventajas</a:t>
            </a:r>
            <a:endParaRPr lang="en-US" dirty="0"/>
          </a:p>
          <a:p>
            <a:pPr lvl="1"/>
            <a:r>
              <a:rPr lang="en-US" sz="1600" dirty="0"/>
              <a:t>ServoCity </a:t>
            </a:r>
            <a:r>
              <a:rPr lang="es-MX" sz="1600" dirty="0"/>
              <a:t>no es el distribuidor más barato, pero es bastante alcanzable tras el 25% de descuento. 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70620-4D6B-43B5-9C7D-27CE8908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5122" name="Picture 2" descr="ServoCity.com">
            <a:extLst>
              <a:ext uri="{FF2B5EF4-FFF2-40B4-BE49-F238E27FC236}">
                <a16:creationId xmlns:a16="http://schemas.microsoft.com/office/drawing/2014/main" id="{D83B84B3-7B19-465D-BB3E-D237E47CB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6766" y="369571"/>
            <a:ext cx="4386254" cy="67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95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8A56-0440-46B8-B3F8-33BE1DE5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Kit</a:t>
            </a:r>
            <a:r>
              <a:rPr lang="es-MX" dirty="0"/>
              <a:t> Base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52D39-71F6-4DA7-8789-308B8D97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1026" name="Picture 2" descr="FTC Competition Kit">
            <a:hlinkClick r:id="rId2" tooltip="FTC Competition Kit"/>
            <a:extLst>
              <a:ext uri="{FF2B5EF4-FFF2-40B4-BE49-F238E27FC236}">
                <a16:creationId xmlns:a16="http://schemas.microsoft.com/office/drawing/2014/main" id="{5D391F2F-4ED1-4ABD-B5C0-F316602F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250456" y="2068564"/>
            <a:ext cx="5397906" cy="34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65972-0977-4BB4-87D8-8C694E26C8A3}"/>
              </a:ext>
            </a:extLst>
          </p:cNvPr>
          <p:cNvSpPr txBox="1"/>
          <p:nvPr/>
        </p:nvSpPr>
        <p:spPr>
          <a:xfrm>
            <a:off x="259080" y="1104900"/>
            <a:ext cx="45900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Reseña de Kit</a:t>
            </a:r>
            <a:endParaRPr lang="en-US" b="1" dirty="0"/>
          </a:p>
          <a:p>
            <a:endParaRPr lang="en-US" sz="1400" b="1" dirty="0"/>
          </a:p>
          <a:p>
            <a:r>
              <a:rPr lang="en-US" sz="1400" dirty="0"/>
              <a:t>Cost</a:t>
            </a:r>
            <a:r>
              <a:rPr lang="es-MX" sz="1400" dirty="0"/>
              <a:t>o</a:t>
            </a:r>
            <a:r>
              <a:rPr lang="en-US" sz="1400" dirty="0"/>
              <a:t>: </a:t>
            </a:r>
            <a:r>
              <a:rPr lang="en-US" sz="1400" b="1" dirty="0"/>
              <a:t>$494.99</a:t>
            </a:r>
            <a:r>
              <a:rPr lang="es-MX" sz="1400" b="1" dirty="0"/>
              <a:t> dólares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s-MX" sz="1400" dirty="0"/>
              <a:t>Después del descuento de FTC)</a:t>
            </a:r>
            <a:endParaRPr lang="en-US" sz="1400" dirty="0"/>
          </a:p>
          <a:p>
            <a:endParaRPr lang="en-US" sz="1400" dirty="0"/>
          </a:p>
          <a:p>
            <a:r>
              <a:rPr lang="es-MX" sz="1400" dirty="0"/>
              <a:t>Casi idéntico al Kit Inicial de </a:t>
            </a:r>
            <a:r>
              <a:rPr lang="es-MX" sz="1400" dirty="0" err="1"/>
              <a:t>GoBuilda</a:t>
            </a:r>
            <a:r>
              <a:rPr lang="es-MX" sz="1400" dirty="0"/>
              <a:t>, este kit contiene partes estructurales y de movimiento importantes, pero no tiene los mejores motores o llantas. </a:t>
            </a:r>
            <a:endParaRPr lang="en-US" sz="1400" dirty="0"/>
          </a:p>
          <a:p>
            <a:endParaRPr lang="en-US" sz="1400" dirty="0"/>
          </a:p>
          <a:p>
            <a:r>
              <a:rPr lang="es-MX" sz="1400" dirty="0"/>
              <a:t>Llantas y motores se pueden comprar por separado.</a:t>
            </a:r>
            <a:endParaRPr lang="en-US" sz="1400" dirty="0"/>
          </a:p>
          <a:p>
            <a:endParaRPr lang="en-US" sz="1400" dirty="0"/>
          </a:p>
          <a:p>
            <a:r>
              <a:rPr lang="es-MX" sz="1400" dirty="0"/>
              <a:t>Llantas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https://www.servocity.com/3606-series-mecanum-wheel-set-bearing-supported-rollers-100mm-diameter</a:t>
            </a:r>
            <a:endParaRPr lang="en-US" sz="1400" dirty="0"/>
          </a:p>
          <a:p>
            <a:endParaRPr lang="en-US" sz="1400" dirty="0"/>
          </a:p>
          <a:p>
            <a:r>
              <a:rPr lang="es-MX" sz="1400" dirty="0"/>
              <a:t>Motores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https://www.servocity.com/motors-actuators/gear-motors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Servos: </a:t>
            </a:r>
            <a:r>
              <a:rPr lang="en-US" sz="1400" dirty="0">
                <a:hlinkClick r:id="rId6"/>
              </a:rPr>
              <a:t>https://www.servocity.com/servos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0347C-5912-CD48-8A5E-B53AEC8BB107}"/>
              </a:ext>
            </a:extLst>
          </p:cNvPr>
          <p:cNvSpPr txBox="1"/>
          <p:nvPr/>
        </p:nvSpPr>
        <p:spPr>
          <a:xfrm>
            <a:off x="160020" y="6039228"/>
            <a:ext cx="431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(</a:t>
            </a:r>
            <a:r>
              <a:rPr lang="en-US" sz="1400" dirty="0">
                <a:hlinkClick r:id="rId7"/>
              </a:rPr>
              <a:t>https://www.servocity.com/ftc-competition-kit</a:t>
            </a:r>
            <a:r>
              <a:rPr lang="en-US" sz="105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273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B53E-B0C2-4297-BFD1-88B243D49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http://www.revrobotics.com/</a:t>
            </a:r>
            <a:endParaRPr lang="en-US" dirty="0"/>
          </a:p>
          <a:p>
            <a:r>
              <a:rPr lang="es-MX" dirty="0"/>
              <a:t>Ventajas</a:t>
            </a:r>
            <a:endParaRPr lang="en-US" dirty="0"/>
          </a:p>
          <a:p>
            <a:pPr lvl="1"/>
            <a:r>
              <a:rPr lang="en-US" sz="1600" dirty="0"/>
              <a:t>REV </a:t>
            </a:r>
            <a:r>
              <a:rPr lang="es-MX" sz="1600" dirty="0"/>
              <a:t>usa un sistema de </a:t>
            </a:r>
            <a:r>
              <a:rPr lang="es-MX" sz="1600" dirty="0" err="1"/>
              <a:t>extrusiones</a:t>
            </a:r>
            <a:r>
              <a:rPr lang="es-MX" sz="1600" dirty="0"/>
              <a:t>, a diferencia de los otros distribuidores, lo que da mayor libertad a equipos novatos al momento de construir. </a:t>
            </a:r>
            <a:endParaRPr lang="en-US" sz="1600" dirty="0"/>
          </a:p>
          <a:p>
            <a:pPr lvl="1"/>
            <a:r>
              <a:rPr lang="es-MX" sz="1600" dirty="0"/>
              <a:t>Las </a:t>
            </a:r>
            <a:r>
              <a:rPr lang="es-MX" sz="1600" dirty="0" err="1"/>
              <a:t>extrusiones</a:t>
            </a:r>
            <a:r>
              <a:rPr lang="es-MX" sz="1600" dirty="0"/>
              <a:t> permiten infinitas posiciones para el montaje, lo que puede ayudar a construir mecanismos iniciales.</a:t>
            </a:r>
            <a:endParaRPr lang="en-US" sz="1600" dirty="0"/>
          </a:p>
          <a:p>
            <a:pPr lvl="1"/>
            <a:r>
              <a:rPr lang="es-MX" sz="1600" dirty="0"/>
              <a:t>REV ofrece un sistema linear de </a:t>
            </a:r>
            <a:r>
              <a:rPr lang="es-MX" sz="1600" dirty="0" err="1"/>
              <a:t>sliders</a:t>
            </a:r>
            <a:r>
              <a:rPr lang="es-MX" sz="1600" dirty="0"/>
              <a:t> pequeño y compacto, a veces muy molesto para trabajar, que puede ser muy eficiente si se usa correctamente.</a:t>
            </a:r>
            <a:endParaRPr lang="en-US" sz="1600" dirty="0"/>
          </a:p>
          <a:p>
            <a:pPr lvl="1"/>
            <a:r>
              <a:rPr lang="en-US" sz="1600" dirty="0"/>
              <a:t>REV </a:t>
            </a:r>
            <a:r>
              <a:rPr lang="es-MX" sz="1600" dirty="0"/>
              <a:t>es el distribuidor más barato.</a:t>
            </a:r>
            <a:endParaRPr lang="en-US" sz="1600" dirty="0"/>
          </a:p>
          <a:p>
            <a:pPr lvl="1"/>
            <a:r>
              <a:rPr lang="en-US" sz="1600" dirty="0"/>
              <a:t>REV </a:t>
            </a:r>
            <a:r>
              <a:rPr lang="es-MX" sz="1600" dirty="0"/>
              <a:t>ofrece un 15% de descuento a equipos de FTC </a:t>
            </a:r>
            <a:r>
              <a:rPr lang="es-MX" sz="1600" b="1" dirty="0"/>
              <a:t>solo </a:t>
            </a:r>
            <a:r>
              <a:rPr lang="es-MX" sz="1600" dirty="0"/>
              <a:t>en ciertas piezas, las cuales se pueden encontrar aquí: </a:t>
            </a:r>
            <a:r>
              <a:rPr lang="en-US" sz="1600" dirty="0">
                <a:hlinkClick r:id="rId3"/>
              </a:rPr>
              <a:t>http://www.revrobotics.com/competition/ftc/discounts/</a:t>
            </a:r>
            <a:endParaRPr lang="en-US" sz="1600" dirty="0"/>
          </a:p>
          <a:p>
            <a:r>
              <a:rPr lang="es-MX" dirty="0"/>
              <a:t>Desventajas</a:t>
            </a:r>
            <a:endParaRPr lang="en-US" dirty="0"/>
          </a:p>
          <a:p>
            <a:pPr lvl="1"/>
            <a:r>
              <a:rPr lang="es-MX" sz="1600" dirty="0"/>
              <a:t>Las </a:t>
            </a:r>
            <a:r>
              <a:rPr lang="es-MX" sz="1600" dirty="0" err="1"/>
              <a:t>extrusiones</a:t>
            </a:r>
            <a:r>
              <a:rPr lang="es-MX" sz="1600" dirty="0"/>
              <a:t> suelen necesitar ser cortadas y limadas, lo que requiere herramientas como las sierras de banda.</a:t>
            </a:r>
            <a:r>
              <a:rPr lang="en-US" sz="1600" dirty="0"/>
              <a:t> </a:t>
            </a:r>
          </a:p>
          <a:p>
            <a:pPr lvl="1"/>
            <a:r>
              <a:rPr lang="es-MX" sz="1600" dirty="0"/>
              <a:t>Conectar</a:t>
            </a:r>
            <a:r>
              <a:rPr lang="en-US" sz="1600" dirty="0"/>
              <a:t> </a:t>
            </a:r>
            <a:r>
              <a:rPr lang="es-MX" sz="1600" dirty="0"/>
              <a:t>las </a:t>
            </a:r>
            <a:r>
              <a:rPr lang="es-MX" sz="1600" dirty="0" err="1"/>
              <a:t>extrusiones</a:t>
            </a:r>
            <a:r>
              <a:rPr lang="es-MX" sz="1600" dirty="0"/>
              <a:t> no es lo más fácil y suele requerir de mucho tiempo. </a:t>
            </a:r>
            <a:endParaRPr lang="en-US" sz="1600" dirty="0"/>
          </a:p>
          <a:p>
            <a:pPr lvl="1"/>
            <a:r>
              <a:rPr lang="es-MX" sz="1600" dirty="0"/>
              <a:t>Las partes conectoras de REV suelen aflojarse con el tiempo.</a:t>
            </a:r>
            <a:endParaRPr lang="en-US" sz="1600" dirty="0"/>
          </a:p>
          <a:p>
            <a:pPr lvl="1"/>
            <a:r>
              <a:rPr lang="es-MX" sz="1600" dirty="0"/>
              <a:t>Los tornillos M3 usados en REV son menos fuertes que los M4 usados por otros distribuidores, por lo que se pueden doblar bajo cargas grandes.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70620-4D6B-43B5-9C7D-27CE8908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pic>
        <p:nvPicPr>
          <p:cNvPr id="2050" name="Picture 2" descr="REV Robotics">
            <a:extLst>
              <a:ext uri="{FF2B5EF4-FFF2-40B4-BE49-F238E27FC236}">
                <a16:creationId xmlns:a16="http://schemas.microsoft.com/office/drawing/2014/main" id="{7FD1539D-620C-4675-A460-C400D5AF9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6744" y="241234"/>
            <a:ext cx="3277100" cy="131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2294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2340</Words>
  <Application>Microsoft Macintosh PowerPoint</Application>
  <PresentationFormat>On-screen Show (4:3)</PresentationFormat>
  <Paragraphs>215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Abril Fatface</vt:lpstr>
      <vt:lpstr>Arial</vt:lpstr>
      <vt:lpstr>Audiowide</vt:lpstr>
      <vt:lpstr>Calibri</vt:lpstr>
      <vt:lpstr>Century Gothic</vt:lpstr>
      <vt:lpstr>Elephant</vt:lpstr>
      <vt:lpstr>Helvetica Neue</vt:lpstr>
      <vt:lpstr>BrushVTI</vt:lpstr>
      <vt:lpstr>Distribuidores de FTC  y Kits Base</vt:lpstr>
      <vt:lpstr>Distribuidores FTC</vt:lpstr>
      <vt:lpstr>PowerPoint Presentation</vt:lpstr>
      <vt:lpstr>Kit Base</vt:lpstr>
      <vt:lpstr>PowerPoint Presentation</vt:lpstr>
      <vt:lpstr>Kit Base</vt:lpstr>
      <vt:lpstr>PowerPoint Presentation</vt:lpstr>
      <vt:lpstr>Kit Base</vt:lpstr>
      <vt:lpstr>PowerPoint Presentation</vt:lpstr>
      <vt:lpstr>Kit Base</vt:lpstr>
      <vt:lpstr>PowerPoint Presentation</vt:lpstr>
      <vt:lpstr>Kit Base</vt:lpstr>
      <vt:lpstr>Créditos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Adriana Lorena Avitia Palma</cp:lastModifiedBy>
  <cp:revision>65</cp:revision>
  <dcterms:created xsi:type="dcterms:W3CDTF">2020-03-03T17:05:41Z</dcterms:created>
  <dcterms:modified xsi:type="dcterms:W3CDTF">2020-04-14T15:03:34Z</dcterms:modified>
</cp:coreProperties>
</file>