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95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78" r:id="rId19"/>
  </p:sldIdLst>
  <p:sldSz cx="9144000" cy="6858000" type="screen4x3"/>
  <p:notesSz cx="6858000" cy="9144000"/>
  <p:embeddedFontLst>
    <p:embeddedFont>
      <p:font typeface="Abril Fatface" panose="02000503000000020003" pitchFamily="2" charset="77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OTOt5vG93a6fTz95Tn7lW4YuN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 descr="Tag=AccentColor&#10;Flavor=Light&#10;Target=Fill"/>
          <p:cNvSpPr/>
          <p:nvPr/>
        </p:nvSpPr>
        <p:spPr>
          <a:xfrm flipH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 descr="Mask ID=&#10;Mask position=bottom, center&#10;Mask family= brushstroke, landscape, wide"/>
          <p:cNvSpPr/>
          <p:nvPr/>
        </p:nvSpPr>
        <p:spPr>
          <a:xfrm>
            <a:off x="1768100" y="-1"/>
            <a:ext cx="10423900" cy="5920155"/>
          </a:xfrm>
          <a:custGeom>
            <a:avLst/>
            <a:gdLst/>
            <a:ahLst/>
            <a:cxnLst/>
            <a:rect l="l" t="t" r="r" b="b"/>
            <a:pathLst>
              <a:path w="10423900" h="5491534" extrusionOk="0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 descr="Tag=AccentColor&#10;Flavor=Light&#10;Target=Fill"/>
          <p:cNvSpPr/>
          <p:nvPr/>
        </p:nvSpPr>
        <p:spPr>
          <a:xfrm>
            <a:off x="4726728" y="0"/>
            <a:ext cx="7472381" cy="6858000"/>
          </a:xfrm>
          <a:custGeom>
            <a:avLst/>
            <a:gdLst/>
            <a:ahLst/>
            <a:cxnLst/>
            <a:rect l="l" t="t" r="r" b="b"/>
            <a:pathLst>
              <a:path w="7472381" h="6886575" extrusionOk="0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2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 descr="Tag=AccentColor&#10;Flavor=Light&#10;Target=Fill"/>
          <p:cNvSpPr/>
          <p:nvPr/>
        </p:nvSpPr>
        <p:spPr>
          <a:xfrm>
            <a:off x="684965" y="1332237"/>
            <a:ext cx="5263732" cy="3841102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>
            <a:spLocks noGrp="1"/>
          </p:cNvSpPr>
          <p:nvPr>
            <p:ph type="pic" idx="2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  <a:defRPr sz="4400" b="0" i="1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stinspires.org/sites/default/files/uploads/resource_library/ftc/engineering-notebook-guidelines.pdf" TargetMode="External"/><Relationship Id="rId2" Type="http://schemas.openxmlformats.org/officeDocument/2006/relationships/hyperlink" Target="https://www.firstinspires.org/node/522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BionicTigers10464@gmail.com" TargetMode="External"/><Relationship Id="rId2" Type="http://schemas.openxmlformats.org/officeDocument/2006/relationships/hyperlink" Target="http://lovelandrobotics.weebly.com/team1046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0" y="-525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711027" y="843324"/>
            <a:ext cx="8144738" cy="170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</a:pPr>
            <a:r>
              <a:rPr lang="en-US" sz="6000" b="1"/>
              <a:t>Engineering Notebook</a:t>
            </a:r>
            <a:endParaRPr/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711028" y="2601649"/>
            <a:ext cx="3943349" cy="646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The Bionic Tigers - FTC 10464</a:t>
            </a:r>
            <a:endParaRPr/>
          </a:p>
        </p:txBody>
      </p:sp>
      <p:pic>
        <p:nvPicPr>
          <p:cNvPr id="106" name="Google Shape;106;p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4362663"/>
            <a:ext cx="3683140" cy="159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C12F-C74F-524C-B37C-D73D75AB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Team Section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CA9F7-F4E4-224D-88BB-687E04701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sym typeface="Roboto"/>
              </a:rPr>
              <a:t>Team member bios</a:t>
            </a:r>
          </a:p>
          <a:p>
            <a:pPr lvl="1"/>
            <a:r>
              <a:rPr lang="en-US" dirty="0">
                <a:sym typeface="Roboto"/>
              </a:rPr>
              <a:t>School year</a:t>
            </a:r>
          </a:p>
          <a:p>
            <a:pPr lvl="1"/>
            <a:r>
              <a:rPr lang="en-US" dirty="0">
                <a:sym typeface="Roboto"/>
              </a:rPr>
              <a:t>Interests</a:t>
            </a:r>
          </a:p>
          <a:p>
            <a:pPr lvl="1"/>
            <a:r>
              <a:rPr lang="en-US" dirty="0">
                <a:sym typeface="Roboto"/>
              </a:rPr>
              <a:t>Activities outside of robotics</a:t>
            </a:r>
          </a:p>
          <a:p>
            <a:pPr lvl="1"/>
            <a:r>
              <a:rPr lang="en-US" dirty="0">
                <a:sym typeface="Roboto"/>
              </a:rPr>
              <a:t>Team role</a:t>
            </a:r>
          </a:p>
          <a:p>
            <a:pPr lvl="1"/>
            <a:r>
              <a:rPr lang="en-US" dirty="0">
                <a:sym typeface="Roboto"/>
              </a:rPr>
              <a:t>Future plans</a:t>
            </a:r>
          </a:p>
          <a:p>
            <a:pPr lvl="1"/>
            <a:r>
              <a:rPr lang="en-US" dirty="0">
                <a:sym typeface="Roboto"/>
              </a:rPr>
              <a:t>What got them interested</a:t>
            </a:r>
          </a:p>
          <a:p>
            <a:pPr lvl="0"/>
            <a:r>
              <a:rPr lang="en-US" dirty="0">
                <a:sym typeface="Roboto"/>
              </a:rPr>
              <a:t>Mentor bios</a:t>
            </a:r>
          </a:p>
          <a:p>
            <a:pPr lvl="1"/>
            <a:r>
              <a:rPr lang="en-US" dirty="0">
                <a:sym typeface="Roboto"/>
              </a:rPr>
              <a:t>Career</a:t>
            </a:r>
          </a:p>
          <a:p>
            <a:pPr lvl="1"/>
            <a:r>
              <a:rPr lang="en-US" dirty="0">
                <a:sym typeface="Roboto"/>
              </a:rPr>
              <a:t>Team involvement</a:t>
            </a:r>
          </a:p>
          <a:p>
            <a:pPr lvl="1"/>
            <a:r>
              <a:rPr lang="en-US" dirty="0">
                <a:sym typeface="Roboto"/>
              </a:rPr>
              <a:t>Personal history</a:t>
            </a:r>
          </a:p>
          <a:p>
            <a:pPr lvl="0"/>
            <a:r>
              <a:rPr lang="en-US" dirty="0">
                <a:sym typeface="Roboto"/>
              </a:rPr>
              <a:t>Information about team</a:t>
            </a:r>
          </a:p>
          <a:p>
            <a:pPr lvl="1"/>
            <a:r>
              <a:rPr lang="en-US" dirty="0">
                <a:sym typeface="Roboto"/>
              </a:rPr>
              <a:t>Hometown</a:t>
            </a:r>
          </a:p>
          <a:p>
            <a:pPr lvl="1"/>
            <a:r>
              <a:rPr lang="en-US" dirty="0">
                <a:sym typeface="Roboto"/>
              </a:rPr>
              <a:t>Age</a:t>
            </a:r>
          </a:p>
          <a:p>
            <a:pPr lvl="1"/>
            <a:r>
              <a:rPr lang="en-US" dirty="0">
                <a:sym typeface="Roboto"/>
              </a:rPr>
              <a:t>School</a:t>
            </a:r>
          </a:p>
          <a:p>
            <a:endParaRPr lang="en-US" dirty="0"/>
          </a:p>
        </p:txBody>
      </p:sp>
      <p:pic>
        <p:nvPicPr>
          <p:cNvPr id="4" name="Google Shape;192;g82cd9e6bf7_0_131">
            <a:extLst>
              <a:ext uri="{FF2B5EF4-FFF2-40B4-BE49-F238E27FC236}">
                <a16:creationId xmlns:a16="http://schemas.microsoft.com/office/drawing/2014/main" id="{E5655F8F-76AC-4941-8D1A-CC365A73616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6025" y="971425"/>
            <a:ext cx="4066275" cy="51883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9E476-6973-264E-96DE-D7FA02524D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E1B8-F644-BC45-A458-0F89BE60B2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6B9-C10D-0448-BFF7-D77AB238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Outreach</a:t>
            </a:r>
            <a:r>
              <a:rPr lang="en-US" dirty="0"/>
              <a:t> </a:t>
            </a:r>
            <a:r>
              <a:rPr lang="en-US" dirty="0">
                <a:sym typeface="Audiowide"/>
              </a:rPr>
              <a:t>Section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0D05B-FA0E-384A-AE1E-12E0FCD20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872343"/>
            <a:ext cx="4672149" cy="4406536"/>
          </a:xfrm>
        </p:spPr>
        <p:txBody>
          <a:bodyPr/>
          <a:lstStyle/>
          <a:p>
            <a:pPr lvl="0"/>
            <a:r>
              <a:rPr lang="en-US" dirty="0">
                <a:sym typeface="Roboto"/>
              </a:rPr>
              <a:t>Entry for each event/experience</a:t>
            </a:r>
          </a:p>
          <a:p>
            <a:pPr lvl="0"/>
            <a:r>
              <a:rPr lang="en-US" dirty="0">
                <a:sym typeface="Roboto"/>
              </a:rPr>
              <a:t>Photos of the event</a:t>
            </a:r>
          </a:p>
          <a:p>
            <a:pPr lvl="0"/>
            <a:r>
              <a:rPr lang="en-US" dirty="0">
                <a:sym typeface="Roboto"/>
              </a:rPr>
              <a:t>Explain the significance and impact</a:t>
            </a:r>
          </a:p>
          <a:p>
            <a:pPr lvl="0"/>
            <a:r>
              <a:rPr lang="en-US" dirty="0">
                <a:sym typeface="Roboto"/>
              </a:rPr>
              <a:t>Give many details</a:t>
            </a:r>
          </a:p>
          <a:p>
            <a:pPr lvl="0"/>
            <a:r>
              <a:rPr lang="en-US" dirty="0">
                <a:sym typeface="Roboto"/>
              </a:rPr>
              <a:t>Include takeaways</a:t>
            </a:r>
          </a:p>
          <a:p>
            <a:endParaRPr lang="en-US" dirty="0"/>
          </a:p>
        </p:txBody>
      </p:sp>
      <p:pic>
        <p:nvPicPr>
          <p:cNvPr id="4" name="Google Shape;199;g82cd9e6bf7_0_137">
            <a:extLst>
              <a:ext uri="{FF2B5EF4-FFF2-40B4-BE49-F238E27FC236}">
                <a16:creationId xmlns:a16="http://schemas.microsoft.com/office/drawing/2014/main" id="{3F16EC1C-1CDE-C244-B9A6-C1F89A02330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49848" y="1127225"/>
            <a:ext cx="3514225" cy="4603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18D8C-A646-7744-8BC8-DE841F70D4D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78F4D-1BEA-B042-B436-B573DD673B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5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2311-6A38-BB4F-956E-00C2822D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Engineering (Design) Section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46400-3A72-E94D-97C7-453538CF0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839686"/>
            <a:ext cx="5347345" cy="4439193"/>
          </a:xfrm>
        </p:spPr>
        <p:txBody>
          <a:bodyPr/>
          <a:lstStyle/>
          <a:p>
            <a:pPr lvl="0"/>
            <a:r>
              <a:rPr lang="en-US" dirty="0">
                <a:sym typeface="Roboto"/>
              </a:rPr>
              <a:t>Very important and large section</a:t>
            </a:r>
          </a:p>
          <a:p>
            <a:pPr lvl="0"/>
            <a:r>
              <a:rPr lang="en-US" dirty="0">
                <a:sym typeface="Roboto"/>
              </a:rPr>
              <a:t>Include every thought about the robot from the game reveal to the last competition</a:t>
            </a:r>
          </a:p>
          <a:p>
            <a:pPr lvl="0"/>
            <a:r>
              <a:rPr lang="en-US" dirty="0">
                <a:sym typeface="Roboto"/>
              </a:rPr>
              <a:t>Include many visuals from napkin sketches to photos to CAD drawings, math equations, and </a:t>
            </a:r>
            <a:r>
              <a:rPr lang="en-US" dirty="0" err="1">
                <a:sym typeface="Roboto"/>
              </a:rPr>
              <a:t>etc</a:t>
            </a:r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Journey to your current robot design</a:t>
            </a:r>
          </a:p>
          <a:p>
            <a:pPr lvl="0"/>
            <a:r>
              <a:rPr lang="en-US" dirty="0">
                <a:sym typeface="Roboto"/>
              </a:rPr>
              <a:t>Each part of robot has own part of section--its iterations</a:t>
            </a:r>
          </a:p>
          <a:p>
            <a:endParaRPr lang="en-US" dirty="0"/>
          </a:p>
        </p:txBody>
      </p:sp>
      <p:pic>
        <p:nvPicPr>
          <p:cNvPr id="4" name="Google Shape;208;g82cd9e6bf7_0_258">
            <a:extLst>
              <a:ext uri="{FF2B5EF4-FFF2-40B4-BE49-F238E27FC236}">
                <a16:creationId xmlns:a16="http://schemas.microsoft.com/office/drawing/2014/main" id="{A3ECE5AE-A972-8C4E-A5FE-40CE2130775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6425" y="1647550"/>
            <a:ext cx="3225875" cy="40697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0D1A2-F777-914C-B4B5-554E87D30AE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39E5-BD1F-764D-9918-F88EF17231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0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5628-85D4-2049-9C5A-86A5A627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Programming Section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99C3D-76F3-D642-894A-6534480D9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774371"/>
            <a:ext cx="4868091" cy="4504508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ym typeface="Roboto"/>
              </a:rPr>
              <a:t>Overview of programming process</a:t>
            </a:r>
          </a:p>
          <a:p>
            <a:pPr lvl="0"/>
            <a:r>
              <a:rPr lang="en-US" dirty="0">
                <a:sym typeface="Roboto"/>
              </a:rPr>
              <a:t>Reasons for a specific process</a:t>
            </a:r>
          </a:p>
          <a:p>
            <a:pPr lvl="0"/>
            <a:r>
              <a:rPr lang="en-US" dirty="0">
                <a:sym typeface="Roboto"/>
              </a:rPr>
              <a:t>Implications of a sensor</a:t>
            </a:r>
          </a:p>
          <a:p>
            <a:pPr lvl="0"/>
            <a:r>
              <a:rPr lang="en-US" dirty="0">
                <a:sym typeface="Roboto"/>
              </a:rPr>
              <a:t>Flowcharts and diagrams </a:t>
            </a:r>
          </a:p>
          <a:p>
            <a:pPr lvl="0"/>
            <a:r>
              <a:rPr lang="en-US" dirty="0">
                <a:sym typeface="Roboto"/>
              </a:rPr>
              <a:t>Controller setup</a:t>
            </a:r>
          </a:p>
          <a:p>
            <a:pPr lvl="0"/>
            <a:r>
              <a:rPr lang="en-US" dirty="0">
                <a:sym typeface="Roboto"/>
              </a:rPr>
              <a:t>Configuration of motors and servos</a:t>
            </a:r>
          </a:p>
          <a:p>
            <a:pPr lvl="0"/>
            <a:r>
              <a:rPr lang="en-US" dirty="0">
                <a:sym typeface="Roboto"/>
              </a:rPr>
              <a:t>DO NOT PRINT OUT ALL OF YOUR CODE! </a:t>
            </a:r>
          </a:p>
          <a:p>
            <a:pPr lvl="1"/>
            <a:r>
              <a:rPr lang="en-US" dirty="0">
                <a:sym typeface="Roboto"/>
              </a:rPr>
              <a:t>Only parts that you want to explain or showcase</a:t>
            </a:r>
          </a:p>
          <a:p>
            <a:endParaRPr lang="en-US" dirty="0"/>
          </a:p>
        </p:txBody>
      </p:sp>
      <p:pic>
        <p:nvPicPr>
          <p:cNvPr id="4" name="Google Shape;216;g82e6fcbc00_0_77">
            <a:extLst>
              <a:ext uri="{FF2B5EF4-FFF2-40B4-BE49-F238E27FC236}">
                <a16:creationId xmlns:a16="http://schemas.microsoft.com/office/drawing/2014/main" id="{127A7A4A-3C9C-DC47-9357-040E16F0B37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35400" y="1282849"/>
            <a:ext cx="3285000" cy="429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EAF9-FFF6-3D4F-A267-50936E2AE25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8588E-721E-2549-8489-19D765881A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4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7AFA-8F84-7E4A-A9BA-D890A721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Meeting Entries Section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593B1-6F58-F343-B939-C584718CA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965504"/>
            <a:ext cx="7067006" cy="4313375"/>
          </a:xfrm>
        </p:spPr>
        <p:txBody>
          <a:bodyPr/>
          <a:lstStyle/>
          <a:p>
            <a:pPr lvl="0"/>
            <a:r>
              <a:rPr lang="en-US" dirty="0">
                <a:sym typeface="Roboto"/>
              </a:rPr>
              <a:t>Details about meeting</a:t>
            </a:r>
          </a:p>
          <a:p>
            <a:pPr lvl="1"/>
            <a:r>
              <a:rPr lang="en-US" dirty="0">
                <a:sym typeface="Roboto"/>
              </a:rPr>
              <a:t>Date</a:t>
            </a:r>
          </a:p>
          <a:p>
            <a:pPr lvl="1"/>
            <a:r>
              <a:rPr lang="en-US" dirty="0">
                <a:sym typeface="Roboto"/>
              </a:rPr>
              <a:t>Time</a:t>
            </a:r>
          </a:p>
          <a:p>
            <a:pPr lvl="1"/>
            <a:r>
              <a:rPr lang="en-US" dirty="0">
                <a:sym typeface="Roboto"/>
              </a:rPr>
              <a:t>Location</a:t>
            </a:r>
          </a:p>
          <a:p>
            <a:pPr lvl="1"/>
            <a:r>
              <a:rPr lang="en-US" dirty="0">
                <a:sym typeface="Roboto"/>
              </a:rPr>
              <a:t>Intentions</a:t>
            </a:r>
          </a:p>
          <a:p>
            <a:pPr lvl="0"/>
            <a:r>
              <a:rPr lang="en-US" dirty="0">
                <a:sym typeface="Roboto"/>
              </a:rPr>
              <a:t>What was completed that meeting</a:t>
            </a:r>
          </a:p>
          <a:p>
            <a:pPr lvl="0"/>
            <a:r>
              <a:rPr lang="en-US" dirty="0">
                <a:sym typeface="Roboto"/>
              </a:rPr>
              <a:t>What is ongoing</a:t>
            </a:r>
          </a:p>
          <a:p>
            <a:endParaRPr lang="en-US" dirty="0"/>
          </a:p>
        </p:txBody>
      </p:sp>
      <p:pic>
        <p:nvPicPr>
          <p:cNvPr id="4" name="Google Shape;224;g82e6fcbc00_0_86">
            <a:extLst>
              <a:ext uri="{FF2B5EF4-FFF2-40B4-BE49-F238E27FC236}">
                <a16:creationId xmlns:a16="http://schemas.microsoft.com/office/drawing/2014/main" id="{EC83316E-950D-734A-8BCB-AFAED46DA7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999"/>
          <a:stretch/>
        </p:blipFill>
        <p:spPr>
          <a:xfrm>
            <a:off x="5451900" y="1507575"/>
            <a:ext cx="3100500" cy="43133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CD901-7433-594D-90AF-CF0A2142A2F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F8D94-26D7-8741-A36A-619B77BCB9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6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E9A2-F475-FE43-AC5F-97544D62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Notebook Organization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77495-2E90-C648-80AE-90A73EA97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915886"/>
            <a:ext cx="8663940" cy="4362993"/>
          </a:xfrm>
        </p:spPr>
        <p:txBody>
          <a:bodyPr/>
          <a:lstStyle/>
          <a:p>
            <a:pPr lvl="0"/>
            <a:r>
              <a:rPr lang="en-US" dirty="0">
                <a:sym typeface="Roboto"/>
              </a:rPr>
              <a:t>Google Drive folder for whole team</a:t>
            </a:r>
          </a:p>
          <a:p>
            <a:pPr lvl="0"/>
            <a:r>
              <a:rPr lang="en-US" dirty="0">
                <a:sym typeface="Roboto"/>
              </a:rPr>
              <a:t>Have a folder for each section and subsection</a:t>
            </a:r>
          </a:p>
          <a:p>
            <a:pPr lvl="0"/>
            <a:r>
              <a:rPr lang="en-US" dirty="0">
                <a:sym typeface="Roboto"/>
              </a:rPr>
              <a:t>Develop a template for each style of entry</a:t>
            </a:r>
          </a:p>
          <a:p>
            <a:pPr lvl="0"/>
            <a:r>
              <a:rPr lang="en-US" dirty="0">
                <a:sym typeface="Roboto"/>
              </a:rPr>
              <a:t>Print your notebook well ahead of time</a:t>
            </a:r>
          </a:p>
          <a:p>
            <a:endParaRPr lang="en-US" dirty="0"/>
          </a:p>
        </p:txBody>
      </p:sp>
      <p:pic>
        <p:nvPicPr>
          <p:cNvPr id="4" name="Google Shape;238;g82e6fcbc00_0_98">
            <a:extLst>
              <a:ext uri="{FF2B5EF4-FFF2-40B4-BE49-F238E27FC236}">
                <a16:creationId xmlns:a16="http://schemas.microsoft.com/office/drawing/2014/main" id="{CE7CF947-74C5-164D-B13E-82168E7FBB3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543" b="9558"/>
          <a:stretch/>
        </p:blipFill>
        <p:spPr>
          <a:xfrm>
            <a:off x="1191000" y="4179525"/>
            <a:ext cx="7492176" cy="14715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2F95A-FAE1-0B42-84FB-C746617B48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6522-F238-1746-862B-06CFCF424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0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FA65-6A38-F840-A776-3BEEDA4A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Keep in Mind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91651-06EC-E04C-BFED-860057641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861457"/>
            <a:ext cx="8663940" cy="4417422"/>
          </a:xfrm>
        </p:spPr>
        <p:txBody>
          <a:bodyPr/>
          <a:lstStyle/>
          <a:p>
            <a:pPr lvl="0"/>
            <a:r>
              <a:rPr lang="en-US" dirty="0">
                <a:sym typeface="Roboto"/>
              </a:rPr>
              <a:t>The notebook is live document</a:t>
            </a:r>
          </a:p>
          <a:p>
            <a:pPr lvl="0"/>
            <a:r>
              <a:rPr lang="en-US" dirty="0">
                <a:sym typeface="Roboto"/>
              </a:rPr>
              <a:t>Main objective is to showcase your journey</a:t>
            </a:r>
          </a:p>
          <a:p>
            <a:pPr lvl="0"/>
            <a:r>
              <a:rPr lang="en-US" dirty="0">
                <a:sym typeface="Roboto"/>
              </a:rPr>
              <a:t>Visuals, visuals, and visuals</a:t>
            </a:r>
          </a:p>
          <a:p>
            <a:pPr lvl="0"/>
            <a:r>
              <a:rPr lang="en-US" dirty="0">
                <a:sym typeface="Roboto"/>
              </a:rPr>
              <a:t>Keep it consistent</a:t>
            </a:r>
          </a:p>
          <a:p>
            <a:pPr lvl="0"/>
            <a:r>
              <a:rPr lang="en-US" dirty="0">
                <a:sym typeface="Roboto"/>
              </a:rPr>
              <a:t>Section summaries</a:t>
            </a:r>
          </a:p>
          <a:p>
            <a:pPr lvl="0"/>
            <a:r>
              <a:rPr lang="en-US" dirty="0">
                <a:sym typeface="Roboto"/>
              </a:rPr>
              <a:t>Every page needs to be signed and dated by team members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BDC0E-8F97-284E-A9B8-EEA3A0ABF8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C1C13-DB8C-6347-AA45-863DD46327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48D0-AA80-1546-87B0-E3839B9D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Audiowide"/>
              </a:rPr>
              <a:t>Super helpful materials to check out: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6C95B-6802-9842-8C7A-604EA00B8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2133600"/>
            <a:ext cx="8663940" cy="4145279"/>
          </a:xfrm>
        </p:spPr>
        <p:txBody>
          <a:bodyPr/>
          <a:lstStyle/>
          <a:p>
            <a:pPr lvl="0"/>
            <a:r>
              <a:rPr lang="en-US" dirty="0">
                <a:hlinkClick r:id="rId2"/>
              </a:rPr>
              <a:t>FTC Team Management Documents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www.firstinspires.org</a:t>
            </a:r>
            <a:r>
              <a:rPr lang="en-US" dirty="0"/>
              <a:t>/node/5226</a:t>
            </a:r>
          </a:p>
          <a:p>
            <a:pPr lvl="0"/>
            <a:r>
              <a:rPr lang="en-US" dirty="0">
                <a:hlinkClick r:id="rId3"/>
              </a:rPr>
              <a:t>FTC Engineering Notebook Guide</a:t>
            </a:r>
            <a:endParaRPr lang="en-US" dirty="0"/>
          </a:p>
          <a:p>
            <a:pPr lvl="1"/>
            <a:r>
              <a:rPr lang="en-US" dirty="0" err="1"/>
              <a:t>ß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4EAB6-51A2-0648-82E0-B33CEA5DA99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E44C5-D97D-9D4F-ACCC-0B2F9FC372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97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F7BC-644C-8946-8859-C069C7D1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32EDF-05E4-124C-AACA-8ABCBA308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This lesson was written by The Bionic Tigers 10464 for </a:t>
            </a:r>
            <a:r>
              <a:rPr lang="en-US" dirty="0" err="1"/>
              <a:t>FTCTutorials.com</a:t>
            </a:r>
            <a:endParaRPr lang="en-US" dirty="0"/>
          </a:p>
          <a:p>
            <a:pPr lvl="0"/>
            <a:r>
              <a:rPr lang="en-US" dirty="0"/>
              <a:t>You can contact the author at: </a:t>
            </a:r>
          </a:p>
          <a:p>
            <a:pPr lvl="1"/>
            <a:r>
              <a:rPr lang="en-US" dirty="0">
                <a:sym typeface="Audiowide"/>
              </a:rPr>
              <a:t>Website:</a:t>
            </a:r>
          </a:p>
          <a:p>
            <a:pPr lvl="2"/>
            <a:r>
              <a:rPr lang="en-US" dirty="0">
                <a:sym typeface="Audiowide"/>
                <a:hlinkClick r:id="rId2"/>
              </a:rPr>
              <a:t>http://lovelandrobotics.com/team10464</a:t>
            </a:r>
            <a:endParaRPr lang="en-US" dirty="0">
              <a:sym typeface="Audiowide"/>
            </a:endParaRPr>
          </a:p>
          <a:p>
            <a:pPr lvl="1"/>
            <a:r>
              <a:rPr lang="en-US" dirty="0">
                <a:sym typeface="Audiowide"/>
              </a:rPr>
              <a:t>Twitter:</a:t>
            </a:r>
          </a:p>
          <a:p>
            <a:pPr lvl="2"/>
            <a:r>
              <a:rPr lang="en-US" dirty="0">
                <a:sym typeface="Cambria"/>
              </a:rPr>
              <a:t>@</a:t>
            </a:r>
            <a:r>
              <a:rPr lang="en-US" dirty="0" err="1">
                <a:sym typeface="Audiowide"/>
              </a:rPr>
              <a:t>BionicTigersFTC</a:t>
            </a:r>
            <a:endParaRPr lang="en-US" dirty="0">
              <a:sym typeface="Audiowide"/>
            </a:endParaRPr>
          </a:p>
          <a:p>
            <a:pPr lvl="1"/>
            <a:r>
              <a:rPr lang="en-US" dirty="0">
                <a:sym typeface="Audiowide"/>
              </a:rPr>
              <a:t>Email:</a:t>
            </a:r>
          </a:p>
          <a:p>
            <a:pPr lvl="2"/>
            <a:r>
              <a:rPr lang="en-US" dirty="0">
                <a:sym typeface="Audiowide"/>
                <a:hlinkClick r:id="rId3"/>
              </a:rPr>
              <a:t>BionicTigers10464</a:t>
            </a:r>
            <a:r>
              <a:rPr lang="en-US" dirty="0">
                <a:sym typeface="Cambria"/>
                <a:hlinkClick r:id="rId3"/>
              </a:rPr>
              <a:t>@</a:t>
            </a:r>
            <a:r>
              <a:rPr lang="en-US" dirty="0">
                <a:sym typeface="Audiowide"/>
                <a:hlinkClick r:id="rId3"/>
              </a:rPr>
              <a:t>gmail.com</a:t>
            </a:r>
            <a:endParaRPr lang="en-US" dirty="0">
              <a:sym typeface="Audiowide"/>
            </a:endParaRPr>
          </a:p>
          <a:p>
            <a:pPr lvl="0"/>
            <a:r>
              <a:rPr lang="en-US" dirty="0"/>
              <a:t>More lessons for FIRST Tech Challenge are available at </a:t>
            </a:r>
            <a:r>
              <a:rPr lang="en-US" dirty="0" err="1"/>
              <a:t>www.FTCtutorials.com</a:t>
            </a:r>
            <a:endParaRPr lang="en-US" dirty="0"/>
          </a:p>
          <a:p>
            <a:endParaRPr lang="en-US" dirty="0"/>
          </a:p>
        </p:txBody>
      </p:sp>
      <p:sp>
        <p:nvSpPr>
          <p:cNvPr id="10" name="Google Shape;177;p2">
            <a:extLst>
              <a:ext uri="{FF2B5EF4-FFF2-40B4-BE49-F238E27FC236}">
                <a16:creationId xmlns:a16="http://schemas.microsoft.com/office/drawing/2014/main" id="{595FAB39-A8AD-054E-814C-FC9F25AFAC91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/>
            <a:r>
              <a:rPr lang="en-US" dirty="0">
                <a:latin typeface="+mn-lt"/>
              </a:rPr>
              <a:t>Copyright 2020 </a:t>
            </a:r>
            <a:r>
              <a:rPr lang="en-US" dirty="0" err="1">
                <a:latin typeface="+mn-lt"/>
              </a:rPr>
              <a:t>FTCTutorials.com</a:t>
            </a:r>
            <a:r>
              <a:rPr lang="en-US" dirty="0">
                <a:latin typeface="+mn-lt"/>
              </a:rPr>
              <a:t> (Last edit 4/1/2020)</a:t>
            </a:r>
          </a:p>
        </p:txBody>
      </p:sp>
      <p:pic>
        <p:nvPicPr>
          <p:cNvPr id="5" name="Google Shape;180;p2">
            <a:extLst>
              <a:ext uri="{FF2B5EF4-FFF2-40B4-BE49-F238E27FC236}">
                <a16:creationId xmlns:a16="http://schemas.microsoft.com/office/drawing/2014/main" id="{C8454D44-92E8-DE45-B737-9EE8FB392D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4907" b="27729"/>
          <a:stretch/>
        </p:blipFill>
        <p:spPr>
          <a:xfrm>
            <a:off x="5431700" y="2291613"/>
            <a:ext cx="3712299" cy="22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9;p2" descr="Creative Commons License">
            <a:hlinkClick r:id="rId5"/>
            <a:extLst>
              <a:ext uri="{FF2B5EF4-FFF2-40B4-BE49-F238E27FC236}">
                <a16:creationId xmlns:a16="http://schemas.microsoft.com/office/drawing/2014/main" id="{DAE9B576-4B3B-8F4C-BA11-1D09E9F4FBC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4901" y="5826886"/>
            <a:ext cx="949845" cy="33460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0AC2B1-E4B7-544C-A26E-DEF9D4F3AAD5}"/>
              </a:ext>
            </a:extLst>
          </p:cNvPr>
          <p:cNvSpPr/>
          <p:nvPr/>
        </p:nvSpPr>
        <p:spPr>
          <a:xfrm>
            <a:off x="1530707" y="5778789"/>
            <a:ext cx="7464300" cy="43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400"/>
            </a:pPr>
            <a:r>
              <a:rPr lang="en-US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This work is licensed under a</a:t>
            </a:r>
            <a:endParaRPr lang="en-US" dirty="0">
              <a:solidFill>
                <a:srgbClr val="000000"/>
              </a:solidFill>
              <a:ea typeface="Arial"/>
              <a:cs typeface="Arial"/>
            </a:endParaRPr>
          </a:p>
          <a:p>
            <a:pPr lvl="0" algn="ctr">
              <a:buSzPts val="1400"/>
            </a:pPr>
            <a:r>
              <a:rPr lang="en-US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 </a:t>
            </a:r>
            <a:r>
              <a:rPr lang="en-US" u="sng" dirty="0">
                <a:solidFill>
                  <a:srgbClr val="4374B7"/>
                </a:solidFill>
                <a:ea typeface="Helvetica Neue"/>
                <a:cs typeface="Helvetica Neue"/>
                <a:sym typeface="Helvetica Neue"/>
                <a:hlinkClick r:id="rId5"/>
              </a:rPr>
              <a:t>Creative Commons Attribution-NonCommercial-ShareAlike 4.0 International License</a:t>
            </a:r>
            <a:r>
              <a:rPr lang="en-US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.</a:t>
            </a:r>
            <a:r>
              <a:rPr lang="en-US" sz="1100" dirty="0">
                <a:solidFill>
                  <a:schemeClr val="dk1"/>
                </a:solidFill>
                <a:ea typeface="Arial"/>
                <a:cs typeface="Arial"/>
              </a:rPr>
              <a:t> </a:t>
            </a:r>
            <a:endParaRPr lang="en-US" sz="1800" dirty="0">
              <a:solidFill>
                <a:srgbClr val="4374B7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42EBB-6DA9-7B42-9E8E-908926DACD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9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46C4-EF45-2E46-A17E-094CC7A8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What is an Engineering Notebook?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202EB-3E13-A840-8D6C-EEAB5FD7F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8125" indent="-9525"/>
            <a:r>
              <a:rPr lang="en-US" dirty="0">
                <a:sym typeface="Roboto"/>
              </a:rPr>
              <a:t>The engineering notebook is a documentation of the team’s robot design and records the time spent doing research, outreach, team meetings, and plans for growth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D6596-5378-614A-88BB-FF212B99AE5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6F274-DCAC-944C-9FDC-5070230EA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7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46C4-EF45-2E46-A17E-094CC7A8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Why we need a Notebook?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202EB-3E13-A840-8D6C-EEAB5FD7F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ym typeface="Roboto"/>
              </a:rPr>
              <a:t>Throughout the process of designing and building a robot, teams will come across obstacles, lessons learned, and the need to draw ideas out on paper</a:t>
            </a:r>
          </a:p>
          <a:p>
            <a:pPr lvl="0"/>
            <a:r>
              <a:rPr lang="en-US" dirty="0">
                <a:sym typeface="Roboto"/>
              </a:rPr>
              <a:t>One of the goals of FIRST and FIRST Tech Challenge is to recognize the engineering design process and the </a:t>
            </a:r>
            <a:r>
              <a:rPr lang="en-US" b="1" dirty="0">
                <a:sym typeface="Roboto"/>
              </a:rPr>
              <a:t>journey</a:t>
            </a:r>
            <a:r>
              <a:rPr lang="en-US" dirty="0">
                <a:sym typeface="Roboto"/>
              </a:rPr>
              <a:t> that a team makes. </a:t>
            </a:r>
          </a:p>
          <a:p>
            <a:pPr lvl="0"/>
            <a:r>
              <a:rPr lang="en-US" dirty="0">
                <a:sym typeface="Roboto"/>
              </a:rPr>
              <a:t>Judges review a team’s engineering notebook to better understand the </a:t>
            </a:r>
            <a:r>
              <a:rPr lang="en-US" b="1" dirty="0">
                <a:sym typeface="Roboto"/>
              </a:rPr>
              <a:t>journey</a:t>
            </a:r>
            <a:r>
              <a:rPr lang="en-US" dirty="0">
                <a:sym typeface="Roboto"/>
              </a:rPr>
              <a:t>, design, and team as a whole.</a:t>
            </a:r>
          </a:p>
          <a:p>
            <a:pPr lvl="0"/>
            <a:r>
              <a:rPr lang="en-US" dirty="0">
                <a:sym typeface="Roboto"/>
              </a:rPr>
              <a:t>Notebooks track a team from the beginning of the season and throughout the competition season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D6596-5378-614A-88BB-FF212B99AE5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6F274-DCAC-944C-9FDC-5070230EA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3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E34-3A4F-F048-916E-1A871D84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Notebook Requirements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1D9E9-ADED-E14F-A382-461C43DB2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ym typeface="Roboto"/>
              </a:rPr>
              <a:t>Teams may only have one notebook at a competition</a:t>
            </a:r>
          </a:p>
          <a:p>
            <a:pPr lvl="0"/>
            <a:r>
              <a:rPr lang="en-US" dirty="0">
                <a:sym typeface="Roboto"/>
              </a:rPr>
              <a:t>Team number and team name must appear on the outside cover</a:t>
            </a:r>
          </a:p>
          <a:p>
            <a:pPr lvl="0"/>
            <a:r>
              <a:rPr lang="en-US" dirty="0">
                <a:sym typeface="Roboto"/>
              </a:rPr>
              <a:t>Must have a </a:t>
            </a:r>
            <a:r>
              <a:rPr lang="en-US" u="sng" dirty="0">
                <a:sym typeface="Roboto"/>
              </a:rPr>
              <a:t>summary page </a:t>
            </a:r>
            <a:r>
              <a:rPr lang="en-US" dirty="0">
                <a:sym typeface="Roboto"/>
              </a:rPr>
              <a:t>in the front of the engineering notebook</a:t>
            </a:r>
          </a:p>
          <a:p>
            <a:pPr lvl="0"/>
            <a:r>
              <a:rPr lang="en-US" dirty="0">
                <a:sym typeface="Roboto"/>
              </a:rPr>
              <a:t>The engineering notebook must be divided into multiple sections:</a:t>
            </a:r>
          </a:p>
          <a:p>
            <a:pPr lvl="1"/>
            <a:r>
              <a:rPr lang="en-US" dirty="0">
                <a:sym typeface="Roboto"/>
              </a:rPr>
              <a:t>Engineering section (that includes design process)</a:t>
            </a:r>
          </a:p>
          <a:p>
            <a:pPr lvl="1"/>
            <a:r>
              <a:rPr lang="en-US" dirty="0">
                <a:sym typeface="Roboto"/>
              </a:rPr>
              <a:t>Team section (that includes information about the team and outreach activities)</a:t>
            </a:r>
          </a:p>
          <a:p>
            <a:pPr lvl="1"/>
            <a:r>
              <a:rPr lang="en-US" u="sng" dirty="0">
                <a:sym typeface="Roboto"/>
              </a:rPr>
              <a:t>Business/strategic plan </a:t>
            </a:r>
            <a:r>
              <a:rPr lang="en-US" dirty="0">
                <a:sym typeface="Roboto"/>
              </a:rPr>
              <a:t>(not required, but needed for specific awards)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4C200-35FC-C441-81FB-5CB0E0E8B2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8D6CB-3863-1344-A512-2A947F200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7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6297-9B16-884A-8D78-D94E4B8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Summary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AEC3A-E1EB-B14B-ACF9-ED14C493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249680"/>
            <a:ext cx="3916021" cy="5029199"/>
          </a:xfrm>
        </p:spPr>
        <p:txBody>
          <a:bodyPr/>
          <a:lstStyle/>
          <a:p>
            <a:pPr lvl="0"/>
            <a:r>
              <a:rPr lang="en-US" dirty="0">
                <a:sym typeface="Roboto"/>
              </a:rPr>
              <a:t>One page</a:t>
            </a:r>
          </a:p>
          <a:p>
            <a:pPr lvl="0"/>
            <a:r>
              <a:rPr lang="en-US" dirty="0">
                <a:sym typeface="Roboto"/>
              </a:rPr>
              <a:t>Include team number</a:t>
            </a:r>
          </a:p>
          <a:p>
            <a:pPr lvl="0"/>
            <a:r>
              <a:rPr lang="en-US" dirty="0">
                <a:sym typeface="Roboto"/>
              </a:rPr>
              <a:t>Include a concise narrative about the team</a:t>
            </a:r>
          </a:p>
          <a:p>
            <a:pPr lvl="0"/>
            <a:r>
              <a:rPr lang="en-US" dirty="0">
                <a:sym typeface="Roboto"/>
              </a:rPr>
              <a:t>Bulleted highlights of the team’s season</a:t>
            </a:r>
          </a:p>
          <a:p>
            <a:pPr lvl="0"/>
            <a:r>
              <a:rPr lang="en-US" dirty="0">
                <a:sym typeface="Roboto"/>
              </a:rPr>
              <a:t>List of pages in the engineering notebook the team would most like the judges to consider</a:t>
            </a:r>
          </a:p>
          <a:p>
            <a:endParaRPr lang="en-US" dirty="0"/>
          </a:p>
        </p:txBody>
      </p:sp>
      <p:pic>
        <p:nvPicPr>
          <p:cNvPr id="6" name="Google Shape;147;g82cd9e6bf7_0_36">
            <a:extLst>
              <a:ext uri="{FF2B5EF4-FFF2-40B4-BE49-F238E27FC236}">
                <a16:creationId xmlns:a16="http://schemas.microsoft.com/office/drawing/2014/main" id="{4A40D836-24BC-5040-8FE1-E1033AEBC6F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8900" y="890250"/>
            <a:ext cx="3566300" cy="47347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1B397-BCCE-3444-B78D-B4432B0788A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513F0-71BA-934C-84E2-729A4944AD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6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E712-F8F4-B442-8C25-72EC6CD3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Business/Strategic Plan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4617A-4E30-E84E-AC0C-842FD56B3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249680"/>
            <a:ext cx="4976949" cy="5029199"/>
          </a:xfrm>
        </p:spPr>
        <p:txBody>
          <a:bodyPr/>
          <a:lstStyle/>
          <a:p>
            <a:pPr lvl="0"/>
            <a:r>
              <a:rPr lang="en-US" dirty="0">
                <a:sym typeface="Roboto"/>
              </a:rPr>
              <a:t>Unique for every team</a:t>
            </a:r>
          </a:p>
          <a:p>
            <a:pPr lvl="0"/>
            <a:r>
              <a:rPr lang="en-US" dirty="0">
                <a:sym typeface="Roboto"/>
              </a:rPr>
              <a:t>May touch on the following needs:</a:t>
            </a:r>
          </a:p>
          <a:p>
            <a:pPr lvl="1"/>
            <a:r>
              <a:rPr lang="en-US" dirty="0">
                <a:sym typeface="Roboto"/>
              </a:rPr>
              <a:t>Direction the team wants to take</a:t>
            </a:r>
          </a:p>
          <a:p>
            <a:pPr lvl="1"/>
            <a:r>
              <a:rPr lang="en-US" dirty="0">
                <a:sym typeface="Roboto"/>
              </a:rPr>
              <a:t>Outlining team goals</a:t>
            </a:r>
          </a:p>
          <a:p>
            <a:pPr lvl="1"/>
            <a:r>
              <a:rPr lang="en-US" dirty="0">
                <a:sym typeface="Roboto"/>
              </a:rPr>
              <a:t>Type of outreach team wants to focus on </a:t>
            </a:r>
          </a:p>
          <a:p>
            <a:pPr lvl="1"/>
            <a:r>
              <a:rPr lang="en-US" dirty="0">
                <a:sym typeface="Roboto"/>
              </a:rPr>
              <a:t>Creating a team budget</a:t>
            </a:r>
          </a:p>
          <a:p>
            <a:pPr lvl="1"/>
            <a:r>
              <a:rPr lang="en-US" dirty="0">
                <a:sym typeface="Roboto"/>
              </a:rPr>
              <a:t>Fundraising needs</a:t>
            </a:r>
          </a:p>
          <a:p>
            <a:pPr lvl="1"/>
            <a:r>
              <a:rPr lang="en-US" dirty="0">
                <a:sym typeface="Roboto"/>
              </a:rPr>
              <a:t>Seeking out sponsors</a:t>
            </a:r>
          </a:p>
          <a:p>
            <a:pPr lvl="0"/>
            <a:r>
              <a:rPr lang="en-US" dirty="0">
                <a:sym typeface="Roboto"/>
              </a:rPr>
              <a:t>Explains steps to be taken by team to reach goals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4" name="Google Shape;155;g82cd9e6bf7_0_42">
            <a:extLst>
              <a:ext uri="{FF2B5EF4-FFF2-40B4-BE49-F238E27FC236}">
                <a16:creationId xmlns:a16="http://schemas.microsoft.com/office/drawing/2014/main" id="{DB0A6D14-7465-3E48-9BAC-EA4E5C8574D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199" y="1381713"/>
            <a:ext cx="3299100" cy="4339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47796-371A-2A41-8249-864EC9076AA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50B81-64C3-F84A-B547-BF687E80E9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6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B320-9D16-C446-8DC3-437D8CA5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Business/Strategic Plan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BF296-E379-534F-8E5D-CB8A044F0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249680"/>
            <a:ext cx="4781006" cy="5029199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ym typeface="Roboto"/>
              </a:rPr>
              <a:t>Use as a guide for team</a:t>
            </a:r>
          </a:p>
          <a:p>
            <a:pPr lvl="0"/>
            <a:r>
              <a:rPr lang="en-US" dirty="0">
                <a:sym typeface="Roboto"/>
              </a:rPr>
              <a:t>Layout team goals--short or long term</a:t>
            </a:r>
          </a:p>
          <a:p>
            <a:pPr lvl="1"/>
            <a:r>
              <a:rPr lang="en-US" dirty="0">
                <a:sym typeface="Roboto"/>
              </a:rPr>
              <a:t>Fundraising</a:t>
            </a:r>
          </a:p>
          <a:p>
            <a:pPr lvl="1"/>
            <a:r>
              <a:rPr lang="en-US" dirty="0">
                <a:sym typeface="Roboto"/>
              </a:rPr>
              <a:t>Outreach</a:t>
            </a:r>
          </a:p>
          <a:p>
            <a:pPr lvl="1"/>
            <a:r>
              <a:rPr lang="en-US" dirty="0">
                <a:sym typeface="Roboto"/>
              </a:rPr>
              <a:t>Competition</a:t>
            </a:r>
          </a:p>
          <a:p>
            <a:pPr lvl="0"/>
            <a:r>
              <a:rPr lang="en-US" dirty="0">
                <a:sym typeface="Roboto"/>
              </a:rPr>
              <a:t>Include a plan for team sustainability</a:t>
            </a:r>
          </a:p>
          <a:p>
            <a:pPr lvl="1"/>
            <a:r>
              <a:rPr lang="en-US" dirty="0">
                <a:sym typeface="Roboto"/>
              </a:rPr>
              <a:t>Plan explains how the team plans to grow and stay competitive when students graduate from the program. </a:t>
            </a:r>
          </a:p>
          <a:p>
            <a:pPr lvl="1"/>
            <a:r>
              <a:rPr lang="en-US" dirty="0">
                <a:sym typeface="Roboto"/>
              </a:rPr>
              <a:t>May include plans to recruit sponsors, new mentors, or team members.</a:t>
            </a:r>
          </a:p>
          <a:p>
            <a:endParaRPr lang="en-US" dirty="0"/>
          </a:p>
        </p:txBody>
      </p:sp>
      <p:pic>
        <p:nvPicPr>
          <p:cNvPr id="4" name="Google Shape;163;g82e6fcbc00_0_42">
            <a:extLst>
              <a:ext uri="{FF2B5EF4-FFF2-40B4-BE49-F238E27FC236}">
                <a16:creationId xmlns:a16="http://schemas.microsoft.com/office/drawing/2014/main" id="{ADFF83A2-18FF-C943-A1DA-F16D29647D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82502" y="1175375"/>
            <a:ext cx="3509825" cy="4507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24E1E-C460-AE40-B919-39185738B6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4BF59-371A-BF4D-AF1F-1E09F40C5E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0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1342-A349-3145-ADD1-89E789C0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Business/Strategic Plan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4E359-FA47-DE46-BDE4-6B2BFE15F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ym typeface="Roboto"/>
              </a:rPr>
              <a:t>Things to do include:</a:t>
            </a:r>
          </a:p>
          <a:p>
            <a:pPr lvl="1"/>
            <a:r>
              <a:rPr lang="en-US" dirty="0">
                <a:sym typeface="Roboto"/>
              </a:rPr>
              <a:t>Overview of FTC and the game</a:t>
            </a:r>
          </a:p>
          <a:p>
            <a:pPr lvl="1"/>
            <a:r>
              <a:rPr lang="en-US" dirty="0">
                <a:sym typeface="Roboto"/>
              </a:rPr>
              <a:t>Team history</a:t>
            </a:r>
          </a:p>
          <a:p>
            <a:pPr lvl="1"/>
            <a:r>
              <a:rPr lang="en-US" dirty="0">
                <a:sym typeface="Roboto"/>
              </a:rPr>
              <a:t>Outreach</a:t>
            </a:r>
          </a:p>
          <a:p>
            <a:pPr lvl="1"/>
            <a:r>
              <a:rPr lang="en-US" dirty="0">
                <a:sym typeface="Roboto"/>
              </a:rPr>
              <a:t>Team involvement in community</a:t>
            </a:r>
          </a:p>
          <a:p>
            <a:pPr lvl="1"/>
            <a:r>
              <a:rPr lang="en-US" dirty="0">
                <a:sym typeface="Roboto"/>
              </a:rPr>
              <a:t>Sponsorship details</a:t>
            </a:r>
          </a:p>
          <a:p>
            <a:pPr lvl="1"/>
            <a:r>
              <a:rPr lang="en-US" dirty="0">
                <a:sym typeface="Roboto"/>
              </a:rPr>
              <a:t>Budget</a:t>
            </a:r>
          </a:p>
          <a:p>
            <a:pPr lvl="1"/>
            <a:r>
              <a:rPr lang="en-US" dirty="0">
                <a:sym typeface="Roboto"/>
              </a:rPr>
              <a:t>Team goals</a:t>
            </a:r>
          </a:p>
          <a:p>
            <a:pPr lvl="1"/>
            <a:r>
              <a:rPr lang="en-US" dirty="0">
                <a:sym typeface="Roboto"/>
              </a:rPr>
              <a:t>Sustainability</a:t>
            </a:r>
          </a:p>
          <a:p>
            <a:pPr lvl="0"/>
            <a:endParaRPr lang="en-US" dirty="0">
              <a:sym typeface="Roboto"/>
            </a:endParaRPr>
          </a:p>
          <a:p>
            <a:endParaRPr lang="en-US" dirty="0"/>
          </a:p>
        </p:txBody>
      </p:sp>
      <p:pic>
        <p:nvPicPr>
          <p:cNvPr id="4" name="Google Shape;171;g82cd9e6bf7_0_122">
            <a:extLst>
              <a:ext uri="{FF2B5EF4-FFF2-40B4-BE49-F238E27FC236}">
                <a16:creationId xmlns:a16="http://schemas.microsoft.com/office/drawing/2014/main" id="{13888965-5D1B-E34D-86E8-606CF3F9642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71190" y="1153469"/>
            <a:ext cx="3396500" cy="533940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57DA6-1CE6-9B42-8CEA-BCFD9823D4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C7BD2-41F7-EE45-88D6-1D685BFD0E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3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2218-61E6-2C45-A127-C5C106BD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What to Include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9220F-D8CD-E14E-8439-EB61EA4FD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ym typeface="Roboto"/>
              </a:rPr>
              <a:t>Sections and subsections</a:t>
            </a:r>
          </a:p>
          <a:p>
            <a:pPr lvl="1"/>
            <a:r>
              <a:rPr lang="en-US" dirty="0">
                <a:sym typeface="Roboto"/>
              </a:rPr>
              <a:t>Team</a:t>
            </a:r>
          </a:p>
          <a:p>
            <a:pPr lvl="1"/>
            <a:r>
              <a:rPr lang="en-US" dirty="0">
                <a:sym typeface="Roboto"/>
              </a:rPr>
              <a:t>Business/strategic plan</a:t>
            </a:r>
          </a:p>
          <a:p>
            <a:pPr lvl="1"/>
            <a:r>
              <a:rPr lang="en-US" dirty="0">
                <a:sym typeface="Roboto"/>
              </a:rPr>
              <a:t>Outreach</a:t>
            </a:r>
          </a:p>
          <a:p>
            <a:pPr lvl="1"/>
            <a:r>
              <a:rPr lang="en-US" dirty="0">
                <a:sym typeface="Roboto"/>
              </a:rPr>
              <a:t>Engineering (design process)</a:t>
            </a:r>
          </a:p>
          <a:p>
            <a:pPr lvl="1"/>
            <a:r>
              <a:rPr lang="en-US" dirty="0">
                <a:sym typeface="Roboto"/>
              </a:rPr>
              <a:t>Programming</a:t>
            </a:r>
          </a:p>
          <a:p>
            <a:pPr lvl="1"/>
            <a:r>
              <a:rPr lang="en-US" dirty="0">
                <a:sym typeface="Roboto"/>
              </a:rPr>
              <a:t>Meeting entries</a:t>
            </a:r>
          </a:p>
          <a:p>
            <a:pPr lvl="0"/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Table of contents</a:t>
            </a:r>
          </a:p>
          <a:p>
            <a:pPr lvl="1"/>
            <a:r>
              <a:rPr lang="en-US" dirty="0">
                <a:sym typeface="Roboto"/>
              </a:rPr>
              <a:t>Makes it easier for judges to find documentation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FDF98-5EF8-4B4C-8CE5-8852739F22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F6FF0-B8B0-DF48-913B-AFBE9368DF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7753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947</Words>
  <Application>Microsoft Macintosh PowerPoint</Application>
  <PresentationFormat>On-screen Show (4:3)</PresentationFormat>
  <Paragraphs>171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Century Gothic</vt:lpstr>
      <vt:lpstr>Calibri</vt:lpstr>
      <vt:lpstr>Arial</vt:lpstr>
      <vt:lpstr>Abril Fatface</vt:lpstr>
      <vt:lpstr>BrushVTI</vt:lpstr>
      <vt:lpstr>Engineering Notebook</vt:lpstr>
      <vt:lpstr>What is an Engineering Notebook?</vt:lpstr>
      <vt:lpstr>Why we need a Notebook?</vt:lpstr>
      <vt:lpstr>Notebook Requirements</vt:lpstr>
      <vt:lpstr>Summary Page</vt:lpstr>
      <vt:lpstr>Business/Strategic Plan</vt:lpstr>
      <vt:lpstr>Business/Strategic Plan</vt:lpstr>
      <vt:lpstr>Business/Strategic Plan</vt:lpstr>
      <vt:lpstr>What to Include Overview</vt:lpstr>
      <vt:lpstr>Team Section</vt:lpstr>
      <vt:lpstr>Outreach Section</vt:lpstr>
      <vt:lpstr>Engineering (Design) Section</vt:lpstr>
      <vt:lpstr>Programming Section</vt:lpstr>
      <vt:lpstr>Meeting Entries Section</vt:lpstr>
      <vt:lpstr>Notebook Organization</vt:lpstr>
      <vt:lpstr>Keep in Mind</vt:lpstr>
      <vt:lpstr>Super helpful materials to check out: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Notebook</dc:title>
  <dc:creator>Srinivasan Seshan</dc:creator>
  <cp:lastModifiedBy>Srinivasan Seshan</cp:lastModifiedBy>
  <cp:revision>6</cp:revision>
  <dcterms:created xsi:type="dcterms:W3CDTF">2020-03-03T17:05:41Z</dcterms:created>
  <dcterms:modified xsi:type="dcterms:W3CDTF">2020-04-05T18:47:51Z</dcterms:modified>
</cp:coreProperties>
</file>