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5"/>
  </p:notesMasterIdLst>
  <p:sldIdLst>
    <p:sldId id="256" r:id="rId2"/>
    <p:sldId id="280" r:id="rId3"/>
    <p:sldId id="281" r:id="rId4"/>
    <p:sldId id="259" r:id="rId5"/>
    <p:sldId id="282" r:id="rId6"/>
    <p:sldId id="283" r:id="rId7"/>
    <p:sldId id="284" r:id="rId8"/>
    <p:sldId id="285" r:id="rId9"/>
    <p:sldId id="286" r:id="rId10"/>
    <p:sldId id="287" r:id="rId11"/>
    <p:sldId id="288" r:id="rId12"/>
    <p:sldId id="289" r:id="rId13"/>
    <p:sldId id="290" r:id="rId14"/>
    <p:sldId id="269" r:id="rId15"/>
    <p:sldId id="291" r:id="rId16"/>
    <p:sldId id="292" r:id="rId17"/>
    <p:sldId id="293" r:id="rId18"/>
    <p:sldId id="294" r:id="rId19"/>
    <p:sldId id="295" r:id="rId20"/>
    <p:sldId id="296" r:id="rId21"/>
    <p:sldId id="297" r:id="rId22"/>
    <p:sldId id="298" r:id="rId23"/>
    <p:sldId id="279" r:id="rId24"/>
  </p:sldIdLst>
  <p:sldSz cx="9144000" cy="6858000" type="screen4x3"/>
  <p:notesSz cx="6858000" cy="9144000"/>
  <p:embeddedFontLst>
    <p:embeddedFont>
      <p:font typeface="Abril Fatface" panose="02000503000000020003" pitchFamily="2" charset="77"/>
      <p:regular r:id="rId26"/>
    </p:embeddedFont>
    <p:embeddedFont>
      <p:font typeface="Calibri" panose="020F0502020204030204" pitchFamily="34" charset="0"/>
      <p:regular r:id="rId27"/>
      <p:bold r:id="rId28"/>
      <p:italic r:id="rId29"/>
      <p:boldItalic r:id="rId30"/>
    </p:embeddedFont>
    <p:embeddedFont>
      <p:font typeface="Century Gothic" panose="020B050202020202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2" roundtripDataSignature="AMtx7mj7j5hUG6YomEHAmqvcbmhIFvZE2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21" d="100"/>
          <a:sy n="121" d="100"/>
        </p:scale>
        <p:origin x="19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font" Target="fonts/font9.fntdata"/><Relationship Id="rId42"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72b7e979ef_0_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72b7e979ef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g72b7e979ef_0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72b7e979ef_0_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72b7e979ef_0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g72b7e979ef_0_3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 descr="Tag=AccentColor&#10;Flavor=Light&#10;Target=Fill"/>
          <p:cNvSpPr/>
          <p:nvPr/>
        </p:nvSpPr>
        <p:spPr>
          <a:xfrm flipH="1">
            <a:off x="2599854" y="527562"/>
            <a:ext cx="6992292" cy="5102484"/>
          </a:xfrm>
          <a:custGeom>
            <a:avLst/>
            <a:gdLst/>
            <a:ahLst/>
            <a:cxnLst/>
            <a:rect l="l" t="t" r="r" b="b"/>
            <a:pathLst>
              <a:path w="6886274" h="5025119" extrusionOk="0">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 name="Google Shape;17;p4"/>
          <p:cNvSpPr txBox="1">
            <a:spLocks noGrp="1"/>
          </p:cNvSpPr>
          <p:nvPr>
            <p:ph type="ctrTitle"/>
          </p:nvPr>
        </p:nvSpPr>
        <p:spPr>
          <a:xfrm>
            <a:off x="1508760" y="1591056"/>
            <a:ext cx="5705856" cy="326440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800"/>
              <a:buFont typeface="Abril Fatface"/>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4"/>
          <p:cNvSpPr txBox="1">
            <a:spLocks noGrp="1"/>
          </p:cNvSpPr>
          <p:nvPr>
            <p:ph type="subTitle" idx="1"/>
          </p:nvPr>
        </p:nvSpPr>
        <p:spPr>
          <a:xfrm>
            <a:off x="1524000" y="4928616"/>
            <a:ext cx="5705856" cy="996696"/>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000"/>
              </a:spcBef>
              <a:spcAft>
                <a:spcPts val="0"/>
              </a:spcAft>
              <a:buClr>
                <a:schemeClr val="dk1"/>
              </a:buClr>
              <a:buSzPts val="2400"/>
              <a:buNone/>
              <a:defRPr sz="2400" cap="none"/>
            </a:lvl1pPr>
            <a:lvl2pPr lvl="1" algn="ctr">
              <a:lnSpc>
                <a:spcPct val="100000"/>
              </a:lnSpc>
              <a:spcBef>
                <a:spcPts val="500"/>
              </a:spcBef>
              <a:spcAft>
                <a:spcPts val="0"/>
              </a:spcAft>
              <a:buClr>
                <a:schemeClr val="dk1"/>
              </a:buClr>
              <a:buSzPts val="2000"/>
              <a:buNone/>
              <a:defRPr sz="2000"/>
            </a:lvl2pPr>
            <a:lvl3pPr lvl="2" algn="ctr">
              <a:lnSpc>
                <a:spcPct val="100000"/>
              </a:lnSpc>
              <a:spcBef>
                <a:spcPts val="500"/>
              </a:spcBef>
              <a:spcAft>
                <a:spcPts val="0"/>
              </a:spcAft>
              <a:buClr>
                <a:schemeClr val="dk1"/>
              </a:buClr>
              <a:buSzPts val="1800"/>
              <a:buNone/>
              <a:defRPr sz="1800"/>
            </a:lvl3pPr>
            <a:lvl4pPr lvl="3" algn="ctr">
              <a:lnSpc>
                <a:spcPct val="100000"/>
              </a:lnSpc>
              <a:spcBef>
                <a:spcPts val="500"/>
              </a:spcBef>
              <a:spcAft>
                <a:spcPts val="0"/>
              </a:spcAft>
              <a:buClr>
                <a:schemeClr val="dk1"/>
              </a:buClr>
              <a:buSzPts val="1600"/>
              <a:buNone/>
              <a:defRPr sz="1600"/>
            </a:lvl4pPr>
            <a:lvl5pPr lvl="4" algn="ctr">
              <a:lnSpc>
                <a:spcPct val="10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Copyright 2020 FTCTutorials.com (Last edit 4/1/2020)</a:t>
            </a:r>
            <a:endParaRPr/>
          </a:p>
        </p:txBody>
      </p:sp>
      <p:sp>
        <p:nvSpPr>
          <p:cNvPr id="21" name="Google Shape;21;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13" descr="Tag=AccentColor&#10;Flavor=Light&#10;Target=Fill"/>
          <p:cNvSpPr/>
          <p:nvPr/>
        </p:nvSpPr>
        <p:spPr>
          <a:xfrm>
            <a:off x="684965" y="1332237"/>
            <a:ext cx="5263732" cy="3841102"/>
          </a:xfrm>
          <a:custGeom>
            <a:avLst/>
            <a:gdLst/>
            <a:ahLst/>
            <a:cxnLst/>
            <a:rect l="l" t="t" r="r" b="b"/>
            <a:pathLst>
              <a:path w="6886274" h="5025119" extrusionOk="0">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 name="Google Shape;79;p13"/>
          <p:cNvSpPr txBox="1">
            <a:spLocks noGrp="1"/>
          </p:cNvSpPr>
          <p:nvPr>
            <p:ph type="title"/>
          </p:nvPr>
        </p:nvSpPr>
        <p:spPr>
          <a:xfrm>
            <a:off x="1399032" y="2523744"/>
            <a:ext cx="3831336" cy="1453896"/>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Abril Fatfac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3"/>
          <p:cNvSpPr>
            <a:spLocks noGrp="1"/>
          </p:cNvSpPr>
          <p:nvPr>
            <p:ph type="pic" idx="2"/>
          </p:nvPr>
        </p:nvSpPr>
        <p:spPr>
          <a:xfrm>
            <a:off x="6711696" y="640079"/>
            <a:ext cx="4837176" cy="5568696"/>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1000"/>
              </a:spcBef>
              <a:spcAft>
                <a:spcPts val="0"/>
              </a:spcAft>
              <a:buClr>
                <a:schemeClr val="dk1"/>
              </a:buClr>
              <a:buSzPts val="3200"/>
              <a:buFont typeface="Arial"/>
              <a:buNone/>
              <a:defRPr sz="32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500"/>
              </a:spcBef>
              <a:spcAft>
                <a:spcPts val="0"/>
              </a:spcAft>
              <a:buClr>
                <a:schemeClr val="dk1"/>
              </a:buClr>
              <a:buSzPts val="2800"/>
              <a:buFont typeface="Arial"/>
              <a:buNone/>
              <a:defRPr sz="2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500"/>
              </a:spcBef>
              <a:spcAft>
                <a:spcPts val="0"/>
              </a:spcAft>
              <a:buClr>
                <a:schemeClr val="dk1"/>
              </a:buClr>
              <a:buSzPts val="2400"/>
              <a:buFont typeface="Arial"/>
              <a:buNone/>
              <a:defRPr sz="24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9pPr>
          </a:lstStyle>
          <a:p>
            <a:endParaRPr/>
          </a:p>
        </p:txBody>
      </p:sp>
      <p:sp>
        <p:nvSpPr>
          <p:cNvPr id="81" name="Google Shape;81;p13"/>
          <p:cNvSpPr txBox="1">
            <a:spLocks noGrp="1"/>
          </p:cNvSpPr>
          <p:nvPr>
            <p:ph type="body" idx="1"/>
          </p:nvPr>
        </p:nvSpPr>
        <p:spPr>
          <a:xfrm>
            <a:off x="1655064" y="4087368"/>
            <a:ext cx="3319272" cy="649224"/>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1000"/>
              </a:spcBef>
              <a:spcAft>
                <a:spcPts val="0"/>
              </a:spcAft>
              <a:buClr>
                <a:schemeClr val="dk1"/>
              </a:buClr>
              <a:buSzPts val="2000"/>
              <a:buNone/>
              <a:defRPr sz="2000" cap="none"/>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200"/>
              <a:buNone/>
              <a:defRPr sz="1200"/>
            </a:lvl3pPr>
            <a:lvl4pPr marL="1828800" lvl="3" indent="-228600" algn="l">
              <a:lnSpc>
                <a:spcPct val="100000"/>
              </a:lnSpc>
              <a:spcBef>
                <a:spcPts val="500"/>
              </a:spcBef>
              <a:spcAft>
                <a:spcPts val="0"/>
              </a:spcAft>
              <a:buClr>
                <a:schemeClr val="dk1"/>
              </a:buClr>
              <a:buSzPts val="1000"/>
              <a:buNone/>
              <a:defRPr sz="1000"/>
            </a:lvl4pPr>
            <a:lvl5pPr marL="2286000" lvl="4" indent="-228600" algn="l">
              <a:lnSpc>
                <a:spcPct val="10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2" name="Google Shape;8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Copyright 2020 FTCTutorials.com (Last edit 4/1/2020)</a:t>
            </a:r>
            <a:endParaRPr/>
          </a:p>
        </p:txBody>
      </p:sp>
      <p:sp>
        <p:nvSpPr>
          <p:cNvPr id="84" name="Google Shape;8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5"/>
        <p:cNvGrpSpPr/>
        <p:nvPr/>
      </p:nvGrpSpPr>
      <p:grpSpPr>
        <a:xfrm>
          <a:off x="0" y="0"/>
          <a:ext cx="0" cy="0"/>
          <a:chOff x="0" y="0"/>
          <a:chExt cx="0" cy="0"/>
        </a:xfrm>
      </p:grpSpPr>
      <p:sp>
        <p:nvSpPr>
          <p:cNvPr id="86" name="Google Shape;8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Copyright 2020 FTCTutorials.com (Last edit 4/1/2020)</a:t>
            </a:r>
            <a:endParaRPr/>
          </a:p>
        </p:txBody>
      </p:sp>
      <p:sp>
        <p:nvSpPr>
          <p:cNvPr id="90" name="Google Shape;9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Copyright 2020 FTCTutorials.com (Last edit 4/1/2020)</a:t>
            </a:r>
            <a:endParaRPr/>
          </a:p>
        </p:txBody>
      </p:sp>
      <p:sp>
        <p:nvSpPr>
          <p:cNvPr id="96" name="Google Shape;96;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5" descr="Tag=AccentColor&#10;Flavor=Light&#10;Target=Fill"/>
          <p:cNvSpPr/>
          <p:nvPr/>
        </p:nvSpPr>
        <p:spPr>
          <a:xfrm flipH="1">
            <a:off x="1" y="315111"/>
            <a:ext cx="3021543" cy="1435442"/>
          </a:xfrm>
          <a:custGeom>
            <a:avLst/>
            <a:gdLst/>
            <a:ahLst/>
            <a:cxnLst/>
            <a:rect l="l" t="t" r="r" b="b"/>
            <a:pathLst>
              <a:path w="3021543" h="1435442" extrusionOk="0">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 name="Google Shape;24;p5"/>
          <p:cNvSpPr txBox="1">
            <a:spLocks noGrp="1"/>
          </p:cNvSpPr>
          <p:nvPr>
            <p:ph type="title"/>
          </p:nvPr>
        </p:nvSpPr>
        <p:spPr>
          <a:xfrm>
            <a:off x="259080" y="365125"/>
            <a:ext cx="8663940" cy="7397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Abril Fatface"/>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259080" y="1249680"/>
            <a:ext cx="8663940" cy="5029199"/>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5"/>
          <p:cNvSpPr txBox="1">
            <a:spLocks noGrp="1"/>
          </p:cNvSpPr>
          <p:nvPr>
            <p:ph type="dt" idx="10"/>
          </p:nvPr>
        </p:nvSpPr>
        <p:spPr>
          <a:xfrm>
            <a:off x="459105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25908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Copyright 2020 FTCTutorials.com (Last edit 4/1/2020)</a:t>
            </a:r>
            <a:endParaRPr/>
          </a:p>
        </p:txBody>
      </p:sp>
      <p:sp>
        <p:nvSpPr>
          <p:cNvPr id="28" name="Google Shape;28;p5"/>
          <p:cNvSpPr txBox="1">
            <a:spLocks noGrp="1"/>
          </p:cNvSpPr>
          <p:nvPr>
            <p:ph type="sldNum" idx="12"/>
          </p:nvPr>
        </p:nvSpPr>
        <p:spPr>
          <a:xfrm>
            <a:off x="8404860" y="6356350"/>
            <a:ext cx="51816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6" descr="Tag=AccentColor&#10;Flavor=Light&#10;Target=Fill"/>
          <p:cNvSpPr/>
          <p:nvPr/>
        </p:nvSpPr>
        <p:spPr>
          <a:xfrm>
            <a:off x="7209816" y="0"/>
            <a:ext cx="4143984" cy="5747660"/>
          </a:xfrm>
          <a:custGeom>
            <a:avLst/>
            <a:gdLst/>
            <a:ahLst/>
            <a:cxnLst/>
            <a:rect l="l" t="t" r="r" b="b"/>
            <a:pathLst>
              <a:path w="3843750" h="5956080" extrusionOk="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 name="Google Shape;31;p6"/>
          <p:cNvSpPr txBox="1">
            <a:spLocks noGrp="1"/>
          </p:cNvSpPr>
          <p:nvPr>
            <p:ph type="title"/>
          </p:nvPr>
        </p:nvSpPr>
        <p:spPr>
          <a:xfrm>
            <a:off x="831850" y="1078991"/>
            <a:ext cx="5266944" cy="313639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800"/>
              <a:buFont typeface="Abril Fatface"/>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6"/>
          <p:cNvSpPr txBox="1">
            <a:spLocks noGrp="1"/>
          </p:cNvSpPr>
          <p:nvPr>
            <p:ph type="body" idx="1"/>
          </p:nvPr>
        </p:nvSpPr>
        <p:spPr>
          <a:xfrm>
            <a:off x="831850" y="4279392"/>
            <a:ext cx="5266944"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2400"/>
              <a:buNone/>
              <a:defRPr sz="2400" cap="none">
                <a:solidFill>
                  <a:schemeClr val="dk1"/>
                </a:solidFill>
              </a:defRPr>
            </a:lvl1pPr>
            <a:lvl2pPr marL="914400" lvl="1" indent="-228600" algn="l">
              <a:lnSpc>
                <a:spcPct val="100000"/>
              </a:lnSpc>
              <a:spcBef>
                <a:spcPts val="500"/>
              </a:spcBef>
              <a:spcAft>
                <a:spcPts val="0"/>
              </a:spcAft>
              <a:buClr>
                <a:srgbClr val="888888"/>
              </a:buClr>
              <a:buSzPts val="2000"/>
              <a:buNone/>
              <a:defRPr sz="2000">
                <a:solidFill>
                  <a:srgbClr val="888888"/>
                </a:solidFill>
              </a:defRPr>
            </a:lvl2pPr>
            <a:lvl3pPr marL="1371600" lvl="2" indent="-228600" algn="l">
              <a:lnSpc>
                <a:spcPct val="100000"/>
              </a:lnSpc>
              <a:spcBef>
                <a:spcPts val="500"/>
              </a:spcBef>
              <a:spcAft>
                <a:spcPts val="0"/>
              </a:spcAft>
              <a:buClr>
                <a:srgbClr val="888888"/>
              </a:buClr>
              <a:buSzPts val="1800"/>
              <a:buNone/>
              <a:defRPr sz="1800">
                <a:solidFill>
                  <a:srgbClr val="888888"/>
                </a:solidFill>
              </a:defRPr>
            </a:lvl3pPr>
            <a:lvl4pPr marL="1828800" lvl="3" indent="-228600" algn="l">
              <a:lnSpc>
                <a:spcPct val="100000"/>
              </a:lnSpc>
              <a:spcBef>
                <a:spcPts val="500"/>
              </a:spcBef>
              <a:spcAft>
                <a:spcPts val="0"/>
              </a:spcAft>
              <a:buClr>
                <a:srgbClr val="888888"/>
              </a:buClr>
              <a:buSzPts val="1600"/>
              <a:buNone/>
              <a:defRPr sz="1600">
                <a:solidFill>
                  <a:srgbClr val="888888"/>
                </a:solidFill>
              </a:defRPr>
            </a:lvl4pPr>
            <a:lvl5pPr marL="2286000" lvl="4" indent="-228600" algn="l">
              <a:lnSpc>
                <a:spcPct val="10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Copyright 2020 FTCTutorials.com (Last edit 4/1/2020)</a:t>
            </a:r>
            <a:endParaRPr/>
          </a:p>
        </p:txBody>
      </p:sp>
      <p:sp>
        <p:nvSpPr>
          <p:cNvPr id="35" name="Google Shape;35;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7" descr="Tag=AccentColor&#10;Flavor=Light&#10;Target=Fill"/>
          <p:cNvSpPr/>
          <p:nvPr/>
        </p:nvSpPr>
        <p:spPr>
          <a:xfrm flipH="1">
            <a:off x="1" y="315111"/>
            <a:ext cx="3021543" cy="1435442"/>
          </a:xfrm>
          <a:custGeom>
            <a:avLst/>
            <a:gdLst/>
            <a:ahLst/>
            <a:cxnLst/>
            <a:rect l="l" t="t" r="r" b="b"/>
            <a:pathLst>
              <a:path w="3021543" h="1435442" extrusionOk="0">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 name="Google Shape;38;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Abril Fatface"/>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7"/>
          <p:cNvSpPr txBox="1">
            <a:spLocks noGrp="1"/>
          </p:cNvSpPr>
          <p:nvPr>
            <p:ph type="body" idx="1"/>
          </p:nvPr>
        </p:nvSpPr>
        <p:spPr>
          <a:xfrm>
            <a:off x="838200" y="2011680"/>
            <a:ext cx="4937760" cy="416052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7"/>
          <p:cNvSpPr txBox="1">
            <a:spLocks noGrp="1"/>
          </p:cNvSpPr>
          <p:nvPr>
            <p:ph type="body" idx="2"/>
          </p:nvPr>
        </p:nvSpPr>
        <p:spPr>
          <a:xfrm>
            <a:off x="6419088" y="2011680"/>
            <a:ext cx="4937760" cy="416052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Copyright 2020 FTCTutorials.com (Last edit 4/1/2020)</a:t>
            </a:r>
            <a:endParaRPr/>
          </a:p>
        </p:txBody>
      </p:sp>
      <p:sp>
        <p:nvSpPr>
          <p:cNvPr id="43" name="Google Shape;4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8" descr="Tag=AccentColor&#10;Flavor=Light&#10;Target=Fill"/>
          <p:cNvSpPr/>
          <p:nvPr/>
        </p:nvSpPr>
        <p:spPr>
          <a:xfrm flipH="1">
            <a:off x="1" y="315111"/>
            <a:ext cx="3021543" cy="1435442"/>
          </a:xfrm>
          <a:custGeom>
            <a:avLst/>
            <a:gdLst/>
            <a:ahLst/>
            <a:cxnLst/>
            <a:rect l="l" t="t" r="r" b="b"/>
            <a:pathLst>
              <a:path w="3021543" h="1435442" extrusionOk="0">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6" name="Google Shape;46;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Abril Fatface"/>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8"/>
          <p:cNvSpPr txBox="1">
            <a:spLocks noGrp="1"/>
          </p:cNvSpPr>
          <p:nvPr>
            <p:ph type="body" idx="1"/>
          </p:nvPr>
        </p:nvSpPr>
        <p:spPr>
          <a:xfrm>
            <a:off x="839788" y="2011680"/>
            <a:ext cx="4937760" cy="95097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Clr>
                <a:schemeClr val="dk1"/>
              </a:buClr>
              <a:buSzPts val="2800"/>
              <a:buNone/>
              <a:defRPr sz="2800" b="1"/>
            </a:lvl1pPr>
            <a:lvl2pPr marL="914400" lvl="1" indent="-228600" algn="l">
              <a:lnSpc>
                <a:spcPct val="100000"/>
              </a:lnSpc>
              <a:spcBef>
                <a:spcPts val="500"/>
              </a:spcBef>
              <a:spcAft>
                <a:spcPts val="0"/>
              </a:spcAft>
              <a:buClr>
                <a:schemeClr val="dk1"/>
              </a:buClr>
              <a:buSzPts val="2000"/>
              <a:buNone/>
              <a:defRPr sz="2000" b="1"/>
            </a:lvl2pPr>
            <a:lvl3pPr marL="1371600" lvl="2" indent="-228600" algn="l">
              <a:lnSpc>
                <a:spcPct val="100000"/>
              </a:lnSpc>
              <a:spcBef>
                <a:spcPts val="500"/>
              </a:spcBef>
              <a:spcAft>
                <a:spcPts val="0"/>
              </a:spcAft>
              <a:buClr>
                <a:schemeClr val="dk1"/>
              </a:buClr>
              <a:buSzPts val="1800"/>
              <a:buNone/>
              <a:defRPr sz="1800" b="1"/>
            </a:lvl3pPr>
            <a:lvl4pPr marL="1828800" lvl="3" indent="-228600" algn="l">
              <a:lnSpc>
                <a:spcPct val="100000"/>
              </a:lnSpc>
              <a:spcBef>
                <a:spcPts val="500"/>
              </a:spcBef>
              <a:spcAft>
                <a:spcPts val="0"/>
              </a:spcAft>
              <a:buClr>
                <a:schemeClr val="dk1"/>
              </a:buClr>
              <a:buSzPts val="1600"/>
              <a:buNone/>
              <a:defRPr sz="1600" b="1"/>
            </a:lvl4pPr>
            <a:lvl5pPr marL="2286000" lvl="4" indent="-228600" algn="l">
              <a:lnSpc>
                <a:spcPct val="10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8"/>
          <p:cNvSpPr txBox="1">
            <a:spLocks noGrp="1"/>
          </p:cNvSpPr>
          <p:nvPr>
            <p:ph type="body" idx="2"/>
          </p:nvPr>
        </p:nvSpPr>
        <p:spPr>
          <a:xfrm>
            <a:off x="839788" y="3127248"/>
            <a:ext cx="4937760" cy="306324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8"/>
          <p:cNvSpPr txBox="1">
            <a:spLocks noGrp="1"/>
          </p:cNvSpPr>
          <p:nvPr>
            <p:ph type="body" idx="3"/>
          </p:nvPr>
        </p:nvSpPr>
        <p:spPr>
          <a:xfrm>
            <a:off x="6419088" y="2011680"/>
            <a:ext cx="4937760" cy="95097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Clr>
                <a:schemeClr val="dk1"/>
              </a:buClr>
              <a:buSzPts val="2800"/>
              <a:buNone/>
              <a:defRPr sz="2800" b="1"/>
            </a:lvl1pPr>
            <a:lvl2pPr marL="914400" lvl="1" indent="-228600" algn="l">
              <a:lnSpc>
                <a:spcPct val="100000"/>
              </a:lnSpc>
              <a:spcBef>
                <a:spcPts val="500"/>
              </a:spcBef>
              <a:spcAft>
                <a:spcPts val="0"/>
              </a:spcAft>
              <a:buClr>
                <a:schemeClr val="dk1"/>
              </a:buClr>
              <a:buSzPts val="2000"/>
              <a:buNone/>
              <a:defRPr sz="2000" b="1"/>
            </a:lvl2pPr>
            <a:lvl3pPr marL="1371600" lvl="2" indent="-228600" algn="l">
              <a:lnSpc>
                <a:spcPct val="100000"/>
              </a:lnSpc>
              <a:spcBef>
                <a:spcPts val="500"/>
              </a:spcBef>
              <a:spcAft>
                <a:spcPts val="0"/>
              </a:spcAft>
              <a:buClr>
                <a:schemeClr val="dk1"/>
              </a:buClr>
              <a:buSzPts val="1800"/>
              <a:buNone/>
              <a:defRPr sz="1800" b="1"/>
            </a:lvl3pPr>
            <a:lvl4pPr marL="1828800" lvl="3" indent="-228600" algn="l">
              <a:lnSpc>
                <a:spcPct val="100000"/>
              </a:lnSpc>
              <a:spcBef>
                <a:spcPts val="500"/>
              </a:spcBef>
              <a:spcAft>
                <a:spcPts val="0"/>
              </a:spcAft>
              <a:buClr>
                <a:schemeClr val="dk1"/>
              </a:buClr>
              <a:buSzPts val="1600"/>
              <a:buNone/>
              <a:defRPr sz="1600" b="1"/>
            </a:lvl4pPr>
            <a:lvl5pPr marL="2286000" lvl="4" indent="-228600" algn="l">
              <a:lnSpc>
                <a:spcPct val="10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8"/>
          <p:cNvSpPr txBox="1">
            <a:spLocks noGrp="1"/>
          </p:cNvSpPr>
          <p:nvPr>
            <p:ph type="body" idx="4"/>
          </p:nvPr>
        </p:nvSpPr>
        <p:spPr>
          <a:xfrm>
            <a:off x="6419088" y="3127248"/>
            <a:ext cx="4937760" cy="306324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Copyright 2020 FTCTutorials.com (Last edit 4/1/2020)</a:t>
            </a:r>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9" descr="Tag=AccentColor&#10;Flavor=Light&#10;Target=Fill"/>
          <p:cNvSpPr/>
          <p:nvPr/>
        </p:nvSpPr>
        <p:spPr>
          <a:xfrm flipH="1">
            <a:off x="1969639" y="181596"/>
            <a:ext cx="8252722" cy="6022258"/>
          </a:xfrm>
          <a:custGeom>
            <a:avLst/>
            <a:gdLst/>
            <a:ahLst/>
            <a:cxnLst/>
            <a:rect l="l" t="t" r="r" b="b"/>
            <a:pathLst>
              <a:path w="6886274" h="5025119" extrusionOk="0">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 name="Google Shape;56;p9"/>
          <p:cNvSpPr txBox="1">
            <a:spLocks noGrp="1"/>
          </p:cNvSpPr>
          <p:nvPr>
            <p:ph type="title"/>
          </p:nvPr>
        </p:nvSpPr>
        <p:spPr>
          <a:xfrm>
            <a:off x="2843784" y="1572768"/>
            <a:ext cx="6501384" cy="409651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000"/>
              <a:buFont typeface="Abril Fatface"/>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Copyright 2020 FTCTutorials.com (Last edit 4/1/2020)</a:t>
            </a:r>
            <a:endParaRPr/>
          </a:p>
        </p:txBody>
      </p:sp>
      <p:sp>
        <p:nvSpPr>
          <p:cNvPr id="59" name="Google Shape;5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1" type="blank">
  <p:cSld name="BLANK">
    <p:spTree>
      <p:nvGrpSpPr>
        <p:cNvPr id="1" name="Shape 60"/>
        <p:cNvGrpSpPr/>
        <p:nvPr/>
      </p:nvGrpSpPr>
      <p:grpSpPr>
        <a:xfrm>
          <a:off x="0" y="0"/>
          <a:ext cx="0" cy="0"/>
          <a:chOff x="0" y="0"/>
          <a:chExt cx="0" cy="0"/>
        </a:xfrm>
      </p:grpSpPr>
      <p:sp>
        <p:nvSpPr>
          <p:cNvPr id="61" name="Google Shape;61;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Copyright 2020 FTCTutorials.com (Last edit 4/1/2020)</a:t>
            </a:r>
            <a:endParaRPr/>
          </a:p>
        </p:txBody>
      </p:sp>
      <p:sp>
        <p:nvSpPr>
          <p:cNvPr id="63" name="Google Shape;6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2">
  <p:cSld name="Blank 2">
    <p:spTree>
      <p:nvGrpSpPr>
        <p:cNvPr id="1" name="Shape 64"/>
        <p:cNvGrpSpPr/>
        <p:nvPr/>
      </p:nvGrpSpPr>
      <p:grpSpPr>
        <a:xfrm>
          <a:off x="0" y="0"/>
          <a:ext cx="0" cy="0"/>
          <a:chOff x="0" y="0"/>
          <a:chExt cx="0" cy="0"/>
        </a:xfrm>
      </p:grpSpPr>
      <p:sp>
        <p:nvSpPr>
          <p:cNvPr id="65" name="Google Shape;65;p11" descr="Mask ID=&#10;Mask position=bottom, center&#10;Mask family= brushstroke, landscape, wide"/>
          <p:cNvSpPr/>
          <p:nvPr/>
        </p:nvSpPr>
        <p:spPr>
          <a:xfrm>
            <a:off x="1768100" y="-1"/>
            <a:ext cx="10423900" cy="5920155"/>
          </a:xfrm>
          <a:custGeom>
            <a:avLst/>
            <a:gdLst/>
            <a:ahLst/>
            <a:cxnLst/>
            <a:rect l="l" t="t" r="r" b="b"/>
            <a:pathLst>
              <a:path w="10423900" h="5491534" extrusionOk="0">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 name="Google Shape;6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Copyright 2020 FTCTutorials.com (Last edit 4/1/2020)</a:t>
            </a:r>
            <a:endParaRPr/>
          </a:p>
        </p:txBody>
      </p:sp>
      <p:sp>
        <p:nvSpPr>
          <p:cNvPr id="68" name="Google Shape;6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9"/>
        <p:cNvGrpSpPr/>
        <p:nvPr/>
      </p:nvGrpSpPr>
      <p:grpSpPr>
        <a:xfrm>
          <a:off x="0" y="0"/>
          <a:ext cx="0" cy="0"/>
          <a:chOff x="0" y="0"/>
          <a:chExt cx="0" cy="0"/>
        </a:xfrm>
      </p:grpSpPr>
      <p:sp>
        <p:nvSpPr>
          <p:cNvPr id="70" name="Google Shape;70;p12" descr="Tag=AccentColor&#10;Flavor=Light&#10;Target=Fill"/>
          <p:cNvSpPr/>
          <p:nvPr/>
        </p:nvSpPr>
        <p:spPr>
          <a:xfrm>
            <a:off x="4726728" y="0"/>
            <a:ext cx="7472381" cy="6858000"/>
          </a:xfrm>
          <a:custGeom>
            <a:avLst/>
            <a:gdLst/>
            <a:ahLst/>
            <a:cxnLst/>
            <a:rect l="l" t="t" r="r" b="b"/>
            <a:pathLst>
              <a:path w="7472381" h="6886575" extrusionOk="0">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 name="Google Shape;71;p12"/>
          <p:cNvSpPr txBox="1">
            <a:spLocks noGrp="1"/>
          </p:cNvSpPr>
          <p:nvPr>
            <p:ph type="title"/>
          </p:nvPr>
        </p:nvSpPr>
        <p:spPr>
          <a:xfrm>
            <a:off x="839788" y="640080"/>
            <a:ext cx="3886200" cy="295351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bril Fatfac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2"/>
          <p:cNvSpPr txBox="1">
            <a:spLocks noGrp="1"/>
          </p:cNvSpPr>
          <p:nvPr>
            <p:ph type="body" idx="1"/>
          </p:nvPr>
        </p:nvSpPr>
        <p:spPr>
          <a:xfrm>
            <a:off x="7059168" y="640080"/>
            <a:ext cx="4489704" cy="5596128"/>
          </a:xfrm>
          <a:prstGeom prst="rect">
            <a:avLst/>
          </a:prstGeom>
          <a:noFill/>
          <a:ln>
            <a:noFill/>
          </a:ln>
        </p:spPr>
        <p:txBody>
          <a:bodyPr spcFirstLastPara="1" wrap="square" lIns="91425" tIns="45700" rIns="91425" bIns="45700" anchor="ctr" anchorCtr="0">
            <a:normAutofit/>
          </a:bodyPr>
          <a:lstStyle>
            <a:lvl1pPr marL="457200" lvl="0" indent="-431800" algn="l">
              <a:lnSpc>
                <a:spcPct val="100000"/>
              </a:lnSpc>
              <a:spcBef>
                <a:spcPts val="1000"/>
              </a:spcBef>
              <a:spcAft>
                <a:spcPts val="0"/>
              </a:spcAft>
              <a:buClr>
                <a:schemeClr val="dk1"/>
              </a:buClr>
              <a:buSzPts val="3200"/>
              <a:buChar char="•"/>
              <a:defRPr sz="3200"/>
            </a:lvl1pPr>
            <a:lvl2pPr marL="914400" lvl="1" indent="-406400" algn="l">
              <a:lnSpc>
                <a:spcPct val="100000"/>
              </a:lnSpc>
              <a:spcBef>
                <a:spcPts val="500"/>
              </a:spcBef>
              <a:spcAft>
                <a:spcPts val="0"/>
              </a:spcAft>
              <a:buClr>
                <a:schemeClr val="dk1"/>
              </a:buClr>
              <a:buSzPts val="2800"/>
              <a:buChar char="•"/>
              <a:defRPr sz="2800"/>
            </a:lvl2pPr>
            <a:lvl3pPr marL="1371600" lvl="2" indent="-381000" algn="l">
              <a:lnSpc>
                <a:spcPct val="100000"/>
              </a:lnSpc>
              <a:spcBef>
                <a:spcPts val="500"/>
              </a:spcBef>
              <a:spcAft>
                <a:spcPts val="0"/>
              </a:spcAft>
              <a:buClr>
                <a:schemeClr val="dk1"/>
              </a:buClr>
              <a:buSzPts val="2400"/>
              <a:buChar char="•"/>
              <a:defRPr sz="2400"/>
            </a:lvl3pPr>
            <a:lvl4pPr marL="1828800" lvl="3" indent="-355600" algn="l">
              <a:lnSpc>
                <a:spcPct val="100000"/>
              </a:lnSpc>
              <a:spcBef>
                <a:spcPts val="500"/>
              </a:spcBef>
              <a:spcAft>
                <a:spcPts val="0"/>
              </a:spcAft>
              <a:buClr>
                <a:schemeClr val="dk1"/>
              </a:buClr>
              <a:buSzPts val="2000"/>
              <a:buChar char="•"/>
              <a:defRPr sz="2000"/>
            </a:lvl4pPr>
            <a:lvl5pPr marL="2286000" lvl="4" indent="-355600" algn="l">
              <a:lnSpc>
                <a:spcPct val="10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3" name="Google Shape;73;p12"/>
          <p:cNvSpPr txBox="1">
            <a:spLocks noGrp="1"/>
          </p:cNvSpPr>
          <p:nvPr>
            <p:ph type="body" idx="2"/>
          </p:nvPr>
        </p:nvSpPr>
        <p:spPr>
          <a:xfrm>
            <a:off x="839788" y="3776472"/>
            <a:ext cx="3886200" cy="246888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sz="16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200"/>
              <a:buNone/>
              <a:defRPr sz="1200"/>
            </a:lvl3pPr>
            <a:lvl4pPr marL="1828800" lvl="3" indent="-228600" algn="l">
              <a:lnSpc>
                <a:spcPct val="100000"/>
              </a:lnSpc>
              <a:spcBef>
                <a:spcPts val="500"/>
              </a:spcBef>
              <a:spcAft>
                <a:spcPts val="0"/>
              </a:spcAft>
              <a:buClr>
                <a:schemeClr val="dk1"/>
              </a:buClr>
              <a:buSzPts val="1000"/>
              <a:buNone/>
              <a:defRPr sz="1000"/>
            </a:lvl4pPr>
            <a:lvl5pPr marL="2286000" lvl="4" indent="-228600" algn="l">
              <a:lnSpc>
                <a:spcPct val="10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Copyright 2020 FTCTutorials.com (Last edit 4/1/2020)</a:t>
            </a:r>
            <a:endParaRPr/>
          </a:p>
        </p:txBody>
      </p:sp>
      <p:sp>
        <p:nvSpPr>
          <p:cNvPr id="76" name="Google Shape;7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
          <p:cNvSpPr txBox="1">
            <a:spLocks noGrp="1"/>
          </p:cNvSpPr>
          <p:nvPr>
            <p:ph type="title"/>
          </p:nvPr>
        </p:nvSpPr>
        <p:spPr>
          <a:xfrm>
            <a:off x="190500" y="136526"/>
            <a:ext cx="8747760" cy="83502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bril Fatface"/>
              <a:buNone/>
              <a:defRPr sz="4400" b="0" i="1" u="none" strike="noStrike" cap="none">
                <a:solidFill>
                  <a:schemeClr val="dk1"/>
                </a:solidFill>
                <a:latin typeface="Abril Fatface"/>
                <a:ea typeface="Abril Fatface"/>
                <a:cs typeface="Abril Fatface"/>
                <a:sym typeface="Abril Fatfac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
          <p:cNvSpPr txBox="1">
            <a:spLocks noGrp="1"/>
          </p:cNvSpPr>
          <p:nvPr>
            <p:ph type="body" idx="1"/>
          </p:nvPr>
        </p:nvSpPr>
        <p:spPr>
          <a:xfrm>
            <a:off x="190500" y="1074420"/>
            <a:ext cx="8747760" cy="5189220"/>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00000"/>
              </a:lnSpc>
              <a:spcBef>
                <a:spcPts val="10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1pPr>
            <a:lvl2pPr marL="914400" marR="0" lvl="1"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2pPr>
            <a:lvl3pPr marL="1371600" marR="0" lvl="2" indent="-330200" algn="l" rtl="0">
              <a:lnSpc>
                <a:spcPct val="100000"/>
              </a:lnSpc>
              <a:spcBef>
                <a:spcPts val="500"/>
              </a:spcBef>
              <a:spcAft>
                <a:spcPts val="0"/>
              </a:spcAft>
              <a:buClr>
                <a:schemeClr val="dk1"/>
              </a:buClr>
              <a:buSzPts val="1600"/>
              <a:buFont typeface="Arial"/>
              <a:buChar char="•"/>
              <a:defRPr sz="1600" b="0" i="0" u="none" strike="noStrike" cap="none">
                <a:solidFill>
                  <a:schemeClr val="dk1"/>
                </a:solidFill>
                <a:latin typeface="Century Gothic"/>
                <a:ea typeface="Century Gothic"/>
                <a:cs typeface="Century Gothic"/>
                <a:sym typeface="Century Gothic"/>
              </a:defRPr>
            </a:lvl3pPr>
            <a:lvl4pPr marL="1828800" marR="0" lvl="3" indent="-317500" algn="l" rtl="0">
              <a:lnSpc>
                <a:spcPct val="100000"/>
              </a:lnSpc>
              <a:spcBef>
                <a:spcPts val="500"/>
              </a:spcBef>
              <a:spcAft>
                <a:spcPts val="0"/>
              </a:spcAft>
              <a:buClr>
                <a:schemeClr val="dk1"/>
              </a:buClr>
              <a:buSzPts val="1400"/>
              <a:buFont typeface="Arial"/>
              <a:buChar char="•"/>
              <a:defRPr sz="1400" b="0" i="0" u="none" strike="noStrike" cap="none">
                <a:solidFill>
                  <a:schemeClr val="dk1"/>
                </a:solidFill>
                <a:latin typeface="Century Gothic"/>
                <a:ea typeface="Century Gothic"/>
                <a:cs typeface="Century Gothic"/>
                <a:sym typeface="Century Gothic"/>
              </a:defRPr>
            </a:lvl4pPr>
            <a:lvl5pPr marL="2286000" marR="0" lvl="4" indent="-317500" algn="l" rtl="0">
              <a:lnSpc>
                <a:spcPct val="100000"/>
              </a:lnSpc>
              <a:spcBef>
                <a:spcPts val="500"/>
              </a:spcBef>
              <a:spcAft>
                <a:spcPts val="0"/>
              </a:spcAft>
              <a:buClr>
                <a:schemeClr val="dk1"/>
              </a:buClr>
              <a:buSzPts val="1400"/>
              <a:buFont typeface="Arial"/>
              <a:buChar char="•"/>
              <a:defRPr sz="14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 name="Google Shape;12;p3"/>
          <p:cNvSpPr txBox="1">
            <a:spLocks noGrp="1"/>
          </p:cNvSpPr>
          <p:nvPr>
            <p:ph type="dt" idx="10"/>
          </p:nvPr>
        </p:nvSpPr>
        <p:spPr>
          <a:xfrm>
            <a:off x="4564380" y="6365240"/>
            <a:ext cx="9525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3" name="Google Shape;13;p3"/>
          <p:cNvSpPr txBox="1">
            <a:spLocks noGrp="1"/>
          </p:cNvSpPr>
          <p:nvPr>
            <p:ph type="ftr" idx="11"/>
          </p:nvPr>
        </p:nvSpPr>
        <p:spPr>
          <a:xfrm>
            <a:off x="190500" y="6351269"/>
            <a:ext cx="411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r>
              <a:rPr lang="en-US"/>
              <a:t>Copyright 2020 FTCTutorials.com (Last edit 4/1/2020)</a:t>
            </a:r>
            <a:endParaRPr/>
          </a:p>
        </p:txBody>
      </p:sp>
      <p:sp>
        <p:nvSpPr>
          <p:cNvPr id="14" name="Google Shape;14;p3"/>
          <p:cNvSpPr txBox="1">
            <a:spLocks noGrp="1"/>
          </p:cNvSpPr>
          <p:nvPr>
            <p:ph type="sldNum" idx="12"/>
          </p:nvPr>
        </p:nvSpPr>
        <p:spPr>
          <a:xfrm>
            <a:off x="8526780" y="6369049"/>
            <a:ext cx="41148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firstinspires.org/resource-library/ftc/robot-building-resources" TargetMode="External"/><Relationship Id="rId2" Type="http://schemas.openxmlformats.org/officeDocument/2006/relationships/hyperlink" Target="https://www.firstinspires.org/resource-library/ftc/technology-information-and-resources" TargetMode="External"/><Relationship Id="rId1" Type="http://schemas.openxmlformats.org/officeDocument/2006/relationships/slideLayout" Target="../slideLayouts/slideLayout2.xml"/><Relationship Id="rId6" Type="http://schemas.openxmlformats.org/officeDocument/2006/relationships/hyperlink" Target="https://github.com/ftctechnh/ftc_app/wiki" TargetMode="External"/><Relationship Id="rId5" Type="http://schemas.openxmlformats.org/officeDocument/2006/relationships/hyperlink" Target="https://github.com/ftctechnh/ftc_app/tree/master/doc/tutorial" TargetMode="External"/><Relationship Id="rId4" Type="http://schemas.openxmlformats.org/officeDocument/2006/relationships/hyperlink" Target="http://ftcforum.usfirst.org/forumdisplay.php?156-FTC-Technology"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ftcforum.usfirst.org/showthread.php?6128-Electro-Static-Discharge-Mitigation&amp;s=d18780fbd3b1e75aea2ae4a6faf6fe24"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mailto:BionicTigers10464@gmail.com" TargetMode="External"/><Relationship Id="rId2" Type="http://schemas.openxmlformats.org/officeDocument/2006/relationships/hyperlink" Target="http://lovelandrobotics.weebly.com/team10464"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creativecommons.org/licenses/by-nc-sa/4.0/"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00"/>
        <p:cNvGrpSpPr/>
        <p:nvPr/>
      </p:nvGrpSpPr>
      <p:grpSpPr>
        <a:xfrm>
          <a:off x="0" y="0"/>
          <a:ext cx="0" cy="0"/>
          <a:chOff x="0" y="0"/>
          <a:chExt cx="0" cy="0"/>
        </a:xfrm>
      </p:grpSpPr>
      <p:sp>
        <p:nvSpPr>
          <p:cNvPr id="101" name="Google Shape;101;p1"/>
          <p:cNvSpPr/>
          <p:nvPr/>
        </p:nvSpPr>
        <p:spPr>
          <a:xfrm>
            <a:off x="0" y="0"/>
            <a:ext cx="9141714"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02" name="Google Shape;102;p1"/>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03" name="Google Shape;103;p1"/>
          <p:cNvSpPr/>
          <p:nvPr/>
        </p:nvSpPr>
        <p:spPr>
          <a:xfrm>
            <a:off x="0" y="-5255"/>
            <a:ext cx="9144000" cy="6858000"/>
          </a:xfrm>
          <a:custGeom>
            <a:avLst/>
            <a:gdLst/>
            <a:ahLst/>
            <a:cxnLst/>
            <a:rect l="l" t="t" r="r" b="b"/>
            <a:pathLst>
              <a:path w="12192000" h="6858000" extrusionOk="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1"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2"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1"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04" name="Google Shape;104;p1"/>
          <p:cNvSpPr txBox="1">
            <a:spLocks noGrp="1"/>
          </p:cNvSpPr>
          <p:nvPr>
            <p:ph type="ctrTitle"/>
          </p:nvPr>
        </p:nvSpPr>
        <p:spPr>
          <a:xfrm>
            <a:off x="711025" y="654676"/>
            <a:ext cx="8144700" cy="18903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Abril Fatface"/>
              <a:buNone/>
            </a:pPr>
            <a:r>
              <a:rPr lang="en-US" sz="6000" b="1"/>
              <a:t>FTA’s Best Practices</a:t>
            </a:r>
            <a:endParaRPr/>
          </a:p>
        </p:txBody>
      </p:sp>
      <p:sp>
        <p:nvSpPr>
          <p:cNvPr id="105" name="Google Shape;105;p1"/>
          <p:cNvSpPr txBox="1">
            <a:spLocks noGrp="1"/>
          </p:cNvSpPr>
          <p:nvPr>
            <p:ph type="subTitle" idx="1"/>
          </p:nvPr>
        </p:nvSpPr>
        <p:spPr>
          <a:xfrm>
            <a:off x="711025" y="2601650"/>
            <a:ext cx="6123900" cy="646800"/>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100000"/>
              </a:lnSpc>
              <a:spcBef>
                <a:spcPts val="0"/>
              </a:spcBef>
              <a:spcAft>
                <a:spcPts val="0"/>
              </a:spcAft>
              <a:buClr>
                <a:schemeClr val="dk1"/>
              </a:buClr>
              <a:buSzPts val="1700"/>
              <a:buNone/>
            </a:pPr>
            <a:r>
              <a:rPr lang="en-US" sz="1700" dirty="0"/>
              <a:t>The Bionic Tigers - FTC 10464</a:t>
            </a:r>
            <a:endParaRPr sz="1700" dirty="0"/>
          </a:p>
          <a:p>
            <a:pPr marL="0" lvl="0" indent="0" algn="l" rtl="0">
              <a:lnSpc>
                <a:spcPct val="100000"/>
              </a:lnSpc>
              <a:spcBef>
                <a:spcPts val="0"/>
              </a:spcBef>
              <a:spcAft>
                <a:spcPts val="0"/>
              </a:spcAft>
              <a:buClr>
                <a:schemeClr val="dk1"/>
              </a:buClr>
              <a:buSzPts val="1700"/>
              <a:buNone/>
            </a:pPr>
            <a:endParaRPr sz="1700" dirty="0"/>
          </a:p>
          <a:p>
            <a:pPr marL="0" lvl="0" indent="0" algn="l" rtl="0">
              <a:lnSpc>
                <a:spcPct val="100000"/>
              </a:lnSpc>
              <a:spcBef>
                <a:spcPts val="0"/>
              </a:spcBef>
              <a:spcAft>
                <a:spcPts val="0"/>
              </a:spcAft>
              <a:buClr>
                <a:schemeClr val="dk1"/>
              </a:buClr>
              <a:buSzPts val="1700"/>
              <a:buNone/>
            </a:pPr>
            <a:r>
              <a:rPr lang="en-US" sz="1700" dirty="0"/>
              <a:t>	modified from Ohio Kickoff presentation 2019</a:t>
            </a:r>
            <a:endParaRPr sz="1700" dirty="0"/>
          </a:p>
        </p:txBody>
      </p:sp>
      <p:pic>
        <p:nvPicPr>
          <p:cNvPr id="106" name="Google Shape;106;p1" descr="A close up of a sign&#10;&#10;Description automatically generated"/>
          <p:cNvPicPr preferRelativeResize="0"/>
          <p:nvPr/>
        </p:nvPicPr>
        <p:blipFill rotWithShape="1">
          <a:blip r:embed="rId3">
            <a:alphaModFix/>
          </a:blip>
          <a:srcRect/>
          <a:stretch/>
        </p:blipFill>
        <p:spPr>
          <a:xfrm>
            <a:off x="4572000" y="4362663"/>
            <a:ext cx="3683140" cy="1596886"/>
          </a:xfrm>
          <a:prstGeom prst="rect">
            <a:avLst/>
          </a:prstGeom>
          <a:noFill/>
          <a:ln>
            <a:noFill/>
          </a:ln>
        </p:spPr>
      </p:pic>
      <p:sp>
        <p:nvSpPr>
          <p:cNvPr id="107" name="Google Shape;107;p1"/>
          <p:cNvSpPr txBox="1"/>
          <p:nvPr/>
        </p:nvSpPr>
        <p:spPr>
          <a:xfrm>
            <a:off x="349900" y="5085800"/>
            <a:ext cx="3000000" cy="3000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2400" dirty="0">
                <a:latin typeface="Calibri"/>
                <a:ea typeface="Calibri"/>
                <a:cs typeface="Calibri"/>
                <a:sym typeface="Calibri"/>
              </a:rPr>
              <a:t>HOW TO KEEP YOUR ROBOT RUNNING ROUND AFTER ROUND</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FA13D-E9F5-7949-8D6F-81AC862B857E}"/>
              </a:ext>
            </a:extLst>
          </p:cNvPr>
          <p:cNvSpPr>
            <a:spLocks noGrp="1"/>
          </p:cNvSpPr>
          <p:nvPr>
            <p:ph type="title"/>
          </p:nvPr>
        </p:nvSpPr>
        <p:spPr/>
        <p:txBody>
          <a:bodyPr/>
          <a:lstStyle/>
          <a:p>
            <a:r>
              <a:rPr lang="en-US" dirty="0">
                <a:sym typeface="Audiowide"/>
              </a:rPr>
              <a:t>Static Electricity</a:t>
            </a:r>
            <a:endParaRPr lang="en-US" dirty="0"/>
          </a:p>
        </p:txBody>
      </p:sp>
      <p:sp>
        <p:nvSpPr>
          <p:cNvPr id="3" name="Text Placeholder 2">
            <a:extLst>
              <a:ext uri="{FF2B5EF4-FFF2-40B4-BE49-F238E27FC236}">
                <a16:creationId xmlns:a16="http://schemas.microsoft.com/office/drawing/2014/main" id="{C529DD5B-4EDA-AB44-8B74-C587842814C3}"/>
              </a:ext>
            </a:extLst>
          </p:cNvPr>
          <p:cNvSpPr>
            <a:spLocks noGrp="1"/>
          </p:cNvSpPr>
          <p:nvPr>
            <p:ph type="body" idx="1"/>
          </p:nvPr>
        </p:nvSpPr>
        <p:spPr/>
        <p:txBody>
          <a:bodyPr>
            <a:normAutofit fontScale="92500" lnSpcReduction="10000"/>
          </a:bodyPr>
          <a:lstStyle/>
          <a:p>
            <a:pPr lvl="0"/>
            <a:r>
              <a:rPr lang="en-US" dirty="0">
                <a:sym typeface="Roboto"/>
              </a:rPr>
              <a:t>Be very conscious of using </a:t>
            </a:r>
            <a:r>
              <a:rPr lang="en-US" dirty="0" err="1">
                <a:sym typeface="Roboto"/>
              </a:rPr>
              <a:t>omniwheels</a:t>
            </a:r>
            <a:r>
              <a:rPr lang="en-US" dirty="0">
                <a:sym typeface="Roboto"/>
              </a:rPr>
              <a:t>–generates charge rapidly</a:t>
            </a:r>
          </a:p>
          <a:p>
            <a:pPr lvl="0"/>
            <a:r>
              <a:rPr lang="en-US" dirty="0">
                <a:sym typeface="Roboto"/>
              </a:rPr>
              <a:t>Be smart when using plexiglass – great for isolating electronics from the metal frame, but large quantities collects charge</a:t>
            </a:r>
          </a:p>
          <a:p>
            <a:pPr lvl="0"/>
            <a:r>
              <a:rPr lang="en-US" dirty="0">
                <a:sym typeface="Roboto"/>
              </a:rPr>
              <a:t>Avoid spinning plastic devices in general, e.g. the infamous zip tie brush</a:t>
            </a:r>
          </a:p>
          <a:p>
            <a:pPr lvl="1"/>
            <a:r>
              <a:rPr lang="en-US" dirty="0">
                <a:sym typeface="Roboto"/>
              </a:rPr>
              <a:t>Basically just attaching a Van De Graff generator to your robot…</a:t>
            </a:r>
          </a:p>
          <a:p>
            <a:pPr lvl="1"/>
            <a:r>
              <a:rPr lang="en-US" dirty="0">
                <a:sym typeface="Roboto"/>
              </a:rPr>
              <a:t>Avoid extra-long USB cables, and avoid wrapping around the frame</a:t>
            </a:r>
          </a:p>
          <a:p>
            <a:pPr lvl="1"/>
            <a:r>
              <a:rPr lang="en-US" dirty="0">
                <a:sym typeface="Roboto"/>
              </a:rPr>
              <a:t>Don’t run USB cables next to power cables</a:t>
            </a:r>
          </a:p>
          <a:p>
            <a:pPr lvl="1"/>
            <a:r>
              <a:rPr lang="en-US" dirty="0">
                <a:sym typeface="Roboto"/>
              </a:rPr>
              <a:t>Use quality, shielded cables</a:t>
            </a:r>
          </a:p>
          <a:p>
            <a:pPr lvl="0"/>
            <a:r>
              <a:rPr lang="en-US" dirty="0">
                <a:sym typeface="Roboto"/>
              </a:rPr>
              <a:t>Isolate electronics from the metal frame</a:t>
            </a:r>
          </a:p>
          <a:p>
            <a:pPr lvl="1"/>
            <a:r>
              <a:rPr lang="en-US" dirty="0">
                <a:sym typeface="Roboto"/>
              </a:rPr>
              <a:t>Prevents static from contact with the frame from entering delicate electronics</a:t>
            </a:r>
          </a:p>
          <a:p>
            <a:pPr lvl="0"/>
            <a:r>
              <a:rPr lang="en-US" dirty="0">
                <a:sym typeface="Roboto"/>
              </a:rPr>
              <a:t>Use plenty of Ferrite Chokes!</a:t>
            </a:r>
          </a:p>
          <a:p>
            <a:pPr lvl="0"/>
            <a:r>
              <a:rPr lang="en-US" dirty="0">
                <a:sym typeface="Roboto"/>
              </a:rPr>
              <a:t>Be especially careful when using legacy motor and servo controllers – prone to the same lockups we’ve seen with the past tech</a:t>
            </a:r>
          </a:p>
          <a:p>
            <a:endParaRPr lang="en-US" dirty="0"/>
          </a:p>
        </p:txBody>
      </p:sp>
      <p:sp>
        <p:nvSpPr>
          <p:cNvPr id="4" name="Footer Placeholder 3">
            <a:extLst>
              <a:ext uri="{FF2B5EF4-FFF2-40B4-BE49-F238E27FC236}">
                <a16:creationId xmlns:a16="http://schemas.microsoft.com/office/drawing/2014/main" id="{2D62FDAD-B966-F24F-B0EC-E73242F1D6DA}"/>
              </a:ext>
            </a:extLst>
          </p:cNvPr>
          <p:cNvSpPr>
            <a:spLocks noGrp="1"/>
          </p:cNvSpPr>
          <p:nvPr>
            <p:ph type="ftr" idx="11"/>
          </p:nvPr>
        </p:nvSpPr>
        <p:spPr/>
        <p:txBody>
          <a:bodyPr/>
          <a:lstStyle/>
          <a:p>
            <a:r>
              <a:rPr lang="en-US"/>
              <a:t>Copyright 2020 FTCTutorials.com (Last edit 4/1/2020)</a:t>
            </a:r>
          </a:p>
        </p:txBody>
      </p:sp>
      <p:sp>
        <p:nvSpPr>
          <p:cNvPr id="5" name="Slide Number Placeholder 4">
            <a:extLst>
              <a:ext uri="{FF2B5EF4-FFF2-40B4-BE49-F238E27FC236}">
                <a16:creationId xmlns:a16="http://schemas.microsoft.com/office/drawing/2014/main" id="{C0691015-143D-D64A-B504-9DBD7D5FEFC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2832264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C1086-F874-3344-8BA6-30C51A85332C}"/>
              </a:ext>
            </a:extLst>
          </p:cNvPr>
          <p:cNvSpPr>
            <a:spLocks noGrp="1"/>
          </p:cNvSpPr>
          <p:nvPr>
            <p:ph type="title"/>
          </p:nvPr>
        </p:nvSpPr>
        <p:spPr/>
        <p:txBody>
          <a:bodyPr/>
          <a:lstStyle/>
          <a:p>
            <a:r>
              <a:rPr lang="en-US" dirty="0">
                <a:sym typeface="Audiowide"/>
              </a:rPr>
              <a:t>Physical Contact</a:t>
            </a:r>
            <a:endParaRPr lang="en-US" dirty="0"/>
          </a:p>
        </p:txBody>
      </p:sp>
      <p:sp>
        <p:nvSpPr>
          <p:cNvPr id="3" name="Text Placeholder 2">
            <a:extLst>
              <a:ext uri="{FF2B5EF4-FFF2-40B4-BE49-F238E27FC236}">
                <a16:creationId xmlns:a16="http://schemas.microsoft.com/office/drawing/2014/main" id="{925CF727-FA22-6A43-A816-C1E1B81CD875}"/>
              </a:ext>
            </a:extLst>
          </p:cNvPr>
          <p:cNvSpPr>
            <a:spLocks noGrp="1"/>
          </p:cNvSpPr>
          <p:nvPr>
            <p:ph type="body" idx="1"/>
          </p:nvPr>
        </p:nvSpPr>
        <p:spPr/>
        <p:txBody>
          <a:bodyPr/>
          <a:lstStyle/>
          <a:p>
            <a:pPr lvl="0"/>
            <a:r>
              <a:rPr lang="en-US" dirty="0">
                <a:sym typeface="Roboto"/>
              </a:rPr>
              <a:t>Ensure that your robot is not easily damaged by impacts with other robots</a:t>
            </a:r>
          </a:p>
          <a:p>
            <a:pPr lvl="0"/>
            <a:r>
              <a:rPr lang="en-US" dirty="0">
                <a:sym typeface="Roboto"/>
              </a:rPr>
              <a:t>Consider that, based on the game, there can be various robot arms occupying the airspace around your bot</a:t>
            </a:r>
          </a:p>
          <a:p>
            <a:pPr lvl="0"/>
            <a:r>
              <a:rPr lang="en-US" dirty="0">
                <a:sym typeface="Roboto"/>
              </a:rPr>
              <a:t>Minimize the possibility of wires being ensnared by other bots</a:t>
            </a:r>
          </a:p>
          <a:p>
            <a:pPr lvl="0"/>
            <a:r>
              <a:rPr lang="en-US" dirty="0">
                <a:sym typeface="Roboto"/>
              </a:rPr>
              <a:t>Consider a screen protector for phone</a:t>
            </a:r>
          </a:p>
          <a:p>
            <a:endParaRPr lang="en-US" dirty="0"/>
          </a:p>
        </p:txBody>
      </p:sp>
      <p:sp>
        <p:nvSpPr>
          <p:cNvPr id="6" name="Footer Placeholder 5">
            <a:extLst>
              <a:ext uri="{FF2B5EF4-FFF2-40B4-BE49-F238E27FC236}">
                <a16:creationId xmlns:a16="http://schemas.microsoft.com/office/drawing/2014/main" id="{A32AF435-F407-2545-BF59-22E37C280438}"/>
              </a:ext>
            </a:extLst>
          </p:cNvPr>
          <p:cNvSpPr>
            <a:spLocks noGrp="1"/>
          </p:cNvSpPr>
          <p:nvPr>
            <p:ph type="ftr" idx="11"/>
          </p:nvPr>
        </p:nvSpPr>
        <p:spPr/>
        <p:txBody>
          <a:bodyPr/>
          <a:lstStyle/>
          <a:p>
            <a:r>
              <a:rPr lang="en-US"/>
              <a:t>Copyright 2020 FTCTutorials.com (Last edit 4/1/2020)</a:t>
            </a:r>
          </a:p>
        </p:txBody>
      </p:sp>
      <p:sp>
        <p:nvSpPr>
          <p:cNvPr id="7" name="Slide Number Placeholder 6">
            <a:extLst>
              <a:ext uri="{FF2B5EF4-FFF2-40B4-BE49-F238E27FC236}">
                <a16:creationId xmlns:a16="http://schemas.microsoft.com/office/drawing/2014/main" id="{88F8F5DE-B7DA-F34A-A264-7BF1026D20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2737937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14828-365D-5B4F-B03D-481D584FED64}"/>
              </a:ext>
            </a:extLst>
          </p:cNvPr>
          <p:cNvSpPr>
            <a:spLocks noGrp="1"/>
          </p:cNvSpPr>
          <p:nvPr>
            <p:ph type="title"/>
          </p:nvPr>
        </p:nvSpPr>
        <p:spPr/>
        <p:txBody>
          <a:bodyPr/>
          <a:lstStyle/>
          <a:p>
            <a:r>
              <a:rPr lang="en-US" dirty="0">
                <a:sym typeface="Audiowide"/>
              </a:rPr>
              <a:t>Wi-Fi Interference</a:t>
            </a:r>
            <a:endParaRPr lang="en-US" dirty="0"/>
          </a:p>
        </p:txBody>
      </p:sp>
      <p:sp>
        <p:nvSpPr>
          <p:cNvPr id="3" name="Text Placeholder 2">
            <a:extLst>
              <a:ext uri="{FF2B5EF4-FFF2-40B4-BE49-F238E27FC236}">
                <a16:creationId xmlns:a16="http://schemas.microsoft.com/office/drawing/2014/main" id="{811AFB65-7984-374B-9FEE-AFFB37779451}"/>
              </a:ext>
            </a:extLst>
          </p:cNvPr>
          <p:cNvSpPr>
            <a:spLocks noGrp="1"/>
          </p:cNvSpPr>
          <p:nvPr>
            <p:ph type="body" idx="1"/>
          </p:nvPr>
        </p:nvSpPr>
        <p:spPr/>
        <p:txBody>
          <a:bodyPr/>
          <a:lstStyle/>
          <a:p>
            <a:pPr lvl="0"/>
            <a:r>
              <a:rPr lang="en-US" dirty="0">
                <a:sym typeface="Roboto"/>
              </a:rPr>
              <a:t>Make sure your phones have the cell radios disabled</a:t>
            </a:r>
          </a:p>
          <a:p>
            <a:pPr lvl="0"/>
            <a:r>
              <a:rPr lang="en-US" dirty="0">
                <a:sym typeface="Roboto"/>
              </a:rPr>
              <a:t>Turn off </a:t>
            </a:r>
            <a:r>
              <a:rPr lang="en-US" dirty="0" err="1">
                <a:sym typeface="Roboto"/>
              </a:rPr>
              <a:t>bluetooth</a:t>
            </a:r>
            <a:endParaRPr lang="en-US" dirty="0">
              <a:sym typeface="Roboto"/>
            </a:endParaRPr>
          </a:p>
          <a:p>
            <a:pPr lvl="0"/>
            <a:r>
              <a:rPr lang="en-US" dirty="0">
                <a:sym typeface="Roboto"/>
              </a:rPr>
              <a:t>Encourage your friends and family to avoid using mobile </a:t>
            </a:r>
            <a:r>
              <a:rPr lang="en-US" dirty="0" err="1">
                <a:sym typeface="Roboto"/>
              </a:rPr>
              <a:t>WiFi</a:t>
            </a:r>
            <a:r>
              <a:rPr lang="en-US" dirty="0">
                <a:sym typeface="Roboto"/>
              </a:rPr>
              <a:t> hotspots at the tournament</a:t>
            </a:r>
          </a:p>
          <a:p>
            <a:pPr lvl="0"/>
            <a:r>
              <a:rPr lang="en-US" dirty="0">
                <a:sym typeface="Roboto"/>
              </a:rPr>
              <a:t>If you bring a router for some odd reason, make sure the signal does not leak into the tournament area</a:t>
            </a:r>
          </a:p>
          <a:p>
            <a:pPr lvl="0"/>
            <a:r>
              <a:rPr lang="en-US" dirty="0">
                <a:sym typeface="Roboto"/>
              </a:rPr>
              <a:t>If many teams / robots are trying to connect to each other simultaneously, it can be difficult to pair. Try pairing in an area isolated from other robots</a:t>
            </a:r>
          </a:p>
          <a:p>
            <a:pPr lvl="0"/>
            <a:endParaRPr lang="en-US" dirty="0">
              <a:sym typeface="Calibri"/>
            </a:endParaRPr>
          </a:p>
          <a:p>
            <a:pPr lvl="0"/>
            <a:endParaRPr lang="en-US" dirty="0">
              <a:sym typeface="Roboto"/>
            </a:endParaRPr>
          </a:p>
          <a:p>
            <a:endParaRPr lang="en-US" dirty="0"/>
          </a:p>
        </p:txBody>
      </p:sp>
      <p:sp>
        <p:nvSpPr>
          <p:cNvPr id="6" name="Footer Placeholder 5">
            <a:extLst>
              <a:ext uri="{FF2B5EF4-FFF2-40B4-BE49-F238E27FC236}">
                <a16:creationId xmlns:a16="http://schemas.microsoft.com/office/drawing/2014/main" id="{5D26E7BB-50F6-5E46-BEBD-979C140BAE91}"/>
              </a:ext>
            </a:extLst>
          </p:cNvPr>
          <p:cNvSpPr>
            <a:spLocks noGrp="1"/>
          </p:cNvSpPr>
          <p:nvPr>
            <p:ph type="ftr" idx="11"/>
          </p:nvPr>
        </p:nvSpPr>
        <p:spPr/>
        <p:txBody>
          <a:bodyPr/>
          <a:lstStyle/>
          <a:p>
            <a:r>
              <a:rPr lang="en-US"/>
              <a:t>Copyright 2020 FTCTutorials.com (Last edit 4/1/2020)</a:t>
            </a:r>
          </a:p>
        </p:txBody>
      </p:sp>
      <p:sp>
        <p:nvSpPr>
          <p:cNvPr id="7" name="Slide Number Placeholder 6">
            <a:extLst>
              <a:ext uri="{FF2B5EF4-FFF2-40B4-BE49-F238E27FC236}">
                <a16:creationId xmlns:a16="http://schemas.microsoft.com/office/drawing/2014/main" id="{27357181-52DA-2841-927D-E1FEC50C77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1595848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3CBD6-FF11-9641-9FCA-98C67276F2E6}"/>
              </a:ext>
            </a:extLst>
          </p:cNvPr>
          <p:cNvSpPr>
            <a:spLocks noGrp="1"/>
          </p:cNvSpPr>
          <p:nvPr>
            <p:ph type="title"/>
          </p:nvPr>
        </p:nvSpPr>
        <p:spPr/>
        <p:txBody>
          <a:bodyPr/>
          <a:lstStyle/>
          <a:p>
            <a:r>
              <a:rPr lang="en-US" dirty="0">
                <a:sym typeface="Audiowide"/>
              </a:rPr>
              <a:t>Game Controllers</a:t>
            </a:r>
            <a:endParaRPr lang="en-US" dirty="0"/>
          </a:p>
        </p:txBody>
      </p:sp>
      <p:sp>
        <p:nvSpPr>
          <p:cNvPr id="3" name="Text Placeholder 2">
            <a:extLst>
              <a:ext uri="{FF2B5EF4-FFF2-40B4-BE49-F238E27FC236}">
                <a16:creationId xmlns:a16="http://schemas.microsoft.com/office/drawing/2014/main" id="{3A6807C0-7AF3-C748-8AEE-6B98F54E3A17}"/>
              </a:ext>
            </a:extLst>
          </p:cNvPr>
          <p:cNvSpPr>
            <a:spLocks noGrp="1"/>
          </p:cNvSpPr>
          <p:nvPr>
            <p:ph type="body" idx="1"/>
          </p:nvPr>
        </p:nvSpPr>
        <p:spPr>
          <a:xfrm>
            <a:off x="259080" y="1719943"/>
            <a:ext cx="8663940" cy="4558936"/>
          </a:xfrm>
        </p:spPr>
        <p:txBody>
          <a:bodyPr/>
          <a:lstStyle/>
          <a:p>
            <a:pPr lvl="0"/>
            <a:r>
              <a:rPr lang="en-US" dirty="0">
                <a:sym typeface="Roboto"/>
              </a:rPr>
              <a:t>Every once in a while, a game controller actually does stop working correctly – bring spares</a:t>
            </a:r>
          </a:p>
          <a:p>
            <a:pPr lvl="0"/>
            <a:r>
              <a:rPr lang="en-US" dirty="0">
                <a:sym typeface="Roboto"/>
              </a:rPr>
              <a:t>Many other times, the real problem lies elsewhere</a:t>
            </a:r>
          </a:p>
          <a:p>
            <a:pPr lvl="1"/>
            <a:r>
              <a:rPr lang="en-US" dirty="0">
                <a:sym typeface="Roboto"/>
              </a:rPr>
              <a:t>Latency – Heavy Wi-Fi traffic</a:t>
            </a:r>
          </a:p>
          <a:p>
            <a:pPr lvl="1"/>
            <a:r>
              <a:rPr lang="en-US" dirty="0">
                <a:sym typeface="Roboto"/>
              </a:rPr>
              <a:t>Mis-mapped controller 1 v 2 (Start + A = 1, Start + B = 2)</a:t>
            </a:r>
          </a:p>
          <a:p>
            <a:pPr lvl="2"/>
            <a:r>
              <a:rPr lang="en-US" dirty="0">
                <a:sym typeface="Roboto"/>
              </a:rPr>
              <a:t>Legacy controllers (Logitech Dual Action): Start + X/Y to map</a:t>
            </a:r>
          </a:p>
          <a:p>
            <a:pPr lvl="2"/>
            <a:endParaRPr lang="en-US" dirty="0">
              <a:sym typeface="Roboto"/>
            </a:endParaRPr>
          </a:p>
          <a:p>
            <a:pPr lvl="0"/>
            <a:r>
              <a:rPr lang="en-US" dirty="0">
                <a:sym typeface="Roboto"/>
              </a:rPr>
              <a:t>ZTE Speed phones are known to occasionally stop communicating with gamepads – only solution is restarting the phone</a:t>
            </a:r>
          </a:p>
          <a:p>
            <a:pPr lvl="0"/>
            <a:r>
              <a:rPr lang="en-US" dirty="0">
                <a:sym typeface="Roboto"/>
              </a:rPr>
              <a:t>The Moto G may have issues powering two controllers through a hub – can use battery hub</a:t>
            </a:r>
          </a:p>
          <a:p>
            <a:endParaRPr lang="en-US" dirty="0"/>
          </a:p>
        </p:txBody>
      </p:sp>
      <p:sp>
        <p:nvSpPr>
          <p:cNvPr id="4" name="Footer Placeholder 3">
            <a:extLst>
              <a:ext uri="{FF2B5EF4-FFF2-40B4-BE49-F238E27FC236}">
                <a16:creationId xmlns:a16="http://schemas.microsoft.com/office/drawing/2014/main" id="{95D59201-A94A-CC4F-9CB5-9D127D6061B1}"/>
              </a:ext>
            </a:extLst>
          </p:cNvPr>
          <p:cNvSpPr>
            <a:spLocks noGrp="1"/>
          </p:cNvSpPr>
          <p:nvPr>
            <p:ph type="ftr" idx="11"/>
          </p:nvPr>
        </p:nvSpPr>
        <p:spPr/>
        <p:txBody>
          <a:bodyPr/>
          <a:lstStyle/>
          <a:p>
            <a:r>
              <a:rPr lang="en-US"/>
              <a:t>Copyright 2020 FTCTutorials.com (Last edit 4/1/2020)</a:t>
            </a:r>
          </a:p>
        </p:txBody>
      </p:sp>
      <p:sp>
        <p:nvSpPr>
          <p:cNvPr id="5" name="Slide Number Placeholder 4">
            <a:extLst>
              <a:ext uri="{FF2B5EF4-FFF2-40B4-BE49-F238E27FC236}">
                <a16:creationId xmlns:a16="http://schemas.microsoft.com/office/drawing/2014/main" id="{096A9030-CEE0-C24D-B76F-15A2ABC7F5E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2272767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 name="Title 1">
            <a:extLst>
              <a:ext uri="{FF2B5EF4-FFF2-40B4-BE49-F238E27FC236}">
                <a16:creationId xmlns:a16="http://schemas.microsoft.com/office/drawing/2014/main" id="{407792C3-7388-CC43-8A7E-C0EBD42BF0F8}"/>
              </a:ext>
            </a:extLst>
          </p:cNvPr>
          <p:cNvSpPr>
            <a:spLocks noGrp="1"/>
          </p:cNvSpPr>
          <p:nvPr>
            <p:ph type="title"/>
          </p:nvPr>
        </p:nvSpPr>
        <p:spPr/>
        <p:txBody>
          <a:bodyPr/>
          <a:lstStyle/>
          <a:p>
            <a:r>
              <a:rPr lang="en-US" dirty="0">
                <a:sym typeface="Audiowide"/>
              </a:rPr>
              <a:t>Other Good Practices</a:t>
            </a:r>
            <a:endParaRPr lang="en-US" dirty="0"/>
          </a:p>
        </p:txBody>
      </p:sp>
      <p:sp>
        <p:nvSpPr>
          <p:cNvPr id="5" name="Text Placeholder 4">
            <a:extLst>
              <a:ext uri="{FF2B5EF4-FFF2-40B4-BE49-F238E27FC236}">
                <a16:creationId xmlns:a16="http://schemas.microsoft.com/office/drawing/2014/main" id="{D4647EE0-7608-6B4D-A4F0-177FBF8E56C8}"/>
              </a:ext>
            </a:extLst>
          </p:cNvPr>
          <p:cNvSpPr>
            <a:spLocks noGrp="1"/>
          </p:cNvSpPr>
          <p:nvPr>
            <p:ph type="body" idx="1"/>
          </p:nvPr>
        </p:nvSpPr>
        <p:spPr/>
        <p:txBody>
          <a:bodyPr/>
          <a:lstStyle/>
          <a:p>
            <a:endParaRPr lang="en-US"/>
          </a:p>
        </p:txBody>
      </p:sp>
      <p:sp>
        <p:nvSpPr>
          <p:cNvPr id="3" name="Footer Placeholder 2">
            <a:extLst>
              <a:ext uri="{FF2B5EF4-FFF2-40B4-BE49-F238E27FC236}">
                <a16:creationId xmlns:a16="http://schemas.microsoft.com/office/drawing/2014/main" id="{924EFF12-2517-204F-9D8C-55513B7FBB14}"/>
              </a:ext>
            </a:extLst>
          </p:cNvPr>
          <p:cNvSpPr>
            <a:spLocks noGrp="1"/>
          </p:cNvSpPr>
          <p:nvPr>
            <p:ph type="ftr" idx="11"/>
          </p:nvPr>
        </p:nvSpPr>
        <p:spPr/>
        <p:txBody>
          <a:bodyPr/>
          <a:lstStyle/>
          <a:p>
            <a:r>
              <a:rPr lang="en-US"/>
              <a:t>Copyright 2020 FTCTutorials.com (Last edit 4/1/2020)</a:t>
            </a:r>
          </a:p>
        </p:txBody>
      </p:sp>
      <p:sp>
        <p:nvSpPr>
          <p:cNvPr id="4" name="Slide Number Placeholder 3">
            <a:extLst>
              <a:ext uri="{FF2B5EF4-FFF2-40B4-BE49-F238E27FC236}">
                <a16:creationId xmlns:a16="http://schemas.microsoft.com/office/drawing/2014/main" id="{DA82E6C5-7427-7C41-B39C-D3EEAC3F47C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E0F1A-3C57-8F46-B0F1-1247D9C53270}"/>
              </a:ext>
            </a:extLst>
          </p:cNvPr>
          <p:cNvSpPr>
            <a:spLocks noGrp="1"/>
          </p:cNvSpPr>
          <p:nvPr>
            <p:ph type="title"/>
          </p:nvPr>
        </p:nvSpPr>
        <p:spPr/>
        <p:txBody>
          <a:bodyPr/>
          <a:lstStyle/>
          <a:p>
            <a:r>
              <a:rPr lang="en-US" dirty="0">
                <a:sym typeface="Audiowide"/>
              </a:rPr>
              <a:t>Robot Construction</a:t>
            </a:r>
            <a:endParaRPr lang="en-US" dirty="0"/>
          </a:p>
        </p:txBody>
      </p:sp>
      <p:sp>
        <p:nvSpPr>
          <p:cNvPr id="3" name="Text Placeholder 2">
            <a:extLst>
              <a:ext uri="{FF2B5EF4-FFF2-40B4-BE49-F238E27FC236}">
                <a16:creationId xmlns:a16="http://schemas.microsoft.com/office/drawing/2014/main" id="{B3F41521-949B-404B-BAF4-A1595A17489A}"/>
              </a:ext>
            </a:extLst>
          </p:cNvPr>
          <p:cNvSpPr>
            <a:spLocks noGrp="1"/>
          </p:cNvSpPr>
          <p:nvPr>
            <p:ph type="body" idx="1"/>
          </p:nvPr>
        </p:nvSpPr>
        <p:spPr>
          <a:xfrm>
            <a:off x="259080" y="1611086"/>
            <a:ext cx="8663940" cy="4881789"/>
          </a:xfrm>
        </p:spPr>
        <p:txBody>
          <a:bodyPr>
            <a:normAutofit fontScale="85000" lnSpcReduction="20000"/>
          </a:bodyPr>
          <a:lstStyle/>
          <a:p>
            <a:pPr lvl="0"/>
            <a:r>
              <a:rPr lang="en-US" dirty="0">
                <a:sym typeface="Roboto"/>
              </a:rPr>
              <a:t>Use the latest electronics</a:t>
            </a:r>
          </a:p>
          <a:p>
            <a:pPr lvl="1"/>
            <a:r>
              <a:rPr lang="en-US" dirty="0">
                <a:sym typeface="Roboto"/>
              </a:rPr>
              <a:t>The Modern Robotics modules are generally more robust than the older Hi-Technic motor and servo controllers</a:t>
            </a:r>
          </a:p>
          <a:p>
            <a:pPr lvl="0"/>
            <a:r>
              <a:rPr lang="en-US" dirty="0">
                <a:sym typeface="Roboto"/>
              </a:rPr>
              <a:t>Label your electronics modules by their serial numbers for easy troubleshooting</a:t>
            </a:r>
          </a:p>
          <a:p>
            <a:pPr lvl="0"/>
            <a:r>
              <a:rPr lang="en-US" dirty="0">
                <a:sym typeface="Roboto"/>
              </a:rPr>
              <a:t>Make your power switch incredibly obvious to spot</a:t>
            </a:r>
          </a:p>
          <a:p>
            <a:pPr lvl="1"/>
            <a:r>
              <a:rPr lang="en-US" dirty="0">
                <a:sym typeface="Roboto"/>
              </a:rPr>
              <a:t>Colorful arrows, flashing LEDs, raised section of the robot, </a:t>
            </a:r>
            <a:r>
              <a:rPr lang="en-US" dirty="0" err="1">
                <a:sym typeface="Roboto"/>
              </a:rPr>
              <a:t>etc</a:t>
            </a:r>
            <a:r>
              <a:rPr lang="en-US" dirty="0">
                <a:sym typeface="Roboto"/>
              </a:rPr>
              <a:t>…</a:t>
            </a:r>
          </a:p>
          <a:p>
            <a:pPr lvl="2"/>
            <a:r>
              <a:rPr lang="en-US" dirty="0">
                <a:sym typeface="Roboto"/>
              </a:rPr>
              <a:t>However, be careful to reduce the chance of another robot or a falling game element accidentally pressing the switch (this has happened several times)</a:t>
            </a:r>
          </a:p>
          <a:p>
            <a:pPr lvl="1"/>
            <a:r>
              <a:rPr lang="en-US" dirty="0">
                <a:sym typeface="Roboto"/>
              </a:rPr>
              <a:t>If you bury your power switch inside your robot, the inspector is going to give you a dirty look in inspections…. And then make you move it.</a:t>
            </a:r>
          </a:p>
          <a:p>
            <a:pPr lvl="0"/>
            <a:r>
              <a:rPr lang="en-US" dirty="0">
                <a:sym typeface="Roboto"/>
              </a:rPr>
              <a:t>Manage cables and wires to prevent them from being hooked by another bot</a:t>
            </a:r>
          </a:p>
          <a:p>
            <a:pPr lvl="0"/>
            <a:r>
              <a:rPr lang="en-US" dirty="0">
                <a:sym typeface="Roboto"/>
              </a:rPr>
              <a:t>Avoid heavy use of LEGO parts (sensors are OK)</a:t>
            </a:r>
          </a:p>
          <a:p>
            <a:pPr lvl="1"/>
            <a:r>
              <a:rPr lang="en-US" dirty="0">
                <a:sym typeface="Roboto"/>
              </a:rPr>
              <a:t>LEGO parts are much more fragile.</a:t>
            </a:r>
          </a:p>
          <a:p>
            <a:pPr lvl="1"/>
            <a:r>
              <a:rPr lang="en-US" dirty="0">
                <a:sym typeface="Roboto"/>
              </a:rPr>
              <a:t>Compliment with Tetrix parts for strength</a:t>
            </a:r>
          </a:p>
          <a:p>
            <a:pPr lvl="0"/>
            <a:r>
              <a:rPr lang="en-US" dirty="0">
                <a:sym typeface="Roboto"/>
              </a:rPr>
              <a:t>Make sure your Robot Controller screen is visible</a:t>
            </a:r>
          </a:p>
          <a:p>
            <a:pPr lvl="1"/>
            <a:r>
              <a:rPr lang="en-US" dirty="0">
                <a:sym typeface="Roboto"/>
              </a:rPr>
              <a:t>But don’t expose it to unnecessary danger of impact from other robots</a:t>
            </a:r>
          </a:p>
          <a:p>
            <a:endParaRPr lang="en-US" dirty="0"/>
          </a:p>
        </p:txBody>
      </p:sp>
      <p:sp>
        <p:nvSpPr>
          <p:cNvPr id="4" name="Footer Placeholder 3">
            <a:extLst>
              <a:ext uri="{FF2B5EF4-FFF2-40B4-BE49-F238E27FC236}">
                <a16:creationId xmlns:a16="http://schemas.microsoft.com/office/drawing/2014/main" id="{68A2B2B6-81B5-E044-838A-F13ABBC623DC}"/>
              </a:ext>
            </a:extLst>
          </p:cNvPr>
          <p:cNvSpPr>
            <a:spLocks noGrp="1"/>
          </p:cNvSpPr>
          <p:nvPr>
            <p:ph type="ftr" idx="11"/>
          </p:nvPr>
        </p:nvSpPr>
        <p:spPr/>
        <p:txBody>
          <a:bodyPr/>
          <a:lstStyle/>
          <a:p>
            <a:r>
              <a:rPr lang="en-US"/>
              <a:t>Copyright 2020 FTCTutorials.com (Last edit 4/1/2020)</a:t>
            </a:r>
          </a:p>
        </p:txBody>
      </p:sp>
      <p:sp>
        <p:nvSpPr>
          <p:cNvPr id="5" name="Slide Number Placeholder 4">
            <a:extLst>
              <a:ext uri="{FF2B5EF4-FFF2-40B4-BE49-F238E27FC236}">
                <a16:creationId xmlns:a16="http://schemas.microsoft.com/office/drawing/2014/main" id="{FE419252-1818-EF46-9851-F81EBEEF75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1361661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AFB55-D769-6649-963A-D0CB04019C86}"/>
              </a:ext>
            </a:extLst>
          </p:cNvPr>
          <p:cNvSpPr>
            <a:spLocks noGrp="1"/>
          </p:cNvSpPr>
          <p:nvPr>
            <p:ph type="title"/>
          </p:nvPr>
        </p:nvSpPr>
        <p:spPr/>
        <p:txBody>
          <a:bodyPr/>
          <a:lstStyle/>
          <a:p>
            <a:r>
              <a:rPr lang="en-US" dirty="0">
                <a:sym typeface="Audiowide"/>
              </a:rPr>
              <a:t>Robot Construction</a:t>
            </a:r>
            <a:endParaRPr lang="en-US" dirty="0"/>
          </a:p>
        </p:txBody>
      </p:sp>
      <p:sp>
        <p:nvSpPr>
          <p:cNvPr id="3" name="Text Placeholder 2">
            <a:extLst>
              <a:ext uri="{FF2B5EF4-FFF2-40B4-BE49-F238E27FC236}">
                <a16:creationId xmlns:a16="http://schemas.microsoft.com/office/drawing/2014/main" id="{ACEAB775-1E82-E04F-A673-DD78AE64165F}"/>
              </a:ext>
            </a:extLst>
          </p:cNvPr>
          <p:cNvSpPr>
            <a:spLocks noGrp="1"/>
          </p:cNvSpPr>
          <p:nvPr>
            <p:ph type="body" idx="1"/>
          </p:nvPr>
        </p:nvSpPr>
        <p:spPr>
          <a:xfrm>
            <a:off x="259080" y="1480457"/>
            <a:ext cx="8663940" cy="5012418"/>
          </a:xfrm>
        </p:spPr>
        <p:txBody>
          <a:bodyPr>
            <a:normAutofit fontScale="92500" lnSpcReduction="20000"/>
          </a:bodyPr>
          <a:lstStyle/>
          <a:p>
            <a:pPr lvl="0"/>
            <a:r>
              <a:rPr lang="en-US" dirty="0">
                <a:sym typeface="Roboto"/>
              </a:rPr>
              <a:t>Try to electrically isolate the modern robotics modules from metal or loose wires as much as possible</a:t>
            </a:r>
          </a:p>
          <a:p>
            <a:pPr lvl="0"/>
            <a:r>
              <a:rPr lang="en-US" dirty="0">
                <a:sym typeface="Roboto"/>
              </a:rPr>
              <a:t>Static conducted through the frame may find its way directly to the modules, or through wires</a:t>
            </a:r>
          </a:p>
          <a:p>
            <a:pPr lvl="0"/>
            <a:r>
              <a:rPr lang="en-US" dirty="0">
                <a:sym typeface="Roboto"/>
              </a:rPr>
              <a:t>It is a bad idea to wrap ANY wires around the robot frame – keep them only as long as they need to be, and try to insulate from the frame</a:t>
            </a:r>
          </a:p>
          <a:p>
            <a:pPr lvl="0"/>
            <a:r>
              <a:rPr lang="en-US" dirty="0">
                <a:sym typeface="Roboto"/>
              </a:rPr>
              <a:t>Ideally, your cables should be off frame (perhaps in a plastic cable sleeve), and the modules should be mounted against an insulator such as wood or a wood substrate, or PVC type-A</a:t>
            </a:r>
          </a:p>
          <a:p>
            <a:pPr lvl="0"/>
            <a:r>
              <a:rPr lang="en-US" dirty="0">
                <a:sym typeface="Roboto"/>
              </a:rPr>
              <a:t>Avoid mounting on plexiglass or plastic sheets, as they are charge sponges</a:t>
            </a:r>
          </a:p>
          <a:p>
            <a:pPr lvl="0"/>
            <a:r>
              <a:rPr lang="en-US" dirty="0">
                <a:sym typeface="Roboto"/>
              </a:rPr>
              <a:t>Feasibility may vary by game challenge, but try to avoid charge-generating robot attachments such as plastic zip tie sweepers mounted on a metal axle</a:t>
            </a:r>
          </a:p>
          <a:p>
            <a:pPr lvl="1"/>
            <a:r>
              <a:rPr lang="en-US" dirty="0">
                <a:sym typeface="Roboto"/>
              </a:rPr>
              <a:t>Omni wheels can also contribute to this problem if used in large quantities</a:t>
            </a:r>
          </a:p>
          <a:p>
            <a:endParaRPr lang="en-US" dirty="0"/>
          </a:p>
        </p:txBody>
      </p:sp>
      <p:sp>
        <p:nvSpPr>
          <p:cNvPr id="4" name="Footer Placeholder 3">
            <a:extLst>
              <a:ext uri="{FF2B5EF4-FFF2-40B4-BE49-F238E27FC236}">
                <a16:creationId xmlns:a16="http://schemas.microsoft.com/office/drawing/2014/main" id="{7EE697E7-9DF9-F14F-9483-D4D9BFAFE2E0}"/>
              </a:ext>
            </a:extLst>
          </p:cNvPr>
          <p:cNvSpPr>
            <a:spLocks noGrp="1"/>
          </p:cNvSpPr>
          <p:nvPr>
            <p:ph type="ftr" idx="11"/>
          </p:nvPr>
        </p:nvSpPr>
        <p:spPr/>
        <p:txBody>
          <a:bodyPr/>
          <a:lstStyle/>
          <a:p>
            <a:r>
              <a:rPr lang="en-US"/>
              <a:t>Copyright 2020 FTCTutorials.com (Last edit 4/1/2020)</a:t>
            </a:r>
          </a:p>
        </p:txBody>
      </p:sp>
      <p:sp>
        <p:nvSpPr>
          <p:cNvPr id="5" name="Slide Number Placeholder 4">
            <a:extLst>
              <a:ext uri="{FF2B5EF4-FFF2-40B4-BE49-F238E27FC236}">
                <a16:creationId xmlns:a16="http://schemas.microsoft.com/office/drawing/2014/main" id="{BAB96701-53A6-5346-BF4D-A83F987239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3585477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C9643-698A-BA4A-934C-03C8680E69F3}"/>
              </a:ext>
            </a:extLst>
          </p:cNvPr>
          <p:cNvSpPr>
            <a:spLocks noGrp="1"/>
          </p:cNvSpPr>
          <p:nvPr>
            <p:ph type="title"/>
          </p:nvPr>
        </p:nvSpPr>
        <p:spPr/>
        <p:txBody>
          <a:bodyPr/>
          <a:lstStyle/>
          <a:p>
            <a:r>
              <a:rPr lang="en-US" dirty="0">
                <a:sym typeface="Audiowide"/>
              </a:rPr>
              <a:t>Robot Programming</a:t>
            </a:r>
            <a:endParaRPr lang="en-US" dirty="0"/>
          </a:p>
        </p:txBody>
      </p:sp>
      <p:sp>
        <p:nvSpPr>
          <p:cNvPr id="3" name="Text Placeholder 2">
            <a:extLst>
              <a:ext uri="{FF2B5EF4-FFF2-40B4-BE49-F238E27FC236}">
                <a16:creationId xmlns:a16="http://schemas.microsoft.com/office/drawing/2014/main" id="{49842CB9-78DD-504E-ABAD-66E4B071C77F}"/>
              </a:ext>
            </a:extLst>
          </p:cNvPr>
          <p:cNvSpPr>
            <a:spLocks noGrp="1"/>
          </p:cNvSpPr>
          <p:nvPr>
            <p:ph type="body" idx="1"/>
          </p:nvPr>
        </p:nvSpPr>
        <p:spPr/>
        <p:txBody>
          <a:bodyPr/>
          <a:lstStyle/>
          <a:p>
            <a:pPr lvl="0"/>
            <a:r>
              <a:rPr lang="en-US" dirty="0">
                <a:sym typeface="Roboto"/>
              </a:rPr>
              <a:t>Make use of the telemetry data return to debug potential issues</a:t>
            </a:r>
          </a:p>
          <a:p>
            <a:pPr lvl="0"/>
            <a:r>
              <a:rPr lang="en-US" dirty="0">
                <a:sym typeface="Roboto"/>
              </a:rPr>
              <a:t>If you drop in replace one of the Core modules, you need to redo the configuration</a:t>
            </a:r>
          </a:p>
          <a:p>
            <a:pPr lvl="1"/>
            <a:r>
              <a:rPr lang="en-US" dirty="0">
                <a:sym typeface="Roboto"/>
              </a:rPr>
              <a:t>Each piece of hardware is identified by its serial number, which is checked by the config file. Different serial number = won’t work with different hardware</a:t>
            </a:r>
          </a:p>
          <a:p>
            <a:pPr lvl="1"/>
            <a:r>
              <a:rPr lang="en-US" dirty="0">
                <a:sym typeface="Roboto"/>
              </a:rPr>
              <a:t>Hardware swap feature. Makes it easy to replace electronics.</a:t>
            </a:r>
          </a:p>
          <a:p>
            <a:pPr lvl="0"/>
            <a:r>
              <a:rPr lang="en-US" dirty="0">
                <a:sym typeface="Roboto"/>
              </a:rPr>
              <a:t>Keep checking the FIRST GitHub and Technology forum for new SDK releases – the latest alpha or beta builds are usually made to solve the most commonly reported issues</a:t>
            </a:r>
          </a:p>
          <a:p>
            <a:pPr lvl="1"/>
            <a:r>
              <a:rPr lang="en-US" dirty="0">
                <a:sym typeface="Roboto"/>
              </a:rPr>
              <a:t>You should try and make it as easy as possible to test new SDKs while also ensuring that the stable version is maintained in case of unexpected failure, for example using version control, multiple folders / laptops, or multiple robot controllers with a different version on each</a:t>
            </a:r>
          </a:p>
          <a:p>
            <a:endParaRPr lang="en-US" dirty="0"/>
          </a:p>
        </p:txBody>
      </p:sp>
      <p:sp>
        <p:nvSpPr>
          <p:cNvPr id="4" name="Footer Placeholder 3">
            <a:extLst>
              <a:ext uri="{FF2B5EF4-FFF2-40B4-BE49-F238E27FC236}">
                <a16:creationId xmlns:a16="http://schemas.microsoft.com/office/drawing/2014/main" id="{DB139796-2377-5145-A3AA-953603265933}"/>
              </a:ext>
            </a:extLst>
          </p:cNvPr>
          <p:cNvSpPr>
            <a:spLocks noGrp="1"/>
          </p:cNvSpPr>
          <p:nvPr>
            <p:ph type="ftr" idx="11"/>
          </p:nvPr>
        </p:nvSpPr>
        <p:spPr/>
        <p:txBody>
          <a:bodyPr/>
          <a:lstStyle/>
          <a:p>
            <a:r>
              <a:rPr lang="en-US"/>
              <a:t>Copyright 2020 FTCTutorials.com (Last edit 4/1/2020)</a:t>
            </a:r>
          </a:p>
        </p:txBody>
      </p:sp>
      <p:sp>
        <p:nvSpPr>
          <p:cNvPr id="5" name="Slide Number Placeholder 4">
            <a:extLst>
              <a:ext uri="{FF2B5EF4-FFF2-40B4-BE49-F238E27FC236}">
                <a16:creationId xmlns:a16="http://schemas.microsoft.com/office/drawing/2014/main" id="{4EC91466-AA62-D746-B9C5-7AC4302952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2737340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1AF01-AD47-7849-BADF-61EE3D1C37B3}"/>
              </a:ext>
            </a:extLst>
          </p:cNvPr>
          <p:cNvSpPr>
            <a:spLocks noGrp="1"/>
          </p:cNvSpPr>
          <p:nvPr>
            <p:ph type="title"/>
          </p:nvPr>
        </p:nvSpPr>
        <p:spPr/>
        <p:txBody>
          <a:bodyPr/>
          <a:lstStyle/>
          <a:p>
            <a:r>
              <a:rPr lang="en-US" dirty="0">
                <a:sym typeface="Audiowide"/>
              </a:rPr>
              <a:t>Robot Programming</a:t>
            </a:r>
            <a:endParaRPr lang="en-US" dirty="0"/>
          </a:p>
        </p:txBody>
      </p:sp>
      <p:sp>
        <p:nvSpPr>
          <p:cNvPr id="3" name="Text Placeholder 2">
            <a:extLst>
              <a:ext uri="{FF2B5EF4-FFF2-40B4-BE49-F238E27FC236}">
                <a16:creationId xmlns:a16="http://schemas.microsoft.com/office/drawing/2014/main" id="{E0634A1E-FE7F-B346-9A70-46252F5B714C}"/>
              </a:ext>
            </a:extLst>
          </p:cNvPr>
          <p:cNvSpPr>
            <a:spLocks noGrp="1"/>
          </p:cNvSpPr>
          <p:nvPr>
            <p:ph type="body" idx="1"/>
          </p:nvPr>
        </p:nvSpPr>
        <p:spPr/>
        <p:txBody>
          <a:bodyPr/>
          <a:lstStyle/>
          <a:p>
            <a:pPr lvl="0"/>
            <a:r>
              <a:rPr lang="en-US" dirty="0">
                <a:sym typeface="Roboto"/>
              </a:rPr>
              <a:t>If using a linear op mode (sequential commands), ensure that any loops are interruptible. This can be done by inserting a check for </a:t>
            </a:r>
            <a:r>
              <a:rPr lang="en-US" dirty="0" err="1">
                <a:sym typeface="Roboto"/>
              </a:rPr>
              <a:t>Opmode</a:t>
            </a:r>
            <a:r>
              <a:rPr lang="en-US" dirty="0">
                <a:sym typeface="Roboto"/>
              </a:rPr>
              <a:t> </a:t>
            </a:r>
            <a:r>
              <a:rPr lang="en-US" dirty="0" err="1">
                <a:sym typeface="Roboto"/>
              </a:rPr>
              <a:t>isActive</a:t>
            </a:r>
            <a:r>
              <a:rPr lang="en-US" dirty="0">
                <a:sym typeface="Roboto"/>
              </a:rPr>
              <a:t> in the loop conditions (quit loop if </a:t>
            </a:r>
            <a:r>
              <a:rPr lang="en-US" dirty="0" err="1">
                <a:sym typeface="Roboto"/>
              </a:rPr>
              <a:t>opmode</a:t>
            </a:r>
            <a:r>
              <a:rPr lang="en-US" dirty="0">
                <a:sym typeface="Roboto"/>
              </a:rPr>
              <a:t> not active)</a:t>
            </a:r>
          </a:p>
          <a:p>
            <a:pPr lvl="0"/>
            <a:r>
              <a:rPr lang="en-US" dirty="0">
                <a:sym typeface="Roboto"/>
              </a:rPr>
              <a:t>Also ensure that waiting periods use sleep, which is interruptible.</a:t>
            </a:r>
          </a:p>
          <a:p>
            <a:pPr lvl="0"/>
            <a:r>
              <a:rPr lang="en-US" dirty="0">
                <a:sym typeface="Roboto"/>
              </a:rPr>
              <a:t>For robots that use high draw or many motors, especially if many motors will be running simultaneously – be considerate of the method by which motor controllers set the motor power</a:t>
            </a:r>
          </a:p>
          <a:p>
            <a:pPr lvl="1"/>
            <a:r>
              <a:rPr lang="en-US" dirty="0">
                <a:sym typeface="Roboto"/>
              </a:rPr>
              <a:t>Speed target: will crank up voltage to try and hit a specified speed when resistance is encountered (e.g. wall, slope, other robots…)</a:t>
            </a:r>
          </a:p>
          <a:p>
            <a:pPr lvl="2"/>
            <a:r>
              <a:rPr lang="en-US" dirty="0">
                <a:sym typeface="Roboto"/>
              </a:rPr>
              <a:t>Can lead to a current spike, and thus a voltage drop, which can brownout the Modern Robotics modules and cause the robot to drop connection</a:t>
            </a:r>
          </a:p>
          <a:p>
            <a:pPr lvl="1"/>
            <a:r>
              <a:rPr lang="en-US" dirty="0">
                <a:sym typeface="Roboto"/>
              </a:rPr>
              <a:t>Voltage target: does not change load even if motor encounters resistance</a:t>
            </a:r>
          </a:p>
          <a:p>
            <a:endParaRPr lang="en-US" dirty="0"/>
          </a:p>
        </p:txBody>
      </p:sp>
      <p:sp>
        <p:nvSpPr>
          <p:cNvPr id="4" name="Footer Placeholder 3">
            <a:extLst>
              <a:ext uri="{FF2B5EF4-FFF2-40B4-BE49-F238E27FC236}">
                <a16:creationId xmlns:a16="http://schemas.microsoft.com/office/drawing/2014/main" id="{2FC424CB-8615-8A46-B3B5-C0B41EFFDDD6}"/>
              </a:ext>
            </a:extLst>
          </p:cNvPr>
          <p:cNvSpPr>
            <a:spLocks noGrp="1"/>
          </p:cNvSpPr>
          <p:nvPr>
            <p:ph type="ftr" idx="11"/>
          </p:nvPr>
        </p:nvSpPr>
        <p:spPr/>
        <p:txBody>
          <a:bodyPr/>
          <a:lstStyle/>
          <a:p>
            <a:r>
              <a:rPr lang="en-US"/>
              <a:t>Copyright 2020 FTCTutorials.com (Last edit 4/1/2020)</a:t>
            </a:r>
          </a:p>
        </p:txBody>
      </p:sp>
      <p:sp>
        <p:nvSpPr>
          <p:cNvPr id="5" name="Slide Number Placeholder 4">
            <a:extLst>
              <a:ext uri="{FF2B5EF4-FFF2-40B4-BE49-F238E27FC236}">
                <a16:creationId xmlns:a16="http://schemas.microsoft.com/office/drawing/2014/main" id="{62994BFF-7DC1-6640-99B8-3366B51E4A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9126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79848-6FC0-6F4B-BF66-1DA4BF6A0AF0}"/>
              </a:ext>
            </a:extLst>
          </p:cNvPr>
          <p:cNvSpPr>
            <a:spLocks noGrp="1"/>
          </p:cNvSpPr>
          <p:nvPr>
            <p:ph type="title"/>
          </p:nvPr>
        </p:nvSpPr>
        <p:spPr/>
        <p:txBody>
          <a:bodyPr/>
          <a:lstStyle/>
          <a:p>
            <a:r>
              <a:rPr lang="en-US" dirty="0">
                <a:sym typeface="Audiowide"/>
              </a:rPr>
              <a:t>Be Prepared</a:t>
            </a:r>
            <a:endParaRPr lang="en-US" dirty="0"/>
          </a:p>
        </p:txBody>
      </p:sp>
      <p:sp>
        <p:nvSpPr>
          <p:cNvPr id="3" name="Text Placeholder 2">
            <a:extLst>
              <a:ext uri="{FF2B5EF4-FFF2-40B4-BE49-F238E27FC236}">
                <a16:creationId xmlns:a16="http://schemas.microsoft.com/office/drawing/2014/main" id="{6418B31B-8F75-F541-8EEC-17D07DDE59B8}"/>
              </a:ext>
            </a:extLst>
          </p:cNvPr>
          <p:cNvSpPr>
            <a:spLocks noGrp="1"/>
          </p:cNvSpPr>
          <p:nvPr>
            <p:ph type="body" idx="1"/>
          </p:nvPr>
        </p:nvSpPr>
        <p:spPr/>
        <p:txBody>
          <a:bodyPr/>
          <a:lstStyle/>
          <a:p>
            <a:pPr lvl="0"/>
            <a:r>
              <a:rPr lang="en-US" dirty="0">
                <a:sym typeface="Roboto"/>
              </a:rPr>
              <a:t>If you can afford it, get a few extras of crucial parts, including:</a:t>
            </a:r>
          </a:p>
          <a:p>
            <a:pPr lvl="1"/>
            <a:r>
              <a:rPr lang="en-US" dirty="0">
                <a:sym typeface="Roboto"/>
              </a:rPr>
              <a:t>Tetrix batteries</a:t>
            </a:r>
          </a:p>
          <a:p>
            <a:pPr lvl="1"/>
            <a:r>
              <a:rPr lang="en-US" dirty="0">
                <a:sym typeface="Roboto"/>
              </a:rPr>
              <a:t>A robot controller</a:t>
            </a:r>
          </a:p>
          <a:p>
            <a:pPr lvl="1"/>
            <a:r>
              <a:rPr lang="en-US" dirty="0">
                <a:sym typeface="Roboto"/>
              </a:rPr>
              <a:t>A spare gamepad</a:t>
            </a:r>
          </a:p>
          <a:p>
            <a:pPr lvl="1"/>
            <a:r>
              <a:rPr lang="en-US" dirty="0">
                <a:sym typeface="Roboto"/>
              </a:rPr>
              <a:t>Spare USB cables (both mini connectors for the modules to the core power distribution module, and the mini-micro chain for the robot controller)</a:t>
            </a:r>
          </a:p>
          <a:p>
            <a:pPr lvl="1"/>
            <a:r>
              <a:rPr lang="en-US" dirty="0">
                <a:sym typeface="Roboto"/>
              </a:rPr>
              <a:t>A spare unpowered USB hub, if you use two gamepads</a:t>
            </a:r>
          </a:p>
          <a:p>
            <a:pPr lvl="1"/>
            <a:r>
              <a:rPr lang="en-US" dirty="0">
                <a:sym typeface="Roboto"/>
              </a:rPr>
              <a:t>Modern robotics modules, especially the core power distribution module</a:t>
            </a:r>
          </a:p>
          <a:p>
            <a:pPr lvl="1"/>
            <a:endParaRPr lang="en-US" dirty="0">
              <a:sym typeface="Roboto"/>
            </a:endParaRPr>
          </a:p>
          <a:p>
            <a:pPr lvl="1"/>
            <a:r>
              <a:rPr lang="en-US" dirty="0">
                <a:sym typeface="Roboto"/>
              </a:rPr>
              <a:t>Even if you never need your spares, you might be able to make the difference for another team having a really bad day</a:t>
            </a:r>
          </a:p>
          <a:p>
            <a:endParaRPr lang="en-US" dirty="0"/>
          </a:p>
        </p:txBody>
      </p:sp>
      <p:sp>
        <p:nvSpPr>
          <p:cNvPr id="4" name="Footer Placeholder 3">
            <a:extLst>
              <a:ext uri="{FF2B5EF4-FFF2-40B4-BE49-F238E27FC236}">
                <a16:creationId xmlns:a16="http://schemas.microsoft.com/office/drawing/2014/main" id="{EEB52CD7-EB05-3342-9FC3-EBB67DC3A3A9}"/>
              </a:ext>
            </a:extLst>
          </p:cNvPr>
          <p:cNvSpPr>
            <a:spLocks noGrp="1"/>
          </p:cNvSpPr>
          <p:nvPr>
            <p:ph type="ftr" idx="11"/>
          </p:nvPr>
        </p:nvSpPr>
        <p:spPr/>
        <p:txBody>
          <a:bodyPr/>
          <a:lstStyle/>
          <a:p>
            <a:r>
              <a:rPr lang="en-US"/>
              <a:t>Copyright 2020 FTCTutorials.com (Last edit 4/1/2020)</a:t>
            </a:r>
          </a:p>
        </p:txBody>
      </p:sp>
      <p:sp>
        <p:nvSpPr>
          <p:cNvPr id="5" name="Slide Number Placeholder 4">
            <a:extLst>
              <a:ext uri="{FF2B5EF4-FFF2-40B4-BE49-F238E27FC236}">
                <a16:creationId xmlns:a16="http://schemas.microsoft.com/office/drawing/2014/main" id="{FEA05198-04EB-474D-A6E6-824A6D271A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Tree>
    <p:extLst>
      <p:ext uri="{BB962C8B-B14F-4D97-AF65-F5344CB8AC3E}">
        <p14:creationId xmlns:p14="http://schemas.microsoft.com/office/powerpoint/2010/main" val="452062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B5713-FCAE-D44D-96A6-A118C58C2612}"/>
              </a:ext>
            </a:extLst>
          </p:cNvPr>
          <p:cNvSpPr>
            <a:spLocks noGrp="1"/>
          </p:cNvSpPr>
          <p:nvPr>
            <p:ph type="title"/>
          </p:nvPr>
        </p:nvSpPr>
        <p:spPr/>
        <p:txBody>
          <a:bodyPr>
            <a:normAutofit fontScale="90000"/>
          </a:bodyPr>
          <a:lstStyle/>
          <a:p>
            <a:r>
              <a:rPr lang="en-US" dirty="0">
                <a:sym typeface="Audiowide"/>
              </a:rPr>
              <a:t>Common Causes of Robot Misbehavior</a:t>
            </a:r>
            <a:endParaRPr lang="en-US" dirty="0"/>
          </a:p>
        </p:txBody>
      </p:sp>
      <p:sp>
        <p:nvSpPr>
          <p:cNvPr id="3" name="Text Placeholder 2">
            <a:extLst>
              <a:ext uri="{FF2B5EF4-FFF2-40B4-BE49-F238E27FC236}">
                <a16:creationId xmlns:a16="http://schemas.microsoft.com/office/drawing/2014/main" id="{D9F2110A-404D-9449-9EE9-020F4EBED103}"/>
              </a:ext>
            </a:extLst>
          </p:cNvPr>
          <p:cNvSpPr>
            <a:spLocks noGrp="1"/>
          </p:cNvSpPr>
          <p:nvPr>
            <p:ph type="body" idx="1"/>
          </p:nvPr>
        </p:nvSpPr>
        <p:spPr>
          <a:xfrm>
            <a:off x="259080" y="2133600"/>
            <a:ext cx="8663940" cy="4145279"/>
          </a:xfrm>
        </p:spPr>
        <p:txBody>
          <a:bodyPr/>
          <a:lstStyle/>
          <a:p>
            <a:pPr lvl="0"/>
            <a:r>
              <a:rPr lang="en-US" dirty="0">
                <a:sym typeface="Roboto"/>
              </a:rPr>
              <a:t>Electrical connections</a:t>
            </a:r>
          </a:p>
          <a:p>
            <a:pPr lvl="0"/>
            <a:r>
              <a:rPr lang="en-US" dirty="0">
                <a:sym typeface="Roboto"/>
              </a:rPr>
              <a:t>Loose USB connections / damaged USB connectors</a:t>
            </a:r>
          </a:p>
          <a:p>
            <a:pPr lvl="0"/>
            <a:r>
              <a:rPr lang="en-US" dirty="0">
                <a:sym typeface="Roboto"/>
              </a:rPr>
              <a:t>Battery power</a:t>
            </a:r>
          </a:p>
          <a:p>
            <a:pPr lvl="0"/>
            <a:r>
              <a:rPr lang="en-US" dirty="0">
                <a:sym typeface="Roboto"/>
              </a:rPr>
              <a:t>Physical contact</a:t>
            </a:r>
          </a:p>
          <a:p>
            <a:pPr lvl="0"/>
            <a:r>
              <a:rPr lang="en-US" dirty="0">
                <a:sym typeface="Roboto"/>
              </a:rPr>
              <a:t>Wi-Fi Issues</a:t>
            </a:r>
          </a:p>
          <a:p>
            <a:pPr lvl="0"/>
            <a:r>
              <a:rPr lang="en-US" dirty="0">
                <a:sym typeface="Roboto"/>
              </a:rPr>
              <a:t>Game Controllers</a:t>
            </a:r>
          </a:p>
          <a:p>
            <a:endParaRPr lang="en-US" dirty="0"/>
          </a:p>
        </p:txBody>
      </p:sp>
      <p:sp>
        <p:nvSpPr>
          <p:cNvPr id="4" name="Footer Placeholder 3">
            <a:extLst>
              <a:ext uri="{FF2B5EF4-FFF2-40B4-BE49-F238E27FC236}">
                <a16:creationId xmlns:a16="http://schemas.microsoft.com/office/drawing/2014/main" id="{9A6EBEF4-BF73-F94E-99A6-373D0E4D1528}"/>
              </a:ext>
            </a:extLst>
          </p:cNvPr>
          <p:cNvSpPr>
            <a:spLocks noGrp="1"/>
          </p:cNvSpPr>
          <p:nvPr>
            <p:ph type="ftr" idx="11"/>
          </p:nvPr>
        </p:nvSpPr>
        <p:spPr/>
        <p:txBody>
          <a:bodyPr/>
          <a:lstStyle/>
          <a:p>
            <a:r>
              <a:rPr lang="en-US"/>
              <a:t>Copyright 2020 FTCTutorials.com (Last edit 4/1/2020)</a:t>
            </a:r>
          </a:p>
        </p:txBody>
      </p:sp>
      <p:sp>
        <p:nvSpPr>
          <p:cNvPr id="5" name="Slide Number Placeholder 4">
            <a:extLst>
              <a:ext uri="{FF2B5EF4-FFF2-40B4-BE49-F238E27FC236}">
                <a16:creationId xmlns:a16="http://schemas.microsoft.com/office/drawing/2014/main" id="{30BB2769-7797-5E47-AE7B-83F45095689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1972298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1CB92-5C03-1341-8971-4B1F246B724F}"/>
              </a:ext>
            </a:extLst>
          </p:cNvPr>
          <p:cNvSpPr>
            <a:spLocks noGrp="1"/>
          </p:cNvSpPr>
          <p:nvPr>
            <p:ph type="title"/>
          </p:nvPr>
        </p:nvSpPr>
        <p:spPr/>
        <p:txBody>
          <a:bodyPr/>
          <a:lstStyle/>
          <a:p>
            <a:r>
              <a:rPr lang="en-US" dirty="0">
                <a:sym typeface="Audiowide"/>
              </a:rPr>
              <a:t>Extra Precautions</a:t>
            </a:r>
            <a:endParaRPr lang="en-US" dirty="0"/>
          </a:p>
        </p:txBody>
      </p:sp>
      <p:sp>
        <p:nvSpPr>
          <p:cNvPr id="3" name="Text Placeholder 2">
            <a:extLst>
              <a:ext uri="{FF2B5EF4-FFF2-40B4-BE49-F238E27FC236}">
                <a16:creationId xmlns:a16="http://schemas.microsoft.com/office/drawing/2014/main" id="{A385184E-7079-1641-A65D-A4BEDF25ED2D}"/>
              </a:ext>
            </a:extLst>
          </p:cNvPr>
          <p:cNvSpPr>
            <a:spLocks noGrp="1"/>
          </p:cNvSpPr>
          <p:nvPr>
            <p:ph type="body" idx="1"/>
          </p:nvPr>
        </p:nvSpPr>
        <p:spPr/>
        <p:txBody>
          <a:bodyPr/>
          <a:lstStyle/>
          <a:p>
            <a:pPr lvl="0"/>
            <a:r>
              <a:rPr lang="en-US" dirty="0">
                <a:sym typeface="Roboto"/>
              </a:rPr>
              <a:t>Between matches, as much as possible, try to:</a:t>
            </a:r>
          </a:p>
          <a:p>
            <a:pPr lvl="1"/>
            <a:r>
              <a:rPr lang="en-US" dirty="0">
                <a:sym typeface="Roboto"/>
              </a:rPr>
              <a:t>Make sure the robot has a fresh Tetrix battery</a:t>
            </a:r>
          </a:p>
          <a:p>
            <a:pPr lvl="1"/>
            <a:r>
              <a:rPr lang="en-US" dirty="0">
                <a:sym typeface="Roboto"/>
              </a:rPr>
              <a:t>Restart your phones (ESPECIALLY ZTE Speeds!) and pair them to the RC before arriving at the field</a:t>
            </a:r>
          </a:p>
          <a:p>
            <a:pPr lvl="2"/>
            <a:r>
              <a:rPr lang="en-US" dirty="0">
                <a:sym typeface="Roboto"/>
              </a:rPr>
              <a:t>Can mitigate gamepad connection problems</a:t>
            </a:r>
          </a:p>
          <a:p>
            <a:pPr lvl="1"/>
            <a:r>
              <a:rPr lang="en-US" dirty="0">
                <a:sym typeface="Roboto"/>
              </a:rPr>
              <a:t>If you are really paranoid about static and it’s extra dry, try bringing dryer sheets and giving your robot a </a:t>
            </a:r>
            <a:r>
              <a:rPr lang="en-US" dirty="0" err="1">
                <a:sym typeface="Roboto"/>
              </a:rPr>
              <a:t>wipedown</a:t>
            </a:r>
            <a:endParaRPr lang="en-US" dirty="0">
              <a:sym typeface="Roboto"/>
            </a:endParaRPr>
          </a:p>
          <a:p>
            <a:pPr lvl="1"/>
            <a:r>
              <a:rPr lang="en-US" dirty="0">
                <a:sym typeface="Roboto"/>
              </a:rPr>
              <a:t>If only slightly paranoid, touch metal on the robot to the metal of the field walls to discharge / neutralize the charge on the robot before the match</a:t>
            </a:r>
          </a:p>
          <a:p>
            <a:endParaRPr lang="en-US" dirty="0"/>
          </a:p>
        </p:txBody>
      </p:sp>
      <p:sp>
        <p:nvSpPr>
          <p:cNvPr id="6" name="Footer Placeholder 5">
            <a:extLst>
              <a:ext uri="{FF2B5EF4-FFF2-40B4-BE49-F238E27FC236}">
                <a16:creationId xmlns:a16="http://schemas.microsoft.com/office/drawing/2014/main" id="{97CD4048-D9DD-444B-91C8-A82DCA52FA4A}"/>
              </a:ext>
            </a:extLst>
          </p:cNvPr>
          <p:cNvSpPr>
            <a:spLocks noGrp="1"/>
          </p:cNvSpPr>
          <p:nvPr>
            <p:ph type="ftr" idx="11"/>
          </p:nvPr>
        </p:nvSpPr>
        <p:spPr/>
        <p:txBody>
          <a:bodyPr/>
          <a:lstStyle/>
          <a:p>
            <a:r>
              <a:rPr lang="en-US"/>
              <a:t>Copyright 2020 FTCTutorials.com (Last edit 4/1/2020)</a:t>
            </a:r>
          </a:p>
        </p:txBody>
      </p:sp>
      <p:sp>
        <p:nvSpPr>
          <p:cNvPr id="7" name="Slide Number Placeholder 6">
            <a:extLst>
              <a:ext uri="{FF2B5EF4-FFF2-40B4-BE49-F238E27FC236}">
                <a16:creationId xmlns:a16="http://schemas.microsoft.com/office/drawing/2014/main" id="{55A8FBF8-D394-8E49-B26D-5F8562CF45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Tree>
    <p:extLst>
      <p:ext uri="{BB962C8B-B14F-4D97-AF65-F5344CB8AC3E}">
        <p14:creationId xmlns:p14="http://schemas.microsoft.com/office/powerpoint/2010/main" val="4120334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AD308-5B6C-0943-B2D3-27A055B37E50}"/>
              </a:ext>
            </a:extLst>
          </p:cNvPr>
          <p:cNvSpPr>
            <a:spLocks noGrp="1"/>
          </p:cNvSpPr>
          <p:nvPr>
            <p:ph type="title"/>
          </p:nvPr>
        </p:nvSpPr>
        <p:spPr/>
        <p:txBody>
          <a:bodyPr/>
          <a:lstStyle/>
          <a:p>
            <a:r>
              <a:rPr lang="en-US" dirty="0">
                <a:sym typeface="Audiowide"/>
              </a:rPr>
              <a:t>WHEN IN DOUBT….</a:t>
            </a:r>
            <a:endParaRPr lang="en-US" dirty="0"/>
          </a:p>
        </p:txBody>
      </p:sp>
      <p:sp>
        <p:nvSpPr>
          <p:cNvPr id="3" name="Text Placeholder 2">
            <a:extLst>
              <a:ext uri="{FF2B5EF4-FFF2-40B4-BE49-F238E27FC236}">
                <a16:creationId xmlns:a16="http://schemas.microsoft.com/office/drawing/2014/main" id="{9AA7FC37-F78F-1F49-AAAF-D2474D5F76EA}"/>
              </a:ext>
            </a:extLst>
          </p:cNvPr>
          <p:cNvSpPr>
            <a:spLocks noGrp="1"/>
          </p:cNvSpPr>
          <p:nvPr>
            <p:ph type="body" idx="1"/>
          </p:nvPr>
        </p:nvSpPr>
        <p:spPr>
          <a:xfrm>
            <a:off x="259080" y="1534886"/>
            <a:ext cx="8663940" cy="4743993"/>
          </a:xfrm>
        </p:spPr>
        <p:txBody>
          <a:bodyPr/>
          <a:lstStyle/>
          <a:p>
            <a:pPr lvl="0"/>
            <a:r>
              <a:rPr lang="en-US" dirty="0">
                <a:sym typeface="Roboto"/>
              </a:rPr>
              <a:t>Ask a veteran team!</a:t>
            </a:r>
          </a:p>
          <a:p>
            <a:pPr lvl="1"/>
            <a:r>
              <a:rPr lang="en-US" dirty="0">
                <a:sym typeface="Roboto"/>
              </a:rPr>
              <a:t>Most experienced teams are more than happy to help out</a:t>
            </a:r>
          </a:p>
          <a:p>
            <a:pPr lvl="1"/>
            <a:r>
              <a:rPr lang="en-US" dirty="0">
                <a:sym typeface="Roboto"/>
              </a:rPr>
              <a:t>Less dead robots means more fun for everyone</a:t>
            </a:r>
          </a:p>
          <a:p>
            <a:pPr lvl="0"/>
            <a:r>
              <a:rPr lang="en-US" dirty="0">
                <a:sym typeface="Roboto"/>
              </a:rPr>
              <a:t>Use FIRST’s resources</a:t>
            </a:r>
          </a:p>
          <a:p>
            <a:pPr lvl="1"/>
            <a:r>
              <a:rPr lang="en-US" dirty="0">
                <a:sym typeface="Roboto"/>
                <a:hlinkClick r:id="rId2"/>
              </a:rPr>
              <a:t>https://www.firstinspires.org/resource-library/ftc/technology-information-and-resources</a:t>
            </a:r>
            <a:endParaRPr lang="en-US" dirty="0">
              <a:sym typeface="Roboto"/>
            </a:endParaRPr>
          </a:p>
          <a:p>
            <a:pPr lvl="1"/>
            <a:r>
              <a:rPr lang="en-US" dirty="0">
                <a:sym typeface="Roboto"/>
                <a:hlinkClick r:id="rId3"/>
              </a:rPr>
              <a:t>https://www.firstinspires.org/resource-library/ftc/robot-building-resources</a:t>
            </a:r>
            <a:endParaRPr lang="en-US" dirty="0">
              <a:sym typeface="Roboto"/>
            </a:endParaRPr>
          </a:p>
          <a:p>
            <a:pPr lvl="0"/>
            <a:r>
              <a:rPr lang="en-US" dirty="0">
                <a:sym typeface="Roboto"/>
              </a:rPr>
              <a:t>Check the forums and ask questions</a:t>
            </a:r>
          </a:p>
          <a:p>
            <a:pPr lvl="1"/>
            <a:r>
              <a:rPr lang="en-US" dirty="0">
                <a:sym typeface="Roboto"/>
                <a:hlinkClick r:id="rId4"/>
              </a:rPr>
              <a:t>http://ftcforum.usfirst.org/forumdisplay.php?156-FTC-Technology</a:t>
            </a:r>
            <a:endParaRPr lang="en-US" dirty="0">
              <a:sym typeface="Roboto"/>
            </a:endParaRPr>
          </a:p>
          <a:p>
            <a:pPr lvl="0"/>
            <a:r>
              <a:rPr lang="en-US" dirty="0">
                <a:sym typeface="Roboto"/>
              </a:rPr>
              <a:t>Check the GitHub documentation and tutorials</a:t>
            </a:r>
          </a:p>
          <a:p>
            <a:pPr lvl="1"/>
            <a:r>
              <a:rPr lang="en-US" dirty="0">
                <a:sym typeface="Roboto"/>
                <a:hlinkClick r:id="rId5"/>
              </a:rPr>
              <a:t>https://github.com/ftctechnh/ftc_app/tree/master/doc/tutorial</a:t>
            </a:r>
            <a:endParaRPr lang="en-US" dirty="0">
              <a:sym typeface="Roboto"/>
            </a:endParaRPr>
          </a:p>
          <a:p>
            <a:pPr lvl="1"/>
            <a:r>
              <a:rPr lang="en-US" dirty="0">
                <a:sym typeface="Roboto"/>
                <a:hlinkClick r:id="rId6"/>
              </a:rPr>
              <a:t>https://github.com/ftctechnh/ftc_app/wiki</a:t>
            </a:r>
            <a:endParaRPr lang="en-US" dirty="0">
              <a:sym typeface="Roboto"/>
            </a:endParaRPr>
          </a:p>
          <a:p>
            <a:pPr lvl="1"/>
            <a:endParaRPr lang="en-US" dirty="0">
              <a:sym typeface="Roboto"/>
            </a:endParaRPr>
          </a:p>
          <a:p>
            <a:pPr lvl="1"/>
            <a:endParaRPr lang="en-US" dirty="0">
              <a:sym typeface="Roboto"/>
            </a:endParaRPr>
          </a:p>
          <a:p>
            <a:endParaRPr lang="en-US" dirty="0"/>
          </a:p>
        </p:txBody>
      </p:sp>
      <p:sp>
        <p:nvSpPr>
          <p:cNvPr id="4" name="Footer Placeholder 3">
            <a:extLst>
              <a:ext uri="{FF2B5EF4-FFF2-40B4-BE49-F238E27FC236}">
                <a16:creationId xmlns:a16="http://schemas.microsoft.com/office/drawing/2014/main" id="{A528EBC5-C80A-494E-9C3B-C44E1DE3C685}"/>
              </a:ext>
            </a:extLst>
          </p:cNvPr>
          <p:cNvSpPr>
            <a:spLocks noGrp="1"/>
          </p:cNvSpPr>
          <p:nvPr>
            <p:ph type="ftr" idx="11"/>
          </p:nvPr>
        </p:nvSpPr>
        <p:spPr/>
        <p:txBody>
          <a:bodyPr/>
          <a:lstStyle/>
          <a:p>
            <a:r>
              <a:rPr lang="en-US"/>
              <a:t>Copyright 2020 FTCTutorials.com (Last edit 4/1/2020)</a:t>
            </a:r>
          </a:p>
        </p:txBody>
      </p:sp>
      <p:sp>
        <p:nvSpPr>
          <p:cNvPr id="5" name="Slide Number Placeholder 4">
            <a:extLst>
              <a:ext uri="{FF2B5EF4-FFF2-40B4-BE49-F238E27FC236}">
                <a16:creationId xmlns:a16="http://schemas.microsoft.com/office/drawing/2014/main" id="{094404E0-6856-C64E-B3AB-B09001FED00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Tree>
    <p:extLst>
      <p:ext uri="{BB962C8B-B14F-4D97-AF65-F5344CB8AC3E}">
        <p14:creationId xmlns:p14="http://schemas.microsoft.com/office/powerpoint/2010/main" val="3710357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4B7D0-00DA-8F43-AA0C-4BA4C76403BA}"/>
              </a:ext>
            </a:extLst>
          </p:cNvPr>
          <p:cNvSpPr>
            <a:spLocks noGrp="1"/>
          </p:cNvSpPr>
          <p:nvPr>
            <p:ph type="title"/>
          </p:nvPr>
        </p:nvSpPr>
        <p:spPr/>
        <p:txBody>
          <a:bodyPr/>
          <a:lstStyle/>
          <a:p>
            <a:r>
              <a:rPr lang="en-US" dirty="0">
                <a:sym typeface="Audiowide"/>
              </a:rPr>
              <a:t>Dealing with Static</a:t>
            </a:r>
            <a:endParaRPr lang="en-US" dirty="0"/>
          </a:p>
        </p:txBody>
      </p:sp>
      <p:sp>
        <p:nvSpPr>
          <p:cNvPr id="3" name="Text Placeholder 2">
            <a:extLst>
              <a:ext uri="{FF2B5EF4-FFF2-40B4-BE49-F238E27FC236}">
                <a16:creationId xmlns:a16="http://schemas.microsoft.com/office/drawing/2014/main" id="{8BE5D851-5F6A-8A45-A17C-A314FD0C3BD4}"/>
              </a:ext>
            </a:extLst>
          </p:cNvPr>
          <p:cNvSpPr>
            <a:spLocks noGrp="1"/>
          </p:cNvSpPr>
          <p:nvPr>
            <p:ph type="body" idx="1"/>
          </p:nvPr>
        </p:nvSpPr>
        <p:spPr/>
        <p:txBody>
          <a:bodyPr/>
          <a:lstStyle/>
          <a:p>
            <a:pPr lvl="0"/>
            <a:r>
              <a:rPr lang="en-US" dirty="0">
                <a:sym typeface="Roboto"/>
              </a:rPr>
              <a:t>Be sure to check the latest rules and FAQ posts to determine legal parts! E.g., dragging chains/wires and copper tape have been outlawed due to creating more problems for teams without the preventative measures.</a:t>
            </a:r>
          </a:p>
          <a:p>
            <a:pPr lvl="0"/>
            <a:r>
              <a:rPr lang="en-US" dirty="0">
                <a:sym typeface="Roboto"/>
              </a:rPr>
              <a:t>See Tom </a:t>
            </a:r>
            <a:r>
              <a:rPr lang="en-US" dirty="0" err="1">
                <a:sym typeface="Roboto"/>
              </a:rPr>
              <a:t>Eng’s</a:t>
            </a:r>
            <a:r>
              <a:rPr lang="en-US" dirty="0">
                <a:sym typeface="Roboto"/>
              </a:rPr>
              <a:t> </a:t>
            </a:r>
            <a:r>
              <a:rPr lang="en-US" dirty="0" err="1">
                <a:sym typeface="Roboto"/>
              </a:rPr>
              <a:t>stickied</a:t>
            </a:r>
            <a:r>
              <a:rPr lang="en-US" dirty="0">
                <a:sym typeface="Roboto"/>
              </a:rPr>
              <a:t> post on the FTC Technology Forum:</a:t>
            </a:r>
          </a:p>
          <a:p>
            <a:pPr lvl="0"/>
            <a:r>
              <a:rPr lang="en-US" dirty="0">
                <a:sym typeface="Calibri"/>
                <a:hlinkClick r:id="rId2"/>
              </a:rPr>
              <a:t>http://ftcforum.usfirst.org/showthread.php?6128-Electro-Static-Discharge-Mitigation&amp;s=d18780fbd3b1e75aea2ae4a6faf6fe24</a:t>
            </a:r>
            <a:endParaRPr lang="en-US" dirty="0">
              <a:sym typeface="Calibri"/>
            </a:endParaRPr>
          </a:p>
          <a:p>
            <a:endParaRPr lang="en-US" dirty="0"/>
          </a:p>
        </p:txBody>
      </p:sp>
      <p:sp>
        <p:nvSpPr>
          <p:cNvPr id="6" name="Footer Placeholder 5">
            <a:extLst>
              <a:ext uri="{FF2B5EF4-FFF2-40B4-BE49-F238E27FC236}">
                <a16:creationId xmlns:a16="http://schemas.microsoft.com/office/drawing/2014/main" id="{A497ECCA-38C9-DD49-83B7-B59C17CDAF23}"/>
              </a:ext>
            </a:extLst>
          </p:cNvPr>
          <p:cNvSpPr>
            <a:spLocks noGrp="1"/>
          </p:cNvSpPr>
          <p:nvPr>
            <p:ph type="ftr" idx="11"/>
          </p:nvPr>
        </p:nvSpPr>
        <p:spPr/>
        <p:txBody>
          <a:bodyPr/>
          <a:lstStyle/>
          <a:p>
            <a:r>
              <a:rPr lang="en-US"/>
              <a:t>Copyright 2020 FTCTutorials.com (Last edit 4/1/2020)</a:t>
            </a:r>
          </a:p>
        </p:txBody>
      </p:sp>
      <p:sp>
        <p:nvSpPr>
          <p:cNvPr id="7" name="Slide Number Placeholder 6">
            <a:extLst>
              <a:ext uri="{FF2B5EF4-FFF2-40B4-BE49-F238E27FC236}">
                <a16:creationId xmlns:a16="http://schemas.microsoft.com/office/drawing/2014/main" id="{A9AA686C-97F9-2343-9B70-8B0E07E270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Tree>
    <p:extLst>
      <p:ext uri="{BB962C8B-B14F-4D97-AF65-F5344CB8AC3E}">
        <p14:creationId xmlns:p14="http://schemas.microsoft.com/office/powerpoint/2010/main" val="1896934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4F7BC-644C-8946-8859-C069C7D1DB92}"/>
              </a:ext>
            </a:extLst>
          </p:cNvPr>
          <p:cNvSpPr>
            <a:spLocks noGrp="1"/>
          </p:cNvSpPr>
          <p:nvPr>
            <p:ph type="title"/>
          </p:nvPr>
        </p:nvSpPr>
        <p:spPr/>
        <p:txBody>
          <a:bodyPr/>
          <a:lstStyle/>
          <a:p>
            <a:r>
              <a:rPr lang="en-US" dirty="0"/>
              <a:t>Credits</a:t>
            </a:r>
          </a:p>
        </p:txBody>
      </p:sp>
      <p:sp>
        <p:nvSpPr>
          <p:cNvPr id="3" name="Text Placeholder 2">
            <a:extLst>
              <a:ext uri="{FF2B5EF4-FFF2-40B4-BE49-F238E27FC236}">
                <a16:creationId xmlns:a16="http://schemas.microsoft.com/office/drawing/2014/main" id="{D8832EDF-05E4-124C-AACA-8ABCBA3087AD}"/>
              </a:ext>
            </a:extLst>
          </p:cNvPr>
          <p:cNvSpPr>
            <a:spLocks noGrp="1"/>
          </p:cNvSpPr>
          <p:nvPr>
            <p:ph type="body" idx="1"/>
          </p:nvPr>
        </p:nvSpPr>
        <p:spPr/>
        <p:txBody>
          <a:bodyPr/>
          <a:lstStyle/>
          <a:p>
            <a:pPr lvl="0"/>
            <a:r>
              <a:rPr lang="en-US" dirty="0"/>
              <a:t>This lesson was written by The Bionic Tigers 10464 for </a:t>
            </a:r>
            <a:r>
              <a:rPr lang="en-US" dirty="0" err="1"/>
              <a:t>FTCTutorials.com</a:t>
            </a:r>
            <a:endParaRPr lang="en-US" dirty="0"/>
          </a:p>
          <a:p>
            <a:pPr lvl="0"/>
            <a:r>
              <a:rPr lang="en-US" dirty="0"/>
              <a:t>You can contact the author at: </a:t>
            </a:r>
          </a:p>
          <a:p>
            <a:pPr lvl="1"/>
            <a:r>
              <a:rPr lang="en-US" dirty="0">
                <a:sym typeface="Audiowide"/>
              </a:rPr>
              <a:t>Website:</a:t>
            </a:r>
          </a:p>
          <a:p>
            <a:pPr lvl="2"/>
            <a:r>
              <a:rPr lang="en-US" dirty="0">
                <a:sym typeface="Audiowide"/>
                <a:hlinkClick r:id="rId2"/>
              </a:rPr>
              <a:t>http://lovelandrobotics.com/team10464</a:t>
            </a:r>
            <a:endParaRPr lang="en-US" dirty="0">
              <a:sym typeface="Audiowide"/>
            </a:endParaRPr>
          </a:p>
          <a:p>
            <a:pPr lvl="1"/>
            <a:r>
              <a:rPr lang="en-US" dirty="0">
                <a:sym typeface="Audiowide"/>
              </a:rPr>
              <a:t>Twitter:</a:t>
            </a:r>
          </a:p>
          <a:p>
            <a:pPr lvl="2"/>
            <a:r>
              <a:rPr lang="en-US" dirty="0">
                <a:sym typeface="Cambria"/>
              </a:rPr>
              <a:t>@</a:t>
            </a:r>
            <a:r>
              <a:rPr lang="en-US" dirty="0" err="1">
                <a:sym typeface="Audiowide"/>
              </a:rPr>
              <a:t>BionicTigersFTC</a:t>
            </a:r>
            <a:endParaRPr lang="en-US" dirty="0">
              <a:sym typeface="Audiowide"/>
            </a:endParaRPr>
          </a:p>
          <a:p>
            <a:pPr lvl="1"/>
            <a:r>
              <a:rPr lang="en-US" dirty="0">
                <a:sym typeface="Audiowide"/>
              </a:rPr>
              <a:t>Email:</a:t>
            </a:r>
          </a:p>
          <a:p>
            <a:pPr lvl="2"/>
            <a:r>
              <a:rPr lang="en-US" dirty="0">
                <a:sym typeface="Audiowide"/>
                <a:hlinkClick r:id="rId3"/>
              </a:rPr>
              <a:t>BionicTigers10464</a:t>
            </a:r>
            <a:r>
              <a:rPr lang="en-US" dirty="0">
                <a:sym typeface="Cambria"/>
                <a:hlinkClick r:id="rId3"/>
              </a:rPr>
              <a:t>@</a:t>
            </a:r>
            <a:r>
              <a:rPr lang="en-US" dirty="0">
                <a:sym typeface="Audiowide"/>
                <a:hlinkClick r:id="rId3"/>
              </a:rPr>
              <a:t>gmail.com</a:t>
            </a:r>
            <a:endParaRPr lang="en-US" dirty="0">
              <a:sym typeface="Audiowide"/>
            </a:endParaRPr>
          </a:p>
          <a:p>
            <a:pPr lvl="0"/>
            <a:r>
              <a:rPr lang="en-US" dirty="0"/>
              <a:t>More lessons for FIRST Tech Challenge are available at </a:t>
            </a:r>
            <a:r>
              <a:rPr lang="en-US" dirty="0" err="1"/>
              <a:t>www.FTCtutorials.com</a:t>
            </a:r>
            <a:endParaRPr lang="en-US" dirty="0"/>
          </a:p>
          <a:p>
            <a:endParaRPr lang="en-US" dirty="0"/>
          </a:p>
        </p:txBody>
      </p:sp>
      <p:sp>
        <p:nvSpPr>
          <p:cNvPr id="10" name="Google Shape;177;p2">
            <a:extLst>
              <a:ext uri="{FF2B5EF4-FFF2-40B4-BE49-F238E27FC236}">
                <a16:creationId xmlns:a16="http://schemas.microsoft.com/office/drawing/2014/main" id="{595FAB39-A8AD-054E-814C-FC9F25AFAC91}"/>
              </a:ext>
            </a:extLst>
          </p:cNvPr>
          <p:cNvSpPr txBox="1">
            <a:spLocks noGrp="1"/>
          </p:cNvSpPr>
          <p:nvPr>
            <p:ph type="ftr" idx="11"/>
          </p:nvPr>
        </p:nvSpPr>
        <p:spPr/>
        <p:txBody>
          <a:bodyPr/>
          <a:lstStyle/>
          <a:p>
            <a:pPr lvl="0"/>
            <a:r>
              <a:rPr lang="en-US" dirty="0">
                <a:latin typeface="+mn-lt"/>
              </a:rPr>
              <a:t>Copyright 2020 </a:t>
            </a:r>
            <a:r>
              <a:rPr lang="en-US" dirty="0" err="1">
                <a:latin typeface="+mn-lt"/>
              </a:rPr>
              <a:t>FTCTutorials.com</a:t>
            </a:r>
            <a:r>
              <a:rPr lang="en-US" dirty="0">
                <a:latin typeface="+mn-lt"/>
              </a:rPr>
              <a:t> (Last edit 4/1/2020)</a:t>
            </a:r>
          </a:p>
        </p:txBody>
      </p:sp>
      <p:pic>
        <p:nvPicPr>
          <p:cNvPr id="5" name="Google Shape;180;p2">
            <a:extLst>
              <a:ext uri="{FF2B5EF4-FFF2-40B4-BE49-F238E27FC236}">
                <a16:creationId xmlns:a16="http://schemas.microsoft.com/office/drawing/2014/main" id="{C8454D44-92E8-DE45-B737-9EE8FB392DB2}"/>
              </a:ext>
            </a:extLst>
          </p:cNvPr>
          <p:cNvPicPr preferRelativeResize="0"/>
          <p:nvPr/>
        </p:nvPicPr>
        <p:blipFill rotWithShape="1">
          <a:blip r:embed="rId4">
            <a:alphaModFix/>
          </a:blip>
          <a:srcRect t="24907" b="27729"/>
          <a:stretch/>
        </p:blipFill>
        <p:spPr>
          <a:xfrm>
            <a:off x="5431700" y="2291613"/>
            <a:ext cx="3712299" cy="2274750"/>
          </a:xfrm>
          <a:prstGeom prst="rect">
            <a:avLst/>
          </a:prstGeom>
          <a:noFill/>
          <a:ln>
            <a:noFill/>
          </a:ln>
        </p:spPr>
      </p:pic>
      <p:pic>
        <p:nvPicPr>
          <p:cNvPr id="7" name="Google Shape;179;p2" descr="Creative Commons License">
            <a:hlinkClick r:id="rId5"/>
            <a:extLst>
              <a:ext uri="{FF2B5EF4-FFF2-40B4-BE49-F238E27FC236}">
                <a16:creationId xmlns:a16="http://schemas.microsoft.com/office/drawing/2014/main" id="{DAE9B576-4B3B-8F4C-BA11-1D09E9F4FBC2}"/>
              </a:ext>
            </a:extLst>
          </p:cNvPr>
          <p:cNvPicPr preferRelativeResize="0"/>
          <p:nvPr/>
        </p:nvPicPr>
        <p:blipFill rotWithShape="1">
          <a:blip r:embed="rId6">
            <a:alphaModFix/>
          </a:blip>
          <a:srcRect/>
          <a:stretch/>
        </p:blipFill>
        <p:spPr>
          <a:xfrm>
            <a:off x="364901" y="5826886"/>
            <a:ext cx="949845" cy="334606"/>
          </a:xfrm>
          <a:prstGeom prst="rect">
            <a:avLst/>
          </a:prstGeom>
          <a:noFill/>
          <a:ln>
            <a:noFill/>
          </a:ln>
        </p:spPr>
      </p:pic>
      <p:sp>
        <p:nvSpPr>
          <p:cNvPr id="17" name="Rectangle 16">
            <a:extLst>
              <a:ext uri="{FF2B5EF4-FFF2-40B4-BE49-F238E27FC236}">
                <a16:creationId xmlns:a16="http://schemas.microsoft.com/office/drawing/2014/main" id="{B30AC2B1-E4B7-544C-A26E-DEF9D4F3AAD5}"/>
              </a:ext>
            </a:extLst>
          </p:cNvPr>
          <p:cNvSpPr/>
          <p:nvPr/>
        </p:nvSpPr>
        <p:spPr>
          <a:xfrm>
            <a:off x="1530707" y="5778789"/>
            <a:ext cx="7464300" cy="4308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buSzPts val="1400"/>
            </a:pPr>
            <a:r>
              <a:rPr lang="en-US" dirty="0">
                <a:solidFill>
                  <a:srgbClr val="000000"/>
                </a:solidFill>
                <a:ea typeface="Helvetica Neue"/>
                <a:cs typeface="Helvetica Neue"/>
                <a:sym typeface="Helvetica Neue"/>
              </a:rPr>
              <a:t>This work is licensed under a</a:t>
            </a:r>
            <a:endParaRPr lang="en-US" dirty="0">
              <a:solidFill>
                <a:srgbClr val="000000"/>
              </a:solidFill>
              <a:ea typeface="Arial"/>
              <a:cs typeface="Arial"/>
            </a:endParaRPr>
          </a:p>
          <a:p>
            <a:pPr lvl="0" algn="ctr">
              <a:buSzPts val="1400"/>
            </a:pPr>
            <a:r>
              <a:rPr lang="en-US" dirty="0">
                <a:solidFill>
                  <a:srgbClr val="000000"/>
                </a:solidFill>
                <a:ea typeface="Helvetica Neue"/>
                <a:cs typeface="Helvetica Neue"/>
                <a:sym typeface="Helvetica Neue"/>
              </a:rPr>
              <a:t> </a:t>
            </a:r>
            <a:r>
              <a:rPr lang="en-US" u="sng" dirty="0">
                <a:solidFill>
                  <a:srgbClr val="4374B7"/>
                </a:solidFill>
                <a:ea typeface="Helvetica Neue"/>
                <a:cs typeface="Helvetica Neue"/>
                <a:sym typeface="Helvetica Neue"/>
                <a:hlinkClick r:id="rId5"/>
              </a:rPr>
              <a:t>Creative Commons Attribution-NonCommercial-ShareAlike 4.0 International License</a:t>
            </a:r>
            <a:r>
              <a:rPr lang="en-US" dirty="0">
                <a:solidFill>
                  <a:srgbClr val="000000"/>
                </a:solidFill>
                <a:ea typeface="Helvetica Neue"/>
                <a:cs typeface="Helvetica Neue"/>
                <a:sym typeface="Helvetica Neue"/>
              </a:rPr>
              <a:t>.</a:t>
            </a:r>
            <a:r>
              <a:rPr lang="en-US" sz="1100" dirty="0">
                <a:solidFill>
                  <a:schemeClr val="dk1"/>
                </a:solidFill>
                <a:ea typeface="Arial"/>
                <a:cs typeface="Arial"/>
              </a:rPr>
              <a:t> </a:t>
            </a:r>
            <a:endParaRPr lang="en-US" sz="1800" dirty="0">
              <a:solidFill>
                <a:srgbClr val="4374B7"/>
              </a:solidFill>
              <a:ea typeface="Helvetica Neue"/>
              <a:cs typeface="Helvetica Neue"/>
              <a:sym typeface="Helvetica Neue"/>
            </a:endParaRPr>
          </a:p>
        </p:txBody>
      </p:sp>
      <p:sp>
        <p:nvSpPr>
          <p:cNvPr id="4" name="Slide Number Placeholder 3">
            <a:extLst>
              <a:ext uri="{FF2B5EF4-FFF2-40B4-BE49-F238E27FC236}">
                <a16:creationId xmlns:a16="http://schemas.microsoft.com/office/drawing/2014/main" id="{0451E8B4-4450-AB4E-B7AE-5187D169E8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Tree>
    <p:extLst>
      <p:ext uri="{BB962C8B-B14F-4D97-AF65-F5344CB8AC3E}">
        <p14:creationId xmlns:p14="http://schemas.microsoft.com/office/powerpoint/2010/main" val="3904919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C62C1-8A41-5149-B4F5-D146723851B6}"/>
              </a:ext>
            </a:extLst>
          </p:cNvPr>
          <p:cNvSpPr>
            <a:spLocks noGrp="1"/>
          </p:cNvSpPr>
          <p:nvPr>
            <p:ph type="title"/>
          </p:nvPr>
        </p:nvSpPr>
        <p:spPr/>
        <p:txBody>
          <a:bodyPr/>
          <a:lstStyle/>
          <a:p>
            <a:r>
              <a:rPr lang="en-US" dirty="0">
                <a:sym typeface="Audiowide"/>
              </a:rPr>
              <a:t>Common Team Misconceptions</a:t>
            </a:r>
            <a:endParaRPr lang="en-US" dirty="0"/>
          </a:p>
        </p:txBody>
      </p:sp>
      <p:sp>
        <p:nvSpPr>
          <p:cNvPr id="3" name="Text Placeholder 2">
            <a:extLst>
              <a:ext uri="{FF2B5EF4-FFF2-40B4-BE49-F238E27FC236}">
                <a16:creationId xmlns:a16="http://schemas.microsoft.com/office/drawing/2014/main" id="{B54632FB-7461-C84A-9B50-8D5735520ADF}"/>
              </a:ext>
            </a:extLst>
          </p:cNvPr>
          <p:cNvSpPr>
            <a:spLocks noGrp="1"/>
          </p:cNvSpPr>
          <p:nvPr>
            <p:ph type="body" idx="1"/>
          </p:nvPr>
        </p:nvSpPr>
        <p:spPr>
          <a:xfrm>
            <a:off x="259080" y="2046514"/>
            <a:ext cx="8663940" cy="4232365"/>
          </a:xfrm>
        </p:spPr>
        <p:txBody>
          <a:bodyPr/>
          <a:lstStyle/>
          <a:p>
            <a:pPr lvl="0"/>
            <a:r>
              <a:rPr lang="en-US" dirty="0">
                <a:sym typeface="Roboto"/>
              </a:rPr>
              <a:t>“There’s nothing we can do”</a:t>
            </a:r>
          </a:p>
          <a:p>
            <a:pPr lvl="1"/>
            <a:r>
              <a:rPr lang="en-US" dirty="0">
                <a:sym typeface="Roboto"/>
              </a:rPr>
              <a:t>Even with more-or-less unavoidable issues like static electricity, there are preventative measures to reduce the impact</a:t>
            </a:r>
          </a:p>
          <a:p>
            <a:pPr lvl="1"/>
            <a:r>
              <a:rPr lang="en-US" dirty="0">
                <a:sym typeface="Roboto"/>
              </a:rPr>
              <a:t>Teams that take responsibility for issues and think “what did we do wrong” or “what could we improve” will end up with the most robust robots</a:t>
            </a:r>
          </a:p>
          <a:p>
            <a:pPr lvl="0"/>
            <a:r>
              <a:rPr lang="en-US" dirty="0">
                <a:sym typeface="Roboto"/>
              </a:rPr>
              <a:t>Underestimating the magnitude of physical contact</a:t>
            </a:r>
          </a:p>
          <a:p>
            <a:pPr lvl="1"/>
            <a:r>
              <a:rPr lang="en-US" dirty="0">
                <a:sym typeface="Roboto"/>
              </a:rPr>
              <a:t>FTC is a full contact sport! Fragile robots will be at a disadvantage. </a:t>
            </a:r>
            <a:r>
              <a:rPr lang="en-US" dirty="0" err="1">
                <a:sym typeface="Roboto"/>
              </a:rPr>
              <a:t>Robustinate</a:t>
            </a:r>
            <a:r>
              <a:rPr lang="en-US" dirty="0">
                <a:sym typeface="Roboto"/>
              </a:rPr>
              <a:t>!</a:t>
            </a:r>
          </a:p>
          <a:p>
            <a:endParaRPr lang="en-US" dirty="0"/>
          </a:p>
        </p:txBody>
      </p:sp>
      <p:sp>
        <p:nvSpPr>
          <p:cNvPr id="4" name="Footer Placeholder 3">
            <a:extLst>
              <a:ext uri="{FF2B5EF4-FFF2-40B4-BE49-F238E27FC236}">
                <a16:creationId xmlns:a16="http://schemas.microsoft.com/office/drawing/2014/main" id="{E8396B59-062F-D947-9BDA-A7DEDBD34A7B}"/>
              </a:ext>
            </a:extLst>
          </p:cNvPr>
          <p:cNvSpPr>
            <a:spLocks noGrp="1"/>
          </p:cNvSpPr>
          <p:nvPr>
            <p:ph type="ftr" idx="11"/>
          </p:nvPr>
        </p:nvSpPr>
        <p:spPr/>
        <p:txBody>
          <a:bodyPr/>
          <a:lstStyle/>
          <a:p>
            <a:r>
              <a:rPr lang="en-US"/>
              <a:t>Copyright 2020 FTCTutorials.com (Last edit 4/1/2020)</a:t>
            </a:r>
          </a:p>
        </p:txBody>
      </p:sp>
      <p:sp>
        <p:nvSpPr>
          <p:cNvPr id="5" name="Slide Number Placeholder 4">
            <a:extLst>
              <a:ext uri="{FF2B5EF4-FFF2-40B4-BE49-F238E27FC236}">
                <a16:creationId xmlns:a16="http://schemas.microsoft.com/office/drawing/2014/main" id="{65551D7C-C5C3-A14A-BE7C-29FDC37523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991909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2" name="Title 1">
            <a:extLst>
              <a:ext uri="{FF2B5EF4-FFF2-40B4-BE49-F238E27FC236}">
                <a16:creationId xmlns:a16="http://schemas.microsoft.com/office/drawing/2014/main" id="{8157C23A-1C28-874A-936D-93C9980FB04E}"/>
              </a:ext>
            </a:extLst>
          </p:cNvPr>
          <p:cNvSpPr>
            <a:spLocks noGrp="1"/>
          </p:cNvSpPr>
          <p:nvPr>
            <p:ph type="title"/>
          </p:nvPr>
        </p:nvSpPr>
        <p:spPr/>
        <p:txBody>
          <a:bodyPr/>
          <a:lstStyle/>
          <a:p>
            <a:r>
              <a:rPr lang="en-US" dirty="0">
                <a:sym typeface="Audiowide"/>
              </a:rPr>
              <a:t>Fixing and Preventing Problems</a:t>
            </a:r>
            <a:endParaRPr lang="en-US" dirty="0"/>
          </a:p>
        </p:txBody>
      </p:sp>
      <p:sp>
        <p:nvSpPr>
          <p:cNvPr id="5" name="Text Placeholder 4">
            <a:extLst>
              <a:ext uri="{FF2B5EF4-FFF2-40B4-BE49-F238E27FC236}">
                <a16:creationId xmlns:a16="http://schemas.microsoft.com/office/drawing/2014/main" id="{9FFFF29D-E41B-534A-8ADC-5974580BCB75}"/>
              </a:ext>
            </a:extLst>
          </p:cNvPr>
          <p:cNvSpPr>
            <a:spLocks noGrp="1"/>
          </p:cNvSpPr>
          <p:nvPr>
            <p:ph type="body" idx="1"/>
          </p:nvPr>
        </p:nvSpPr>
        <p:spPr/>
        <p:txBody>
          <a:bodyPr/>
          <a:lstStyle/>
          <a:p>
            <a:endParaRPr lang="en-US"/>
          </a:p>
        </p:txBody>
      </p:sp>
      <p:sp>
        <p:nvSpPr>
          <p:cNvPr id="3" name="Footer Placeholder 2">
            <a:extLst>
              <a:ext uri="{FF2B5EF4-FFF2-40B4-BE49-F238E27FC236}">
                <a16:creationId xmlns:a16="http://schemas.microsoft.com/office/drawing/2014/main" id="{A86C10EE-4498-3140-8AF3-DED2AE894B7E}"/>
              </a:ext>
            </a:extLst>
          </p:cNvPr>
          <p:cNvSpPr>
            <a:spLocks noGrp="1"/>
          </p:cNvSpPr>
          <p:nvPr>
            <p:ph type="ftr" idx="11"/>
          </p:nvPr>
        </p:nvSpPr>
        <p:spPr/>
        <p:txBody>
          <a:bodyPr/>
          <a:lstStyle/>
          <a:p>
            <a:r>
              <a:rPr lang="en-US"/>
              <a:t>Copyright 2020 FTCTutorials.com (Last edit 4/1/2020)</a:t>
            </a:r>
          </a:p>
        </p:txBody>
      </p:sp>
      <p:sp>
        <p:nvSpPr>
          <p:cNvPr id="4" name="Slide Number Placeholder 3">
            <a:extLst>
              <a:ext uri="{FF2B5EF4-FFF2-40B4-BE49-F238E27FC236}">
                <a16:creationId xmlns:a16="http://schemas.microsoft.com/office/drawing/2014/main" id="{69F24F4B-248A-9142-B402-7E60D979D3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B918E-9284-8344-A639-7F9DA68F7593}"/>
              </a:ext>
            </a:extLst>
          </p:cNvPr>
          <p:cNvSpPr>
            <a:spLocks noGrp="1"/>
          </p:cNvSpPr>
          <p:nvPr>
            <p:ph type="title"/>
          </p:nvPr>
        </p:nvSpPr>
        <p:spPr/>
        <p:txBody>
          <a:bodyPr/>
          <a:lstStyle/>
          <a:p>
            <a:r>
              <a:rPr lang="en-US" dirty="0">
                <a:sym typeface="Audiowide"/>
              </a:rPr>
              <a:t>Electrical Connections</a:t>
            </a:r>
            <a:endParaRPr lang="en-US" dirty="0"/>
          </a:p>
        </p:txBody>
      </p:sp>
      <p:sp>
        <p:nvSpPr>
          <p:cNvPr id="3" name="Text Placeholder 2">
            <a:extLst>
              <a:ext uri="{FF2B5EF4-FFF2-40B4-BE49-F238E27FC236}">
                <a16:creationId xmlns:a16="http://schemas.microsoft.com/office/drawing/2014/main" id="{29696A0E-20ED-3949-B74C-9097251946D6}"/>
              </a:ext>
            </a:extLst>
          </p:cNvPr>
          <p:cNvSpPr>
            <a:spLocks noGrp="1"/>
          </p:cNvSpPr>
          <p:nvPr>
            <p:ph type="body" idx="1"/>
          </p:nvPr>
        </p:nvSpPr>
        <p:spPr>
          <a:xfrm>
            <a:off x="259080" y="1567543"/>
            <a:ext cx="4354800" cy="4711336"/>
          </a:xfrm>
        </p:spPr>
        <p:txBody>
          <a:bodyPr>
            <a:normAutofit fontScale="92500"/>
          </a:bodyPr>
          <a:lstStyle/>
          <a:p>
            <a:pPr lvl="0"/>
            <a:r>
              <a:rPr lang="en-US" dirty="0">
                <a:sym typeface="Roboto"/>
              </a:rPr>
              <a:t>Before each round or as often as is feasible, double check all of the electrical connections</a:t>
            </a:r>
          </a:p>
          <a:p>
            <a:pPr lvl="1"/>
            <a:r>
              <a:rPr lang="en-US" dirty="0">
                <a:sym typeface="Roboto"/>
              </a:rPr>
              <a:t>Battery connector</a:t>
            </a:r>
          </a:p>
          <a:p>
            <a:pPr lvl="1"/>
            <a:r>
              <a:rPr lang="en-US" dirty="0">
                <a:sym typeface="Roboto"/>
              </a:rPr>
              <a:t>USB cables</a:t>
            </a:r>
          </a:p>
          <a:p>
            <a:pPr lvl="1"/>
            <a:r>
              <a:rPr lang="en-US" dirty="0">
                <a:sym typeface="Roboto"/>
              </a:rPr>
              <a:t>CORE Module Power Poles</a:t>
            </a:r>
          </a:p>
          <a:p>
            <a:pPr lvl="1"/>
            <a:r>
              <a:rPr lang="en-US" dirty="0">
                <a:sym typeface="Roboto"/>
              </a:rPr>
              <a:t>Power Switch</a:t>
            </a:r>
          </a:p>
          <a:p>
            <a:pPr lvl="0"/>
            <a:r>
              <a:rPr lang="en-US" dirty="0">
                <a:sym typeface="Roboto"/>
              </a:rPr>
              <a:t>Design cable holders to reinforce USB connections and prevent wiggling or strain</a:t>
            </a:r>
          </a:p>
          <a:p>
            <a:pPr lvl="0"/>
            <a:r>
              <a:rPr lang="en-US" dirty="0">
                <a:sym typeface="Roboto"/>
              </a:rPr>
              <a:t>It may help to utilize rubber bands, zip ties or other materials to physically pull the cable into the hub</a:t>
            </a:r>
          </a:p>
          <a:p>
            <a:pPr lvl="0"/>
            <a:endParaRPr lang="en-US" dirty="0">
              <a:sym typeface="Roboto"/>
            </a:endParaRPr>
          </a:p>
          <a:p>
            <a:endParaRPr lang="en-US" dirty="0"/>
          </a:p>
        </p:txBody>
      </p:sp>
      <p:pic>
        <p:nvPicPr>
          <p:cNvPr id="4" name="Google Shape;135;g72b7e979ef_0_18">
            <a:extLst>
              <a:ext uri="{FF2B5EF4-FFF2-40B4-BE49-F238E27FC236}">
                <a16:creationId xmlns:a16="http://schemas.microsoft.com/office/drawing/2014/main" id="{95D7F208-9C62-3644-B02C-6A1FEB4F6D98}"/>
              </a:ext>
            </a:extLst>
          </p:cNvPr>
          <p:cNvPicPr preferRelativeResize="0"/>
          <p:nvPr/>
        </p:nvPicPr>
        <p:blipFill rotWithShape="1">
          <a:blip r:embed="rId2">
            <a:alphaModFix/>
          </a:blip>
          <a:srcRect/>
          <a:stretch/>
        </p:blipFill>
        <p:spPr>
          <a:xfrm>
            <a:off x="4613880" y="2194066"/>
            <a:ext cx="4354800" cy="2642700"/>
          </a:xfrm>
          <a:prstGeom prst="rect">
            <a:avLst/>
          </a:prstGeom>
          <a:noFill/>
          <a:ln>
            <a:noFill/>
          </a:ln>
        </p:spPr>
      </p:pic>
      <p:sp>
        <p:nvSpPr>
          <p:cNvPr id="5" name="Footer Placeholder 4">
            <a:extLst>
              <a:ext uri="{FF2B5EF4-FFF2-40B4-BE49-F238E27FC236}">
                <a16:creationId xmlns:a16="http://schemas.microsoft.com/office/drawing/2014/main" id="{1010EAAF-9280-8045-B41F-E504B0D4FB62}"/>
              </a:ext>
            </a:extLst>
          </p:cNvPr>
          <p:cNvSpPr>
            <a:spLocks noGrp="1"/>
          </p:cNvSpPr>
          <p:nvPr>
            <p:ph type="ftr" idx="11"/>
          </p:nvPr>
        </p:nvSpPr>
        <p:spPr/>
        <p:txBody>
          <a:bodyPr/>
          <a:lstStyle/>
          <a:p>
            <a:r>
              <a:rPr lang="en-US"/>
              <a:t>Copyright 2020 FTCTutorials.com (Last edit 4/1/2020)</a:t>
            </a:r>
          </a:p>
        </p:txBody>
      </p:sp>
      <p:sp>
        <p:nvSpPr>
          <p:cNvPr id="6" name="Slide Number Placeholder 5">
            <a:extLst>
              <a:ext uri="{FF2B5EF4-FFF2-40B4-BE49-F238E27FC236}">
                <a16:creationId xmlns:a16="http://schemas.microsoft.com/office/drawing/2014/main" id="{6F192579-6198-CA46-BA1A-CC4FFD6BF45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3184105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C2F0D-2148-B249-9A0E-7FA7CA8B7A0F}"/>
              </a:ext>
            </a:extLst>
          </p:cNvPr>
          <p:cNvSpPr>
            <a:spLocks noGrp="1"/>
          </p:cNvSpPr>
          <p:nvPr>
            <p:ph type="title"/>
          </p:nvPr>
        </p:nvSpPr>
        <p:spPr/>
        <p:txBody>
          <a:bodyPr/>
          <a:lstStyle/>
          <a:p>
            <a:r>
              <a:rPr lang="en-US" dirty="0">
                <a:sym typeface="Audiowide"/>
              </a:rPr>
              <a:t>Electrical Connections</a:t>
            </a:r>
            <a:endParaRPr lang="en-US" dirty="0"/>
          </a:p>
        </p:txBody>
      </p:sp>
      <p:sp>
        <p:nvSpPr>
          <p:cNvPr id="3" name="Text Placeholder 2">
            <a:extLst>
              <a:ext uri="{FF2B5EF4-FFF2-40B4-BE49-F238E27FC236}">
                <a16:creationId xmlns:a16="http://schemas.microsoft.com/office/drawing/2014/main" id="{2EC1CEEB-988A-5E4E-9A43-FC56F69F3579}"/>
              </a:ext>
            </a:extLst>
          </p:cNvPr>
          <p:cNvSpPr>
            <a:spLocks noGrp="1"/>
          </p:cNvSpPr>
          <p:nvPr>
            <p:ph type="body" idx="1"/>
          </p:nvPr>
        </p:nvSpPr>
        <p:spPr>
          <a:xfrm>
            <a:off x="259080" y="1249680"/>
            <a:ext cx="4195473" cy="5029199"/>
          </a:xfrm>
        </p:spPr>
        <p:txBody>
          <a:bodyPr>
            <a:normAutofit fontScale="92500" lnSpcReduction="10000"/>
          </a:bodyPr>
          <a:lstStyle/>
          <a:p>
            <a:pPr lvl="0"/>
            <a:r>
              <a:rPr lang="en-US" dirty="0">
                <a:sym typeface="Roboto"/>
              </a:rPr>
              <a:t>Phase out Tamiya connectors in favor of Anderson </a:t>
            </a:r>
            <a:r>
              <a:rPr lang="en-US" dirty="0" err="1">
                <a:sym typeface="Roboto"/>
              </a:rPr>
              <a:t>Powerpoles</a:t>
            </a:r>
            <a:endParaRPr lang="en-US" dirty="0">
              <a:sym typeface="Roboto"/>
            </a:endParaRPr>
          </a:p>
          <a:p>
            <a:pPr lvl="1"/>
            <a:r>
              <a:rPr lang="en-US" dirty="0">
                <a:sym typeface="Roboto"/>
              </a:rPr>
              <a:t>Tamiya connectors the point of failure numerous times – the connection gradually becomes loose over time</a:t>
            </a:r>
          </a:p>
          <a:p>
            <a:pPr lvl="2"/>
            <a:r>
              <a:rPr lang="en-US" dirty="0" err="1">
                <a:sym typeface="Roboto"/>
              </a:rPr>
              <a:t>Intelitek</a:t>
            </a:r>
            <a:r>
              <a:rPr lang="en-US" dirty="0">
                <a:sym typeface="Roboto"/>
              </a:rPr>
              <a:t> has a nice tutorial about how to attach Anderson Power Pole connectors</a:t>
            </a:r>
          </a:p>
          <a:p>
            <a:pPr lvl="2"/>
            <a:r>
              <a:rPr lang="en-US" dirty="0">
                <a:sym typeface="Roboto"/>
              </a:rPr>
              <a:t>Be aware that replacing the cable on the PDM will void the warranty – consider using an adapter</a:t>
            </a:r>
          </a:p>
          <a:p>
            <a:pPr lvl="0"/>
            <a:r>
              <a:rPr lang="en-US" dirty="0">
                <a:sym typeface="Roboto"/>
              </a:rPr>
              <a:t>Avoid excessively long cables</a:t>
            </a:r>
          </a:p>
          <a:p>
            <a:pPr lvl="1"/>
            <a:r>
              <a:rPr lang="en-US" dirty="0">
                <a:sym typeface="Roboto"/>
              </a:rPr>
              <a:t>Especially motor/servo controllers</a:t>
            </a:r>
          </a:p>
          <a:p>
            <a:pPr lvl="0"/>
            <a:endParaRPr lang="en-US" dirty="0">
              <a:sym typeface="Roboto"/>
            </a:endParaRPr>
          </a:p>
          <a:p>
            <a:endParaRPr lang="en-US" dirty="0"/>
          </a:p>
        </p:txBody>
      </p:sp>
      <p:pic>
        <p:nvPicPr>
          <p:cNvPr id="4" name="Google Shape;143;g72b7e979ef_0_47">
            <a:extLst>
              <a:ext uri="{FF2B5EF4-FFF2-40B4-BE49-F238E27FC236}">
                <a16:creationId xmlns:a16="http://schemas.microsoft.com/office/drawing/2014/main" id="{80049E92-4F0C-674C-A598-703D64E3CD28}"/>
              </a:ext>
            </a:extLst>
          </p:cNvPr>
          <p:cNvPicPr preferRelativeResize="0"/>
          <p:nvPr/>
        </p:nvPicPr>
        <p:blipFill rotWithShape="1">
          <a:blip r:embed="rId2">
            <a:alphaModFix/>
          </a:blip>
          <a:srcRect/>
          <a:stretch/>
        </p:blipFill>
        <p:spPr>
          <a:xfrm>
            <a:off x="4689448" y="2107648"/>
            <a:ext cx="4354800" cy="2642700"/>
          </a:xfrm>
          <a:prstGeom prst="rect">
            <a:avLst/>
          </a:prstGeom>
          <a:noFill/>
          <a:ln>
            <a:noFill/>
          </a:ln>
        </p:spPr>
      </p:pic>
      <p:sp>
        <p:nvSpPr>
          <p:cNvPr id="7" name="Footer Placeholder 6">
            <a:extLst>
              <a:ext uri="{FF2B5EF4-FFF2-40B4-BE49-F238E27FC236}">
                <a16:creationId xmlns:a16="http://schemas.microsoft.com/office/drawing/2014/main" id="{A8F4B506-0CF0-FC44-B78A-026C77EEF669}"/>
              </a:ext>
            </a:extLst>
          </p:cNvPr>
          <p:cNvSpPr>
            <a:spLocks noGrp="1"/>
          </p:cNvSpPr>
          <p:nvPr>
            <p:ph type="ftr" idx="11"/>
          </p:nvPr>
        </p:nvSpPr>
        <p:spPr/>
        <p:txBody>
          <a:bodyPr/>
          <a:lstStyle/>
          <a:p>
            <a:r>
              <a:rPr lang="en-US"/>
              <a:t>Copyright 2020 FTCTutorials.com (Last edit 4/1/2020)</a:t>
            </a:r>
          </a:p>
        </p:txBody>
      </p:sp>
      <p:sp>
        <p:nvSpPr>
          <p:cNvPr id="8" name="Slide Number Placeholder 7">
            <a:extLst>
              <a:ext uri="{FF2B5EF4-FFF2-40B4-BE49-F238E27FC236}">
                <a16:creationId xmlns:a16="http://schemas.microsoft.com/office/drawing/2014/main" id="{518EE71E-C768-B64F-95FD-11C9E0E769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2368055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56D3C-C8DA-3343-B4D3-F677FF12C856}"/>
              </a:ext>
            </a:extLst>
          </p:cNvPr>
          <p:cNvSpPr>
            <a:spLocks noGrp="1"/>
          </p:cNvSpPr>
          <p:nvPr>
            <p:ph type="title"/>
          </p:nvPr>
        </p:nvSpPr>
        <p:spPr/>
        <p:txBody>
          <a:bodyPr/>
          <a:lstStyle/>
          <a:p>
            <a:r>
              <a:rPr lang="en-US" dirty="0">
                <a:sym typeface="Audiowide"/>
              </a:rPr>
              <a:t>USB Disconnects</a:t>
            </a:r>
            <a:endParaRPr lang="en-US" dirty="0"/>
          </a:p>
        </p:txBody>
      </p:sp>
      <p:sp>
        <p:nvSpPr>
          <p:cNvPr id="3" name="Text Placeholder 2">
            <a:extLst>
              <a:ext uri="{FF2B5EF4-FFF2-40B4-BE49-F238E27FC236}">
                <a16:creationId xmlns:a16="http://schemas.microsoft.com/office/drawing/2014/main" id="{92A7AB7E-9C92-3045-8D5E-097D2E6EB4DC}"/>
              </a:ext>
            </a:extLst>
          </p:cNvPr>
          <p:cNvSpPr>
            <a:spLocks noGrp="1"/>
          </p:cNvSpPr>
          <p:nvPr>
            <p:ph type="body" idx="1"/>
          </p:nvPr>
        </p:nvSpPr>
        <p:spPr/>
        <p:txBody>
          <a:bodyPr>
            <a:normAutofit lnSpcReduction="10000"/>
          </a:bodyPr>
          <a:lstStyle/>
          <a:p>
            <a:pPr lvl="0"/>
            <a:r>
              <a:rPr lang="en-US" dirty="0">
                <a:sym typeface="Roboto"/>
              </a:rPr>
              <a:t>A common cause of robot issues is USB connections</a:t>
            </a:r>
          </a:p>
          <a:p>
            <a:pPr lvl="0"/>
            <a:r>
              <a:rPr lang="en-US" dirty="0">
                <a:sym typeface="Roboto"/>
              </a:rPr>
              <a:t>After many disconnects and reconnects, USB connectors bend or become loose</a:t>
            </a:r>
          </a:p>
          <a:p>
            <a:pPr lvl="0"/>
            <a:r>
              <a:rPr lang="en-US" dirty="0">
                <a:sym typeface="Roboto"/>
              </a:rPr>
              <a:t>Robot motion can wiggle cables and cause temporary or permanent disconnects</a:t>
            </a:r>
          </a:p>
          <a:p>
            <a:pPr lvl="0"/>
            <a:r>
              <a:rPr lang="en-US" dirty="0">
                <a:sym typeface="Roboto"/>
              </a:rPr>
              <a:t>Impacts with robots, walls, or game elements can temporarily disconnect the USB cables, and the interruption can cause the robot to stop responding</a:t>
            </a:r>
          </a:p>
          <a:p>
            <a:pPr lvl="0"/>
            <a:r>
              <a:rPr lang="en-US" dirty="0">
                <a:sym typeface="Roboto"/>
              </a:rPr>
              <a:t>Solutions:</a:t>
            </a:r>
          </a:p>
          <a:p>
            <a:pPr lvl="1"/>
            <a:r>
              <a:rPr lang="en-US" dirty="0">
                <a:sym typeface="Roboto"/>
              </a:rPr>
              <a:t>Use right-angle cables, fasten to the robot i.e. with rubber bands</a:t>
            </a:r>
          </a:p>
          <a:p>
            <a:pPr lvl="1"/>
            <a:r>
              <a:rPr lang="en-US" dirty="0">
                <a:sym typeface="Roboto"/>
              </a:rPr>
              <a:t>Carry several spare cables (cheap from Monoprice!)</a:t>
            </a:r>
          </a:p>
          <a:p>
            <a:pPr lvl="1"/>
            <a:r>
              <a:rPr lang="en-US" dirty="0">
                <a:sym typeface="Roboto"/>
              </a:rPr>
              <a:t>When available, use ADB over </a:t>
            </a:r>
            <a:r>
              <a:rPr lang="en-US" dirty="0" err="1">
                <a:sym typeface="Roboto"/>
              </a:rPr>
              <a:t>WiFi</a:t>
            </a:r>
            <a:r>
              <a:rPr lang="en-US" dirty="0">
                <a:sym typeface="Roboto"/>
              </a:rPr>
              <a:t> to avoid extra connects and disconnects</a:t>
            </a:r>
          </a:p>
          <a:p>
            <a:pPr lvl="1"/>
            <a:r>
              <a:rPr lang="en-US" dirty="0">
                <a:sym typeface="Roboto"/>
              </a:rPr>
              <a:t>Updates to FTC SDK have improved reliability of USB communications and improved reactions to ESD events.</a:t>
            </a:r>
          </a:p>
          <a:p>
            <a:endParaRPr lang="en-US" dirty="0"/>
          </a:p>
        </p:txBody>
      </p:sp>
      <p:sp>
        <p:nvSpPr>
          <p:cNvPr id="4" name="Footer Placeholder 3">
            <a:extLst>
              <a:ext uri="{FF2B5EF4-FFF2-40B4-BE49-F238E27FC236}">
                <a16:creationId xmlns:a16="http://schemas.microsoft.com/office/drawing/2014/main" id="{4523D297-0E95-DD4B-834C-F9700CB7438E}"/>
              </a:ext>
            </a:extLst>
          </p:cNvPr>
          <p:cNvSpPr>
            <a:spLocks noGrp="1"/>
          </p:cNvSpPr>
          <p:nvPr>
            <p:ph type="ftr" idx="11"/>
          </p:nvPr>
        </p:nvSpPr>
        <p:spPr/>
        <p:txBody>
          <a:bodyPr/>
          <a:lstStyle/>
          <a:p>
            <a:r>
              <a:rPr lang="en-US"/>
              <a:t>Copyright 2020 FTCTutorials.com (Last edit 4/1/2020)</a:t>
            </a:r>
          </a:p>
        </p:txBody>
      </p:sp>
      <p:sp>
        <p:nvSpPr>
          <p:cNvPr id="5" name="Slide Number Placeholder 4">
            <a:extLst>
              <a:ext uri="{FF2B5EF4-FFF2-40B4-BE49-F238E27FC236}">
                <a16:creationId xmlns:a16="http://schemas.microsoft.com/office/drawing/2014/main" id="{09F57F4E-F70C-A04F-8F5D-E1860297EF1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1566633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A3F2-4E4A-1C49-ADD2-16743D67293C}"/>
              </a:ext>
            </a:extLst>
          </p:cNvPr>
          <p:cNvSpPr>
            <a:spLocks noGrp="1"/>
          </p:cNvSpPr>
          <p:nvPr>
            <p:ph type="title"/>
          </p:nvPr>
        </p:nvSpPr>
        <p:spPr/>
        <p:txBody>
          <a:bodyPr/>
          <a:lstStyle/>
          <a:p>
            <a:r>
              <a:rPr lang="en-US" dirty="0">
                <a:sym typeface="Audiowide"/>
              </a:rPr>
              <a:t>Battery Power</a:t>
            </a:r>
            <a:endParaRPr lang="en-US" dirty="0"/>
          </a:p>
        </p:txBody>
      </p:sp>
      <p:sp>
        <p:nvSpPr>
          <p:cNvPr id="3" name="Text Placeholder 2">
            <a:extLst>
              <a:ext uri="{FF2B5EF4-FFF2-40B4-BE49-F238E27FC236}">
                <a16:creationId xmlns:a16="http://schemas.microsoft.com/office/drawing/2014/main" id="{9322FF9D-348C-F645-BC2D-32822C044FFE}"/>
              </a:ext>
            </a:extLst>
          </p:cNvPr>
          <p:cNvSpPr>
            <a:spLocks noGrp="1"/>
          </p:cNvSpPr>
          <p:nvPr>
            <p:ph type="body" idx="1"/>
          </p:nvPr>
        </p:nvSpPr>
        <p:spPr/>
        <p:txBody>
          <a:bodyPr/>
          <a:lstStyle/>
          <a:p>
            <a:pPr lvl="0"/>
            <a:r>
              <a:rPr lang="en-US" dirty="0">
                <a:sym typeface="Roboto"/>
              </a:rPr>
              <a:t>Low robot batteries can lead to sluggish movement, or failure to move at all</a:t>
            </a:r>
          </a:p>
          <a:p>
            <a:pPr lvl="0"/>
            <a:r>
              <a:rPr lang="en-US" dirty="0">
                <a:sym typeface="Roboto"/>
              </a:rPr>
              <a:t>It’s always a good idea to keep your batteries as charged as possible, though this can be difficult with tight match schedules</a:t>
            </a:r>
          </a:p>
          <a:p>
            <a:pPr lvl="0"/>
            <a:r>
              <a:rPr lang="en-US" dirty="0">
                <a:sym typeface="Roboto"/>
              </a:rPr>
              <a:t>Keep one or more spare, fully charged batteries on hand</a:t>
            </a:r>
          </a:p>
          <a:p>
            <a:pPr lvl="0"/>
            <a:r>
              <a:rPr lang="en-US" dirty="0">
                <a:sym typeface="Roboto"/>
              </a:rPr>
              <a:t>Remember – if you’ve just done 10 test runs of your robot on a practice field right before your next match, your batteries are probably going to be low!</a:t>
            </a:r>
          </a:p>
          <a:p>
            <a:pPr lvl="0"/>
            <a:r>
              <a:rPr lang="en-US" dirty="0">
                <a:sym typeface="Roboto"/>
              </a:rPr>
              <a:t>There may be issues with trying to configure the Robot Controller if the battery is below a certain voltage</a:t>
            </a:r>
          </a:p>
          <a:p>
            <a:pPr lvl="0"/>
            <a:r>
              <a:rPr lang="en-US" dirty="0">
                <a:sym typeface="Roboto"/>
              </a:rPr>
              <a:t>Make sure both of your phones are both charged as well – invest in some higher amperage chargers</a:t>
            </a:r>
          </a:p>
          <a:p>
            <a:endParaRPr lang="en-US" dirty="0"/>
          </a:p>
        </p:txBody>
      </p:sp>
      <p:sp>
        <p:nvSpPr>
          <p:cNvPr id="6" name="Footer Placeholder 5">
            <a:extLst>
              <a:ext uri="{FF2B5EF4-FFF2-40B4-BE49-F238E27FC236}">
                <a16:creationId xmlns:a16="http://schemas.microsoft.com/office/drawing/2014/main" id="{25E852B4-43D8-5D44-BE72-D22944F501EE}"/>
              </a:ext>
            </a:extLst>
          </p:cNvPr>
          <p:cNvSpPr>
            <a:spLocks noGrp="1"/>
          </p:cNvSpPr>
          <p:nvPr>
            <p:ph type="ftr" idx="11"/>
          </p:nvPr>
        </p:nvSpPr>
        <p:spPr/>
        <p:txBody>
          <a:bodyPr/>
          <a:lstStyle/>
          <a:p>
            <a:r>
              <a:rPr lang="en-US"/>
              <a:t>Copyright 2020 FTCTutorials.com (Last edit 4/1/2020)</a:t>
            </a:r>
          </a:p>
        </p:txBody>
      </p:sp>
      <p:sp>
        <p:nvSpPr>
          <p:cNvPr id="7" name="Slide Number Placeholder 6">
            <a:extLst>
              <a:ext uri="{FF2B5EF4-FFF2-40B4-BE49-F238E27FC236}">
                <a16:creationId xmlns:a16="http://schemas.microsoft.com/office/drawing/2014/main" id="{D0C9FE68-0901-D442-ADA1-926381EB38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3739336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36504-75D3-BE4B-A4F4-63634D4D16BF}"/>
              </a:ext>
            </a:extLst>
          </p:cNvPr>
          <p:cNvSpPr>
            <a:spLocks noGrp="1"/>
          </p:cNvSpPr>
          <p:nvPr>
            <p:ph type="title"/>
          </p:nvPr>
        </p:nvSpPr>
        <p:spPr/>
        <p:txBody>
          <a:bodyPr/>
          <a:lstStyle/>
          <a:p>
            <a:r>
              <a:rPr lang="en-US" dirty="0">
                <a:sym typeface="Audiowide"/>
              </a:rPr>
              <a:t>More Tips</a:t>
            </a:r>
            <a:endParaRPr lang="en-US" dirty="0"/>
          </a:p>
        </p:txBody>
      </p:sp>
      <p:sp>
        <p:nvSpPr>
          <p:cNvPr id="3" name="Text Placeholder 2">
            <a:extLst>
              <a:ext uri="{FF2B5EF4-FFF2-40B4-BE49-F238E27FC236}">
                <a16:creationId xmlns:a16="http://schemas.microsoft.com/office/drawing/2014/main" id="{B69FEA41-E0ED-0848-95A6-4D5959D7FA44}"/>
              </a:ext>
            </a:extLst>
          </p:cNvPr>
          <p:cNvSpPr>
            <a:spLocks noGrp="1"/>
          </p:cNvSpPr>
          <p:nvPr>
            <p:ph type="body" idx="1"/>
          </p:nvPr>
        </p:nvSpPr>
        <p:spPr/>
        <p:txBody>
          <a:bodyPr/>
          <a:lstStyle/>
          <a:p>
            <a:pPr lvl="0"/>
            <a:r>
              <a:rPr lang="en-US" dirty="0">
                <a:sym typeface="Roboto"/>
              </a:rPr>
              <a:t>Don’t place Phone in the middle of your robot</a:t>
            </a:r>
          </a:p>
          <a:p>
            <a:pPr lvl="1"/>
            <a:r>
              <a:rPr lang="en-US" dirty="0">
                <a:sym typeface="Roboto"/>
              </a:rPr>
              <a:t>Place it up high and out of the way of metal</a:t>
            </a:r>
          </a:p>
          <a:p>
            <a:pPr lvl="1"/>
            <a:r>
              <a:rPr lang="en-US" dirty="0">
                <a:sym typeface="Roboto"/>
              </a:rPr>
              <a:t>Make sure screen with Robot Controller app is visible</a:t>
            </a:r>
          </a:p>
          <a:p>
            <a:pPr lvl="0"/>
            <a:r>
              <a:rPr lang="en-US" dirty="0">
                <a:sym typeface="Roboto"/>
              </a:rPr>
              <a:t>Reduce wireless noise coupled through USB </a:t>
            </a:r>
            <a:br>
              <a:rPr lang="en-US" dirty="0">
                <a:sym typeface="Roboto"/>
              </a:rPr>
            </a:br>
            <a:r>
              <a:rPr lang="en-US" dirty="0">
                <a:sym typeface="Roboto"/>
              </a:rPr>
              <a:t>cables– try a Ferrite Choke</a:t>
            </a:r>
          </a:p>
          <a:p>
            <a:pPr lvl="1"/>
            <a:r>
              <a:rPr lang="en-US" dirty="0">
                <a:sym typeface="Roboto"/>
              </a:rPr>
              <a:t>Can buy for a few bucks at Radio Shack or other, not out of business retailers</a:t>
            </a:r>
          </a:p>
          <a:p>
            <a:pPr lvl="1"/>
            <a:r>
              <a:rPr lang="en-US" dirty="0">
                <a:sym typeface="Roboto"/>
              </a:rPr>
              <a:t>Snaps on to the start and end</a:t>
            </a:r>
            <a:br>
              <a:rPr lang="en-US" dirty="0">
                <a:sym typeface="Roboto"/>
              </a:rPr>
            </a:br>
            <a:r>
              <a:rPr lang="en-US" dirty="0">
                <a:sym typeface="Roboto"/>
              </a:rPr>
              <a:t>USB cable</a:t>
            </a:r>
          </a:p>
          <a:p>
            <a:pPr lvl="0"/>
            <a:r>
              <a:rPr lang="en-US" dirty="0">
                <a:sym typeface="Roboto"/>
              </a:rPr>
              <a:t>Also look at USB Surge protectors to protect from static</a:t>
            </a:r>
          </a:p>
          <a:p>
            <a:endParaRPr lang="en-US" dirty="0"/>
          </a:p>
        </p:txBody>
      </p:sp>
      <p:pic>
        <p:nvPicPr>
          <p:cNvPr id="4" name="Google Shape;165;g72b7e979ef_0_63" descr="Snap Choke Core">
            <a:extLst>
              <a:ext uri="{FF2B5EF4-FFF2-40B4-BE49-F238E27FC236}">
                <a16:creationId xmlns:a16="http://schemas.microsoft.com/office/drawing/2014/main" id="{92736040-775B-7F49-A4AC-161A36287D70}"/>
              </a:ext>
            </a:extLst>
          </p:cNvPr>
          <p:cNvPicPr preferRelativeResize="0"/>
          <p:nvPr/>
        </p:nvPicPr>
        <p:blipFill rotWithShape="1">
          <a:blip r:embed="rId2">
            <a:alphaModFix/>
          </a:blip>
          <a:srcRect/>
          <a:stretch/>
        </p:blipFill>
        <p:spPr>
          <a:xfrm>
            <a:off x="6679394" y="111102"/>
            <a:ext cx="2464594" cy="1579333"/>
          </a:xfrm>
          <a:prstGeom prst="rect">
            <a:avLst/>
          </a:prstGeom>
          <a:noFill/>
          <a:ln>
            <a:noFill/>
          </a:ln>
        </p:spPr>
      </p:pic>
      <p:sp>
        <p:nvSpPr>
          <p:cNvPr id="7" name="Footer Placeholder 6">
            <a:extLst>
              <a:ext uri="{FF2B5EF4-FFF2-40B4-BE49-F238E27FC236}">
                <a16:creationId xmlns:a16="http://schemas.microsoft.com/office/drawing/2014/main" id="{26FC7474-7FF5-1C4E-A3B7-E9E22CA1247A}"/>
              </a:ext>
            </a:extLst>
          </p:cNvPr>
          <p:cNvSpPr>
            <a:spLocks noGrp="1"/>
          </p:cNvSpPr>
          <p:nvPr>
            <p:ph type="ftr" idx="11"/>
          </p:nvPr>
        </p:nvSpPr>
        <p:spPr/>
        <p:txBody>
          <a:bodyPr/>
          <a:lstStyle/>
          <a:p>
            <a:r>
              <a:rPr lang="en-US"/>
              <a:t>Copyright 2020 FTCTutorials.com (Last edit 4/1/2020)</a:t>
            </a:r>
          </a:p>
        </p:txBody>
      </p:sp>
      <p:sp>
        <p:nvSpPr>
          <p:cNvPr id="8" name="Slide Number Placeholder 7">
            <a:extLst>
              <a:ext uri="{FF2B5EF4-FFF2-40B4-BE49-F238E27FC236}">
                <a16:creationId xmlns:a16="http://schemas.microsoft.com/office/drawing/2014/main" id="{7E0EB141-4DB2-BB48-B2E3-6DE3181A7F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3891419705"/>
      </p:ext>
    </p:extLst>
  </p:cSld>
  <p:clrMapOvr>
    <a:masterClrMapping/>
  </p:clrMapOvr>
</p:sld>
</file>

<file path=ppt/theme/theme1.xml><?xml version="1.0" encoding="utf-8"?>
<a:theme xmlns:a="http://schemas.openxmlformats.org/drawingml/2006/main" name="BrushVTI">
  <a:themeElements>
    <a:clrScheme name="Custom 17">
      <a:dk1>
        <a:srgbClr val="000000"/>
      </a:dk1>
      <a:lt1>
        <a:srgbClr val="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2257</Words>
  <Application>Microsoft Macintosh PowerPoint</Application>
  <PresentationFormat>On-screen Show (4:3)</PresentationFormat>
  <Paragraphs>221</Paragraphs>
  <Slides>23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Century Gothic</vt:lpstr>
      <vt:lpstr>Calibri</vt:lpstr>
      <vt:lpstr>Arial</vt:lpstr>
      <vt:lpstr>Abril Fatface</vt:lpstr>
      <vt:lpstr>BrushVTI</vt:lpstr>
      <vt:lpstr>FTA’s Best Practices</vt:lpstr>
      <vt:lpstr>Common Causes of Robot Misbehavior</vt:lpstr>
      <vt:lpstr>Common Team Misconceptions</vt:lpstr>
      <vt:lpstr>Fixing and Preventing Problems</vt:lpstr>
      <vt:lpstr>Electrical Connections</vt:lpstr>
      <vt:lpstr>Electrical Connections</vt:lpstr>
      <vt:lpstr>USB Disconnects</vt:lpstr>
      <vt:lpstr>Battery Power</vt:lpstr>
      <vt:lpstr>More Tips</vt:lpstr>
      <vt:lpstr>Static Electricity</vt:lpstr>
      <vt:lpstr>Physical Contact</vt:lpstr>
      <vt:lpstr>Wi-Fi Interference</vt:lpstr>
      <vt:lpstr>Game Controllers</vt:lpstr>
      <vt:lpstr>Other Good Practices</vt:lpstr>
      <vt:lpstr>Robot Construction</vt:lpstr>
      <vt:lpstr>Robot Construction</vt:lpstr>
      <vt:lpstr>Robot Programming</vt:lpstr>
      <vt:lpstr>Robot Programming</vt:lpstr>
      <vt:lpstr>Be Prepared</vt:lpstr>
      <vt:lpstr>Extra Precautions</vt:lpstr>
      <vt:lpstr>WHEN IN DOUBT….</vt:lpstr>
      <vt:lpstr>Dealing with Static</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FTA’s Best Practices</dc:title>
  <dc:creator>Srinivasan Seshan</dc:creator>
  <cp:lastModifiedBy>Srinivasan Seshan</cp:lastModifiedBy>
  <cp:revision>2</cp:revision>
  <dcterms:created xsi:type="dcterms:W3CDTF">2020-03-03T17:05:41Z</dcterms:created>
  <dcterms:modified xsi:type="dcterms:W3CDTF">2020-04-05T18:50:05Z</dcterms:modified>
</cp:coreProperties>
</file>