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Abril Fatface" panose="02000503000000020003" pitchFamily="2" charset="77"/>
      <p:regular r:id="rId16"/>
    </p:embeddedFont>
    <p:embeddedFont>
      <p:font typeface="Audiowide" panose="02000503000000020004" pitchFamily="2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Helvetica Neue" panose="02000503000000020004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AsaLP5glbm2bDwPYglj73t+j7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2b782a78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2b782a789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72b782a789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2b782a78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2b782a789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72b782a789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2b782a78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2b782a789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72b782a789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2cd9e6bf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82cd9e6bf7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82cd9e6bf7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2b782a78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2b782a789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72b782a789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b782a78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b782a789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72b782a789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2b782a78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2b782a78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72b782a789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2b782a78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2b782a789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72b782a789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2b782a78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2b782a789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72b782a789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2b782a78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2b782a789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72b782a789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2b782a78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2b782a789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2b782a789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 descr="Tag=AccentColor&#10;Flavor=Light&#10;Target=Fill"/>
          <p:cNvSpPr/>
          <p:nvPr/>
        </p:nvSpPr>
        <p:spPr>
          <a:xfrm flipH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[Last edit 4/1/2020]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 descr="Tag=AccentColor&#10;Flavor=Light&#10;Target=Fill"/>
          <p:cNvSpPr/>
          <p:nvPr/>
        </p:nvSpPr>
        <p:spPr>
          <a:xfrm>
            <a:off x="684965" y="1332237"/>
            <a:ext cx="5263732" cy="3841102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>
            <a:spLocks noGrp="1"/>
          </p:cNvSpPr>
          <p:nvPr>
            <p:ph type="pic" idx="2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[Last edit 4/1/2020]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[Last edit 4/1/2020]</a:t>
            </a: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[Last edit 4/1/2020]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59080" y="1249680"/>
            <a:ext cx="8663940" cy="502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5910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5908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[Last edit 4/1/2020]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04860" y="6356350"/>
            <a:ext cx="5181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 descr="Tag=AccentColor&#10;Flavor=Light&#10;Target=Fill"/>
          <p:cNvSpPr/>
          <p:nvPr/>
        </p:nvSpPr>
        <p:spPr>
          <a:xfrm>
            <a:off x="7209816" y="0"/>
            <a:ext cx="4143984" cy="5747660"/>
          </a:xfrm>
          <a:custGeom>
            <a:avLst/>
            <a:gdLst/>
            <a:ahLst/>
            <a:cxnLst/>
            <a:rect l="l" t="t" r="r" b="b"/>
            <a:pathLst>
              <a:path w="3843750" h="5956080" extrusionOk="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[Last edit 4/1/2020]</a:t>
            </a: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[Last edit 4/1/2020]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[Last edit 4/1/2020]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 descr="Tag=AccentColor&#10;Flavor=Light&#10;Target=Fill"/>
          <p:cNvSpPr/>
          <p:nvPr/>
        </p:nvSpPr>
        <p:spPr>
          <a:xfrm flipH="1">
            <a:off x="1969639" y="181596"/>
            <a:ext cx="8252722" cy="6022258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[Last edit 4/1/2020]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[Last edit 4/1/2020]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 descr="Mask ID=&#10;Mask position=bottom, center&#10;Mask family= brushstroke, landscape, wide"/>
          <p:cNvSpPr/>
          <p:nvPr/>
        </p:nvSpPr>
        <p:spPr>
          <a:xfrm>
            <a:off x="1768100" y="-1"/>
            <a:ext cx="10423900" cy="5920155"/>
          </a:xfrm>
          <a:custGeom>
            <a:avLst/>
            <a:gdLst/>
            <a:ahLst/>
            <a:cxnLst/>
            <a:rect l="l" t="t" r="r" b="b"/>
            <a:pathLst>
              <a:path w="10423900" h="5491534" extrusionOk="0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[Last edit 4/1/2020]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 descr="Tag=AccentColor&#10;Flavor=Light&#10;Target=Fill"/>
          <p:cNvSpPr/>
          <p:nvPr/>
        </p:nvSpPr>
        <p:spPr>
          <a:xfrm>
            <a:off x="4726728" y="0"/>
            <a:ext cx="7472381" cy="6858000"/>
          </a:xfrm>
          <a:custGeom>
            <a:avLst/>
            <a:gdLst/>
            <a:ahLst/>
            <a:cxnLst/>
            <a:rect l="l" t="t" r="r" b="b"/>
            <a:pathLst>
              <a:path w="7472381" h="6886575" extrusionOk="0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2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[Last edit 4/1/2020]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90500" y="136526"/>
            <a:ext cx="8747760" cy="83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bril Fatface"/>
              <a:buNone/>
              <a:defRPr sz="4400" b="0" i="1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190500" y="1074420"/>
            <a:ext cx="8747760" cy="518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4564380" y="6365240"/>
            <a:ext cx="952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90500" y="63512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/>
              <a:t>Copyright 2020 FTCTutorials.com [Last edit 4/1/2020]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526780" y="6369049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mailto:BionicTigers10464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velandrobotics.weebly.com/team10464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0" y="-525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711027" y="843324"/>
            <a:ext cx="8144738" cy="170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</a:pPr>
            <a:r>
              <a:rPr lang="en-US" sz="6000" b="1" dirty="0"/>
              <a:t>FTC Awards</a:t>
            </a:r>
            <a:endParaRPr dirty="0"/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711028" y="2601649"/>
            <a:ext cx="3943349" cy="646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The Bionic Tigers - FTC 10464</a:t>
            </a:r>
            <a:endParaRPr/>
          </a:p>
        </p:txBody>
      </p:sp>
      <p:pic>
        <p:nvPicPr>
          <p:cNvPr id="106" name="Google Shape;106;p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4362663"/>
            <a:ext cx="3683140" cy="159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0925-2504-EA40-990B-954306559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Each year, FIRST gives teams a question or concept regarding FIRST to answer</a:t>
            </a:r>
          </a:p>
          <a:p>
            <a:pPr lvl="0"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Video submission</a:t>
            </a:r>
          </a:p>
          <a:p>
            <a:pPr lvl="0"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Does not advance teams in competitions</a:t>
            </a:r>
          </a:p>
          <a:p>
            <a:pPr lvl="0"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Example prompt: If every student participated in FIRST, the world would be...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7675A-4D8C-BF40-97B9-669BA905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Promote Award (optional video)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79887-D620-9344-BD33-2EFAD9BBE7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577D6-C6BB-BF43-B8A3-34CCC274EA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BC8E1-E9E6-8A4E-9D5E-7CCAE1731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Video submission by teams describing why their mentor deserves to be recognized by FIRST</a:t>
            </a:r>
          </a:p>
          <a:p>
            <a:pPr lvl="0"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Not a judged award for competition (cannot advance teams)</a:t>
            </a:r>
          </a:p>
          <a:p>
            <a:pPr lvl="0" indent="-4191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0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 good way to thank mentors</a:t>
            </a:r>
          </a:p>
        </p:txBody>
      </p:sp>
      <p:sp>
        <p:nvSpPr>
          <p:cNvPr id="176" name="Google Shape;176;g72b782a789_0_56"/>
          <p:cNvSpPr txBox="1"/>
          <p:nvPr/>
        </p:nvSpPr>
        <p:spPr>
          <a:xfrm>
            <a:off x="311700" y="1638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endParaRPr sz="3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6F166-0A3B-4841-B595-7E076E68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Compass Award (optional video)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5EF3E-519E-7846-A233-D58E2589B70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22BE-2076-CE4D-8098-3466D1E56E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53ABD-1BE3-5447-8D7D-2AD0F7224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457200">
              <a:buSzPts val="1600"/>
              <a:buFont typeface="+mj-lt"/>
              <a:buAutoNum type="arabicPeriod"/>
            </a:pPr>
            <a:r>
              <a:rPr lang="en-US" dirty="0">
                <a:sym typeface="Roboto"/>
              </a:rPr>
              <a:t>Inspire Award</a:t>
            </a:r>
          </a:p>
          <a:p>
            <a:pPr lvl="0" indent="-457200">
              <a:buSzPts val="1600"/>
              <a:buFont typeface="+mj-lt"/>
              <a:buAutoNum type="arabicPeriod"/>
            </a:pPr>
            <a:r>
              <a:rPr lang="en-US" dirty="0">
                <a:sym typeface="Roboto"/>
              </a:rPr>
              <a:t>Think Award</a:t>
            </a:r>
          </a:p>
          <a:p>
            <a:pPr lvl="0" indent="-457200">
              <a:buSzPts val="1600"/>
              <a:buFont typeface="+mj-lt"/>
              <a:buAutoNum type="arabicPeriod"/>
            </a:pPr>
            <a:r>
              <a:rPr lang="en-US" dirty="0">
                <a:sym typeface="Roboto"/>
              </a:rPr>
              <a:t>Connect Award</a:t>
            </a:r>
          </a:p>
          <a:p>
            <a:pPr lvl="0" indent="-457200">
              <a:buSzPts val="1600"/>
              <a:buFont typeface="+mj-lt"/>
              <a:buAutoNum type="arabicPeriod"/>
            </a:pPr>
            <a:r>
              <a:rPr lang="en-US" dirty="0">
                <a:sym typeface="Roboto"/>
              </a:rPr>
              <a:t>Rockwell Collins Innovate Award</a:t>
            </a:r>
          </a:p>
          <a:p>
            <a:pPr lvl="0" indent="-457200">
              <a:buSzPts val="1600"/>
              <a:buFont typeface="+mj-lt"/>
              <a:buAutoNum type="arabicPeriod"/>
            </a:pPr>
            <a:r>
              <a:rPr lang="en-US" dirty="0">
                <a:sym typeface="Roboto"/>
              </a:rPr>
              <a:t>Design Award</a:t>
            </a:r>
          </a:p>
          <a:p>
            <a:pPr lvl="0" indent="-457200">
              <a:buSzPts val="1600"/>
              <a:buFont typeface="+mj-lt"/>
              <a:buAutoNum type="arabicPeriod"/>
            </a:pPr>
            <a:r>
              <a:rPr lang="en-US" dirty="0">
                <a:sym typeface="Roboto"/>
              </a:rPr>
              <a:t>Motivate Award</a:t>
            </a:r>
          </a:p>
          <a:p>
            <a:pPr lvl="0" indent="-457200">
              <a:buSzPts val="1600"/>
              <a:buFont typeface="+mj-lt"/>
              <a:buAutoNum type="arabicPeriod"/>
            </a:pPr>
            <a:r>
              <a:rPr lang="en-US" dirty="0">
                <a:sym typeface="Roboto"/>
              </a:rPr>
              <a:t>Control Award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DB45D-5F1B-2547-BDDD-4A00ED04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Advancement Order for Awards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6363F-0265-B64D-A370-1B1ABE030F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BE570-04F3-714B-844B-577B4A02A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/>
          <p:nvPr/>
        </p:nvSpPr>
        <p:spPr>
          <a:xfrm>
            <a:off x="259080" y="365125"/>
            <a:ext cx="86640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1" dirty="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Credits</a:t>
            </a:r>
            <a:endParaRPr sz="4000" i="1" dirty="0">
              <a:solidFill>
                <a:srgbClr val="000000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89" name="Google Shape;189;p2"/>
          <p:cNvSpPr txBox="1"/>
          <p:nvPr/>
        </p:nvSpPr>
        <p:spPr>
          <a:xfrm>
            <a:off x="259080" y="1249680"/>
            <a:ext cx="8664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This lesson was written by </a:t>
            </a:r>
            <a:r>
              <a:rPr lang="en-US" sz="1600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The Bionic Tigers 10464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for 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FTCTutorials.com</a:t>
            </a: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You can contact the author at </a:t>
            </a:r>
            <a:endParaRPr sz="2000" b="1" i="1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228600" lvl="0" indent="-12700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228600" lvl="0" indent="-12700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228600" lvl="0" indent="-12700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228600" lvl="0" indent="-12700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More lessons for FIRST Tech Challenge are available at </a:t>
            </a:r>
            <a:r>
              <a:rPr lang="en-US" sz="1600" dirty="0" err="1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www.FTCtutorials.com</a:t>
            </a: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2"/>
          <p:cNvSpPr txBox="1"/>
          <p:nvPr/>
        </p:nvSpPr>
        <p:spPr>
          <a:xfrm>
            <a:off x="25908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2020 </a:t>
            </a:r>
            <a:r>
              <a:rPr lang="en-US" sz="1100" dirty="0" err="1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FTCTutorials.com</a:t>
            </a:r>
            <a:r>
              <a:rPr lang="en-US" sz="1100" dirty="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(Last edit 4/1/2020)</a:t>
            </a:r>
            <a:endParaRPr sz="1100" dirty="0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1420566" y="5157859"/>
            <a:ext cx="7464300" cy="430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-US" sz="1400" b="0" i="0" u="sng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Creative Commons Attribution-NonCommercial-ShareAlike 4.0 International License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2" name="Google Shape;192;p2" descr="Creative Commons Licens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901" y="5219289"/>
            <a:ext cx="949845" cy="334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"/>
          <p:cNvPicPr preferRelativeResize="0"/>
          <p:nvPr/>
        </p:nvPicPr>
        <p:blipFill rotWithShape="1">
          <a:blip r:embed="rId5">
            <a:alphaModFix/>
          </a:blip>
          <a:srcRect t="24908" b="27726"/>
          <a:stretch/>
        </p:blipFill>
        <p:spPr>
          <a:xfrm>
            <a:off x="5431700" y="2291613"/>
            <a:ext cx="3712299" cy="22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"/>
          <p:cNvSpPr txBox="1"/>
          <p:nvPr/>
        </p:nvSpPr>
        <p:spPr>
          <a:xfrm>
            <a:off x="0" y="1937625"/>
            <a:ext cx="8265000" cy="21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udiowide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</a:rPr>
              <a:t>Website:</a:t>
            </a:r>
            <a:endParaRPr sz="18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udiowide"/>
              <a:buChar char="○"/>
            </a:pPr>
            <a:r>
              <a:rPr lang="en-US" sz="1800" b="0" i="0" u="sng" strike="noStrike" cap="none" dirty="0">
                <a:solidFill>
                  <a:srgbClr val="0097A7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  <a:hlinkClick r:id="rId6"/>
              </a:rPr>
              <a:t>http://lovelandrobotics.com/team10464</a:t>
            </a:r>
            <a:endParaRPr sz="1800" b="0" i="0" u="none" strike="noStrike" cap="none" dirty="0">
              <a:solidFill>
                <a:srgbClr val="595959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udiowide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</a:rPr>
              <a:t>Twitter:</a:t>
            </a:r>
            <a:endParaRPr sz="18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udiowide"/>
              <a:buChar char="○"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entury Gothic" panose="020B0502020202020204" pitchFamily="34" charset="0"/>
                <a:ea typeface="Cambria"/>
                <a:cs typeface="Cambria"/>
                <a:sym typeface="Cambria"/>
              </a:rPr>
              <a:t>@</a:t>
            </a:r>
            <a:r>
              <a:rPr lang="en-US" sz="1800" b="0" i="0" u="none" strike="noStrike" cap="none" dirty="0" err="1">
                <a:solidFill>
                  <a:srgbClr val="595959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</a:rPr>
              <a:t>BionicTigersFTC</a:t>
            </a:r>
            <a:endParaRPr sz="1800" b="0" i="0" u="none" strike="noStrike" cap="none" dirty="0">
              <a:solidFill>
                <a:srgbClr val="595959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udiowide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</a:rPr>
              <a:t>Email:</a:t>
            </a:r>
            <a:endParaRPr sz="18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udiowide"/>
              <a:buChar char="○"/>
            </a:pPr>
            <a:r>
              <a:rPr lang="en-US" sz="1800" b="0" i="0" u="sng" strike="noStrike" cap="none" dirty="0">
                <a:solidFill>
                  <a:srgbClr val="0097A7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  <a:hlinkClick r:id="rId7"/>
              </a:rPr>
              <a:t>BionicTigers10464</a:t>
            </a:r>
            <a:r>
              <a:rPr lang="en-US" sz="1800" b="1" i="0" u="sng" strike="noStrike" cap="none" dirty="0">
                <a:solidFill>
                  <a:srgbClr val="0097A7"/>
                </a:solidFill>
                <a:latin typeface="Century Gothic" panose="020B0502020202020204" pitchFamily="34" charset="0"/>
                <a:ea typeface="Cambria"/>
                <a:cs typeface="Cambria"/>
                <a:sym typeface="Cambria"/>
                <a:hlinkClick r:id="rId7"/>
              </a:rPr>
              <a:t>@</a:t>
            </a:r>
            <a:r>
              <a:rPr lang="en-US" sz="1800" b="0" i="0" u="sng" strike="noStrike" cap="none" dirty="0">
                <a:solidFill>
                  <a:srgbClr val="0097A7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  <a:hlinkClick r:id="rId7"/>
              </a:rPr>
              <a:t>gmail.com</a:t>
            </a:r>
            <a:endParaRPr sz="1400" b="0" i="0" u="none" strike="noStrike" cap="none" dirty="0">
              <a:solidFill>
                <a:srgbClr val="595959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595959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06987-7E6D-3A44-BA45-D5F5F7D4A0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B60C2-82AF-AA42-B3C6-12A34DEBE2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E88B9-F4F5-DD41-9A19-3413840CB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SzPts val="1600"/>
            </a:pPr>
            <a:r>
              <a:rPr lang="en-US" dirty="0"/>
              <a:t>Definition: mastering robot intelligence </a:t>
            </a:r>
          </a:p>
          <a:p>
            <a:pPr marL="228600" indent="-228600">
              <a:buSzPts val="1600"/>
            </a:pPr>
            <a:r>
              <a:rPr lang="en-US" dirty="0"/>
              <a:t>To win this award, a separate submission is required</a:t>
            </a:r>
          </a:p>
          <a:p>
            <a:pPr marL="228600" indent="-228600">
              <a:buSzPts val="1600"/>
            </a:pPr>
            <a:r>
              <a:rPr lang="en-US" dirty="0"/>
              <a:t>Judges look at the team’s engineering notebook for documentation of the implementation of software, sensors, and mechanical control</a:t>
            </a:r>
          </a:p>
          <a:p>
            <a:pPr marL="228600" indent="-228600">
              <a:buSzPts val="1600"/>
            </a:pPr>
            <a:r>
              <a:rPr lang="en-US" dirty="0"/>
              <a:t>Judges look for a team that utilizes software and sensors to increase the robot’s functionality on the field</a:t>
            </a:r>
          </a:p>
          <a:p>
            <a:pPr marL="228600" indent="-228600">
              <a:buSzPts val="1600"/>
            </a:pPr>
            <a:r>
              <a:rPr lang="en-US" dirty="0"/>
              <a:t>There are judges at competition looking at your field performance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40043-B8A9-7A43-99B5-E6954C81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Award (Programming)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9A328-23C2-2A40-836D-79D2522FB51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42BCD-46E9-0348-AFAD-E942AEC366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81F4F-6F86-3248-9238-CB07799F3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Char char="●"/>
            </a:pPr>
            <a:r>
              <a:rPr lang="en-US" sz="2400" dirty="0"/>
              <a:t>Definition: sparking others to embrace the culture of FIRST</a:t>
            </a:r>
          </a:p>
          <a:p>
            <a:pPr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Char char="●"/>
            </a:pPr>
            <a:r>
              <a:rPr lang="en-US" sz="2400" dirty="0"/>
              <a:t>Examples:</a:t>
            </a:r>
          </a:p>
          <a:p>
            <a:pPr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Char char="○"/>
            </a:pPr>
            <a:r>
              <a:rPr lang="en-US" sz="2400" dirty="0"/>
              <a:t>Community Outreach</a:t>
            </a:r>
          </a:p>
          <a:p>
            <a:pPr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Char char="○"/>
            </a:pPr>
            <a:r>
              <a:rPr lang="en-US" sz="2400" dirty="0"/>
              <a:t>FLL Mentoring</a:t>
            </a:r>
          </a:p>
          <a:p>
            <a:pPr lvl="1" indent="-3810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○"/>
            </a:pPr>
            <a:r>
              <a:rPr lang="en-US" sz="2400" dirty="0"/>
              <a:t>Showcasing robot to public</a:t>
            </a:r>
          </a:p>
          <a:p>
            <a:endParaRPr lang="en-US" dirty="0"/>
          </a:p>
        </p:txBody>
      </p:sp>
      <p:sp>
        <p:nvSpPr>
          <p:cNvPr id="120" name="Google Shape;120;g72b782a789_0_2"/>
          <p:cNvSpPr txBox="1"/>
          <p:nvPr/>
        </p:nvSpPr>
        <p:spPr>
          <a:xfrm>
            <a:off x="311700" y="1751025"/>
            <a:ext cx="8520600" cy="3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endParaRPr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D485A-5D80-8545-8028-9619036C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Motivate Award (Outreach)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9C88E-2720-824A-B675-66BDBCE0EC9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6AA2-B7D5-BC44-8FD6-4D60D4DAC8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9275A-F390-FE43-9A73-ECDF075FB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600" dirty="0">
                <a:sym typeface="Roboto"/>
              </a:rPr>
              <a:t>Definition: connecting the dots between community, FIRST, and the diversity of the engineering world</a:t>
            </a:r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600" dirty="0">
                <a:sym typeface="Roboto"/>
              </a:rPr>
              <a:t>Connecting with professionals</a:t>
            </a:r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600" dirty="0">
                <a:sym typeface="Roboto"/>
              </a:rPr>
              <a:t>Working with companies to fabricate parts for your robot</a:t>
            </a:r>
          </a:p>
          <a:p>
            <a:pPr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dirty="0">
                <a:sym typeface="Roboto"/>
              </a:rPr>
              <a:t>touring companies</a:t>
            </a:r>
          </a:p>
          <a:p>
            <a:pPr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dirty="0">
                <a:sym typeface="Roboto"/>
              </a:rPr>
              <a:t>learning from professionals about SCRUM or common idea or materials</a:t>
            </a:r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600" dirty="0">
                <a:sym typeface="Roboto"/>
              </a:rPr>
              <a:t>Connecting with the community</a:t>
            </a:r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600" dirty="0">
                <a:sym typeface="Roboto"/>
              </a:rPr>
              <a:t>any public in community event</a:t>
            </a:r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600" dirty="0">
                <a:sym typeface="Roboto"/>
              </a:rPr>
              <a:t>Connecting with FIRST</a:t>
            </a:r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600" dirty="0">
                <a:sym typeface="Roboto"/>
              </a:rPr>
              <a:t>Volunteering at FLL competitions </a:t>
            </a:r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600" dirty="0">
                <a:sym typeface="Roboto"/>
              </a:rPr>
              <a:t>Hosting Scrimmages</a:t>
            </a:r>
          </a:p>
          <a:p>
            <a:endParaRPr lang="en-US" dirty="0"/>
          </a:p>
        </p:txBody>
      </p:sp>
      <p:sp>
        <p:nvSpPr>
          <p:cNvPr id="126" name="Google Shape;126;g72b782a789_0_1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en-US" sz="4000" i="1" dirty="0">
                <a:solidFill>
                  <a:schemeClr val="dk1"/>
                </a:solidFill>
                <a:latin typeface="Abril Fatface"/>
                <a:sym typeface="Audiowide"/>
              </a:rPr>
              <a:t>Connect Award (Outreach)</a:t>
            </a:r>
            <a:endParaRPr sz="4000" i="1" dirty="0">
              <a:solidFill>
                <a:schemeClr val="dk1"/>
              </a:solidFill>
              <a:latin typeface="Abril Fatface"/>
              <a:sym typeface="Audiowide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03016-219A-DE42-B302-D86685ED210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B7958-4AAE-FA48-BD31-07F0EFC7D1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3C5EB-752D-FE46-ADDF-2B908561D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dirty="0">
                <a:sym typeface="Roboto"/>
              </a:rPr>
              <a:t>Definition: industrial design at its best</a:t>
            </a:r>
          </a:p>
          <a:p>
            <a:pPr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dirty="0">
                <a:sym typeface="Roboto"/>
              </a:rPr>
              <a:t>Judges look for design and aesthetic of robot</a:t>
            </a:r>
          </a:p>
          <a:p>
            <a:pPr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dirty="0">
                <a:sym typeface="Roboto"/>
              </a:rPr>
              <a:t>Not just practical function</a:t>
            </a:r>
          </a:p>
          <a:p>
            <a:pPr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dirty="0">
                <a:sym typeface="Roboto"/>
              </a:rPr>
              <a:t>Design section of engineering robot is considered</a:t>
            </a:r>
          </a:p>
          <a:p>
            <a:pPr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dirty="0">
                <a:sym typeface="Roboto"/>
              </a:rPr>
              <a:t>How well thought out is your design?</a:t>
            </a:r>
          </a:p>
          <a:p>
            <a:pPr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dirty="0">
                <a:sym typeface="Roboto"/>
              </a:rPr>
              <a:t>What industrial features and concepts do you incorporate in your design?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E4897-7EE8-F743-9082-27A035D4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Award (Robot)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53A73-0CBD-364D-A67E-0BF6F6D596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C82F1-31D1-D04F-A857-39C614A15E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2184D-2BDC-994B-AE27-7530370E3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Definition: bringing great ideas from concept to reality</a:t>
            </a:r>
          </a:p>
          <a:p>
            <a:pPr lvl="0"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Judges look for innovative features on a team’s robot that show creative ways of solving game challenges</a:t>
            </a:r>
          </a:p>
          <a:p>
            <a:pPr lvl="0"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Can address one part or the whole design</a:t>
            </a:r>
          </a:p>
          <a:p>
            <a:pPr lvl="0"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What are you most proud of on your robot?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789B2-33E1-C64F-8E41-08364F1C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Rockwell Collins Innovate (Robot)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D08D3-CF36-704A-AA1E-471379A5D8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C2D3F-97E0-4641-84BA-086873ECE4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48B79-7F35-5747-AEF9-87BA6FD60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Definition: removing engineering obstacles through creative thinking</a:t>
            </a:r>
          </a:p>
          <a:p>
            <a:pPr lvl="0"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Engineering Notebook award</a:t>
            </a:r>
          </a:p>
          <a:p>
            <a:pPr lvl="0"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Judges the journey of the team and growth</a:t>
            </a:r>
          </a:p>
          <a:p>
            <a:pPr lvl="0"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Judges look at design and build sections for progress</a:t>
            </a:r>
          </a:p>
          <a:p>
            <a:pPr lvl="0"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Documentation is pivotal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C684E-E0EC-B844-8AC7-707A1AD1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Award (All)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DD30F-8379-DC4E-ADFF-0B4733583C3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5B5F5-5BA5-7748-8408-A7372FD0DC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DB6DE-8D1E-DD42-9861-93EE217FB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Overarching award</a:t>
            </a:r>
          </a:p>
          <a:p>
            <a:pPr lvl="0" indent="-4191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000"/>
              <a:buFont typeface="Roboto"/>
              <a:buChar char="●"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Embodies all aspects of FIRST</a:t>
            </a:r>
          </a:p>
          <a:p>
            <a:pPr lvl="0"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Team who displays all of the award criteria</a:t>
            </a:r>
          </a:p>
          <a:p>
            <a:pPr lvl="0"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Team ranks high in all judged award categories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9AA61-681B-0D4E-B96C-67404FA0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Inspire Award (All)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558DE-E3FF-CA41-8979-01AF928B9BF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F72FA-A586-6B4E-932F-C69098CA34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A36FE-6FBD-8E4D-83DD-96329D7E2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A team that does not fit into any of the award criteria but the judges feel should be recognized</a:t>
            </a:r>
          </a:p>
          <a:p>
            <a:pPr lvl="0"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Often given to rookie teams</a:t>
            </a:r>
          </a:p>
          <a:p>
            <a:pPr lvl="0" indent="-4191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3000"/>
              <a:buFont typeface="Roboto"/>
              <a:buChar char="●"/>
            </a:pPr>
            <a:r>
              <a:rPr lang="en-US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Does not advance teams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62" name="Google Shape;162;g72b782a789_0_62"/>
          <p:cNvSpPr txBox="1"/>
          <p:nvPr/>
        </p:nvSpPr>
        <p:spPr>
          <a:xfrm>
            <a:off x="311700" y="185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endParaRPr sz="3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0F858-8055-A644-9F05-A28A7766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Judges Award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5BFC9-12A3-DA4F-AA35-BEB0439DE6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5971A-9717-C648-867D-B233CEB036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681</Words>
  <Application>Microsoft Macintosh PowerPoint</Application>
  <PresentationFormat>On-screen Show (4:3)</PresentationFormat>
  <Paragraphs>124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Helvetica Neue</vt:lpstr>
      <vt:lpstr>Roboto</vt:lpstr>
      <vt:lpstr>Century Gothic</vt:lpstr>
      <vt:lpstr>Audiowide</vt:lpstr>
      <vt:lpstr>Abril Fatface</vt:lpstr>
      <vt:lpstr>Calibri</vt:lpstr>
      <vt:lpstr>BrushVTI</vt:lpstr>
      <vt:lpstr>FTC Awards</vt:lpstr>
      <vt:lpstr>Control Award (Programming)</vt:lpstr>
      <vt:lpstr>Motivate Award (Outreach)</vt:lpstr>
      <vt:lpstr>PowerPoint Presentation</vt:lpstr>
      <vt:lpstr>Design Award (Robot)</vt:lpstr>
      <vt:lpstr>Rockwell Collins Innovate (Robot)</vt:lpstr>
      <vt:lpstr>Think Award (All)</vt:lpstr>
      <vt:lpstr>Inspire Award (All)</vt:lpstr>
      <vt:lpstr>Judges Award</vt:lpstr>
      <vt:lpstr>Promote Award (optional video)</vt:lpstr>
      <vt:lpstr>Compass Award (optional video)</vt:lpstr>
      <vt:lpstr>Advancement Order for Awards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FTC Awards</dc:title>
  <dc:creator>Srinivasan Seshan</dc:creator>
  <cp:lastModifiedBy>Srinivasan Seshan</cp:lastModifiedBy>
  <cp:revision>2</cp:revision>
  <dcterms:created xsi:type="dcterms:W3CDTF">2020-03-03T17:05:41Z</dcterms:created>
  <dcterms:modified xsi:type="dcterms:W3CDTF">2020-04-05T12:28:49Z</dcterms:modified>
</cp:coreProperties>
</file>