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9144000"/>
  <p:notesSz cx="6858000" cy="9144000"/>
  <p:embeddedFontLst>
    <p:embeddedFont>
      <p:font typeface="Audiowide"/>
      <p:regular r:id="rId27"/>
    </p:embeddedFont>
    <p:embeddedFont>
      <p:font typeface="Roboto"/>
      <p:regular r:id="rId28"/>
      <p:bold r:id="rId29"/>
      <p:italic r:id="rId30"/>
      <p:boldItalic r:id="rId31"/>
    </p:embeddedFont>
    <p:embeddedFont>
      <p:font typeface="Abril Fatface"/>
      <p:regular r:id="rId32"/>
    </p:embeddedFont>
    <p:embeddedFont>
      <p:font typeface="Helvetica Neue"/>
      <p:regular r:id="rId33"/>
      <p:bold r:id="rId34"/>
      <p:italic r:id="rId35"/>
      <p:boldItalic r:id="rId36"/>
    </p:embeddedFont>
    <p:embeddedFont>
      <p:font typeface="Century Gothic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1" roundtripDataSignature="AMtx7mgOTOt5vG93a6fTz95Tn7lW4YuN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enturyGothic-boldItalic.fntdata"/><Relationship Id="rId20" Type="http://schemas.openxmlformats.org/officeDocument/2006/relationships/slide" Target="slides/slide16.xml"/><Relationship Id="rId41" Type="http://customschemas.google.com/relationships/presentationmetadata" Target="meta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-regular.fntdata"/><Relationship Id="rId27" Type="http://schemas.openxmlformats.org/officeDocument/2006/relationships/font" Target="fonts/Audiowid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7.xml"/><Relationship Id="rId33" Type="http://schemas.openxmlformats.org/officeDocument/2006/relationships/font" Target="fonts/HelveticaNeue-regular.fntdata"/><Relationship Id="rId10" Type="http://schemas.openxmlformats.org/officeDocument/2006/relationships/slide" Target="slides/slide6.xml"/><Relationship Id="rId32" Type="http://schemas.openxmlformats.org/officeDocument/2006/relationships/font" Target="fonts/AbrilFatface-regular.fntdata"/><Relationship Id="rId13" Type="http://schemas.openxmlformats.org/officeDocument/2006/relationships/slide" Target="slides/slide9.xml"/><Relationship Id="rId35" Type="http://schemas.openxmlformats.org/officeDocument/2006/relationships/font" Target="fonts/HelveticaNeue-italic.fntdata"/><Relationship Id="rId12" Type="http://schemas.openxmlformats.org/officeDocument/2006/relationships/slide" Target="slides/slide8.xml"/><Relationship Id="rId34" Type="http://schemas.openxmlformats.org/officeDocument/2006/relationships/font" Target="fonts/HelveticaNeue-bold.fntdata"/><Relationship Id="rId15" Type="http://schemas.openxmlformats.org/officeDocument/2006/relationships/slide" Target="slides/slide11.xml"/><Relationship Id="rId37" Type="http://schemas.openxmlformats.org/officeDocument/2006/relationships/font" Target="fonts/CenturyGothic-regular.fntdata"/><Relationship Id="rId14" Type="http://schemas.openxmlformats.org/officeDocument/2006/relationships/slide" Target="slides/slide10.xml"/><Relationship Id="rId36" Type="http://schemas.openxmlformats.org/officeDocument/2006/relationships/font" Target="fonts/HelveticaNeue-boldItalic.fntdata"/><Relationship Id="rId17" Type="http://schemas.openxmlformats.org/officeDocument/2006/relationships/slide" Target="slides/slide13.xml"/><Relationship Id="rId39" Type="http://schemas.openxmlformats.org/officeDocument/2006/relationships/font" Target="fonts/CenturyGothic-italic.fntdata"/><Relationship Id="rId16" Type="http://schemas.openxmlformats.org/officeDocument/2006/relationships/slide" Target="slides/slide12.xml"/><Relationship Id="rId38" Type="http://schemas.openxmlformats.org/officeDocument/2006/relationships/font" Target="fonts/CenturyGothic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2cd9e6bf7_0_1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82cd9e6bf7_0_1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82cd9e6bf7_0_1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2e6fcbc00_0_5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82e6fcbc00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g82e6fcbc00_0_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2cd9e6bf7_0_14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82cd9e6bf7_0_1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g82cd9e6bf7_0_1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2cd9e6bf7_0_13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82cd9e6bf7_0_1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82cd9e6bf7_0_1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2cd9e6bf7_0_13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82cd9e6bf7_0_1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g82cd9e6bf7_0_1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2cd9e6bf7_0_25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82cd9e6bf7_0_2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g82cd9e6bf7_0_2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2e6fcbc00_0_7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2e6fcbc00_0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82e6fcbc00_0_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2e6fcbc00_0_8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82e6fcbc00_0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82e6fcbc00_0_8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2cd9e6bf7_0_16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82cd9e6bf7_0_1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g82cd9e6bf7_0_1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82e6fcbc00_0_9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82e6fcbc00_0_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82e6fcbc00_0_9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2cd9e6bf7_0_8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82cd9e6bf7_0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g82cd9e6bf7_0_8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82cd9e6bf7_0_29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82cd9e6bf7_0_2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g82cd9e6bf7_0_29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2e6fcbc00_0_1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2e6fcbc00_0_1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82e6fcbc00_0_1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2cd9e6bf7_0_18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82cd9e6bf7_0_1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g82cd9e6bf7_0_18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2cd9e6bf7_0_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82cd9e6bf7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g82cd9e6bf7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2e6fcbc00_0_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82e6fcbc00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g82e6fcbc00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2cd9e6bf7_0_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82cd9e6bf7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g82cd9e6bf7_0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2cd9e6bf7_0_3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82cd9e6bf7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g82cd9e6bf7_0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2cd9e6bf7_0_4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82cd9e6bf7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g82cd9e6bf7_0_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2e6fcbc00_0_4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82e6fcbc00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g82e6fcbc00_0_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ag=AccentColor&#10;Flavor=Light&#10;Target=Fill" id="16" name="Google Shape;16;p4"/>
          <p:cNvSpPr/>
          <p:nvPr/>
        </p:nvSpPr>
        <p:spPr>
          <a:xfrm flipH="1">
            <a:off x="2599854" y="527562"/>
            <a:ext cx="6992292" cy="5102484"/>
          </a:xfrm>
          <a:custGeom>
            <a:rect b="b" l="l" r="r" t="t"/>
            <a:pathLst>
              <a:path extrusionOk="0" h="5025119" w="6886274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" name="Google Shape;17;p4"/>
          <p:cNvSpPr txBox="1"/>
          <p:nvPr>
            <p:ph type="ctrTitle"/>
          </p:nvPr>
        </p:nvSpPr>
        <p:spPr>
          <a:xfrm>
            <a:off x="1508760" y="1591056"/>
            <a:ext cx="5705856" cy="32644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bril Fatface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subTitle"/>
          </p:nvPr>
        </p:nvSpPr>
        <p:spPr>
          <a:xfrm>
            <a:off x="1524000" y="4928616"/>
            <a:ext cx="5705856" cy="996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cap="none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ag=AccentColor&#10;Flavor=Light&#10;Target=Fill" id="78" name="Google Shape;78;p13"/>
          <p:cNvSpPr/>
          <p:nvPr/>
        </p:nvSpPr>
        <p:spPr>
          <a:xfrm>
            <a:off x="684965" y="1332237"/>
            <a:ext cx="5263732" cy="3841102"/>
          </a:xfrm>
          <a:custGeom>
            <a:rect b="b" l="l" r="r" t="t"/>
            <a:pathLst>
              <a:path extrusionOk="0" h="5025119" w="6886274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3"/>
          <p:cNvSpPr txBox="1"/>
          <p:nvPr>
            <p:ph type="title"/>
          </p:nvPr>
        </p:nvSpPr>
        <p:spPr>
          <a:xfrm>
            <a:off x="1399032" y="2523744"/>
            <a:ext cx="3831336" cy="14538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bril Fatfac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/>
          <p:nvPr>
            <p:ph idx="2" type="pic"/>
          </p:nvPr>
        </p:nvSpPr>
        <p:spPr>
          <a:xfrm>
            <a:off x="6711696" y="640079"/>
            <a:ext cx="4837176" cy="5568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1" name="Google Shape;81;p13"/>
          <p:cNvSpPr txBox="1"/>
          <p:nvPr>
            <p:ph idx="1" type="body"/>
          </p:nvPr>
        </p:nvSpPr>
        <p:spPr>
          <a:xfrm>
            <a:off x="1655064" y="4087368"/>
            <a:ext cx="3319272" cy="649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ag=AccentColor&#10;Flavor=Light&#10;Target=Fill" id="23" name="Google Shape;23;p5"/>
          <p:cNvSpPr/>
          <p:nvPr/>
        </p:nvSpPr>
        <p:spPr>
          <a:xfrm flipH="1">
            <a:off x="1" y="315111"/>
            <a:ext cx="3021543" cy="1435442"/>
          </a:xfrm>
          <a:custGeom>
            <a:rect b="b" l="l" r="r" t="t"/>
            <a:pathLst>
              <a:path extrusionOk="0" h="1435442" w="3021543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259080" y="365125"/>
            <a:ext cx="8663940" cy="739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259080" y="1249680"/>
            <a:ext cx="8663940" cy="5029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45910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25908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04860" y="6356350"/>
            <a:ext cx="5181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ag=AccentColor&#10;Flavor=Light&#10;Target=Fill" id="30" name="Google Shape;30;p6"/>
          <p:cNvSpPr/>
          <p:nvPr/>
        </p:nvSpPr>
        <p:spPr>
          <a:xfrm>
            <a:off x="7209816" y="0"/>
            <a:ext cx="4143984" cy="5747660"/>
          </a:xfrm>
          <a:custGeom>
            <a:rect b="b" l="l" r="r" t="t"/>
            <a:pathLst>
              <a:path extrusionOk="0" h="5956080" w="384375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831850" y="1078991"/>
            <a:ext cx="5266944" cy="31363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bril Fatface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831850" y="4279392"/>
            <a:ext cx="5266944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ag=AccentColor&#10;Flavor=Light&#10;Target=Fill" id="37" name="Google Shape;37;p7"/>
          <p:cNvSpPr/>
          <p:nvPr/>
        </p:nvSpPr>
        <p:spPr>
          <a:xfrm flipH="1">
            <a:off x="1" y="315111"/>
            <a:ext cx="3021543" cy="1435442"/>
          </a:xfrm>
          <a:custGeom>
            <a:rect b="b" l="l" r="r" t="t"/>
            <a:pathLst>
              <a:path extrusionOk="0" h="1435442" w="3021543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838200" y="2011680"/>
            <a:ext cx="4937760" cy="416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6419088" y="2011680"/>
            <a:ext cx="4937760" cy="416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ag=AccentColor&#10;Flavor=Light&#10;Target=Fill" id="45" name="Google Shape;45;p8"/>
          <p:cNvSpPr/>
          <p:nvPr/>
        </p:nvSpPr>
        <p:spPr>
          <a:xfrm flipH="1">
            <a:off x="1" y="315111"/>
            <a:ext cx="3021543" cy="1435442"/>
          </a:xfrm>
          <a:custGeom>
            <a:rect b="b" l="l" r="r" t="t"/>
            <a:pathLst>
              <a:path extrusionOk="0" h="1435442" w="3021543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" name="Google Shape;46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839788" y="2011680"/>
            <a:ext cx="4937760" cy="9509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8"/>
          <p:cNvSpPr txBox="1"/>
          <p:nvPr>
            <p:ph idx="2" type="body"/>
          </p:nvPr>
        </p:nvSpPr>
        <p:spPr>
          <a:xfrm>
            <a:off x="839788" y="3127248"/>
            <a:ext cx="4937760" cy="306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3" type="body"/>
          </p:nvPr>
        </p:nvSpPr>
        <p:spPr>
          <a:xfrm>
            <a:off x="6419088" y="2011680"/>
            <a:ext cx="4937760" cy="9509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8"/>
          <p:cNvSpPr txBox="1"/>
          <p:nvPr>
            <p:ph idx="4" type="body"/>
          </p:nvPr>
        </p:nvSpPr>
        <p:spPr>
          <a:xfrm>
            <a:off x="6419088" y="3127248"/>
            <a:ext cx="4937760" cy="306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ag=AccentColor&#10;Flavor=Light&#10;Target=Fill" id="55" name="Google Shape;55;p9"/>
          <p:cNvSpPr/>
          <p:nvPr/>
        </p:nvSpPr>
        <p:spPr>
          <a:xfrm flipH="1">
            <a:off x="1969639" y="181596"/>
            <a:ext cx="8252722" cy="6022258"/>
          </a:xfrm>
          <a:custGeom>
            <a:rect b="b" l="l" r="r" t="t"/>
            <a:pathLst>
              <a:path extrusionOk="0" h="5025119" w="6886274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2843784" y="1572768"/>
            <a:ext cx="6501384" cy="4096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2">
  <p:cSld name="Blank 2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Mask ID=&#10;Mask position=bottom, center&#10;Mask family= brushstroke, landscape, wide" id="65" name="Google Shape;65;p11"/>
          <p:cNvSpPr/>
          <p:nvPr/>
        </p:nvSpPr>
        <p:spPr>
          <a:xfrm>
            <a:off x="1768100" y="-1"/>
            <a:ext cx="10423900" cy="5920155"/>
          </a:xfrm>
          <a:custGeom>
            <a:rect b="b" l="l" r="r" t="t"/>
            <a:pathLst>
              <a:path extrusionOk="0" h="5491534" w="10423900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ag=AccentColor&#10;Flavor=Light&#10;Target=Fill" id="70" name="Google Shape;70;p12"/>
          <p:cNvSpPr/>
          <p:nvPr/>
        </p:nvSpPr>
        <p:spPr>
          <a:xfrm>
            <a:off x="4726728" y="0"/>
            <a:ext cx="7472381" cy="6858000"/>
          </a:xfrm>
          <a:custGeom>
            <a:rect b="b" l="l" r="r" t="t"/>
            <a:pathLst>
              <a:path extrusionOk="0" h="6886575" w="7472381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" name="Google Shape;71;p12"/>
          <p:cNvSpPr txBox="1"/>
          <p:nvPr>
            <p:ph type="title"/>
          </p:nvPr>
        </p:nvSpPr>
        <p:spPr>
          <a:xfrm>
            <a:off x="839788" y="640080"/>
            <a:ext cx="3886200" cy="29535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bril Fatfac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" type="body"/>
          </p:nvPr>
        </p:nvSpPr>
        <p:spPr>
          <a:xfrm>
            <a:off x="7059168" y="640080"/>
            <a:ext cx="4489704" cy="55961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12"/>
          <p:cNvSpPr txBox="1"/>
          <p:nvPr>
            <p:ph idx="2" type="body"/>
          </p:nvPr>
        </p:nvSpPr>
        <p:spPr>
          <a:xfrm>
            <a:off x="839788" y="3776472"/>
            <a:ext cx="3886200" cy="2468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190500" y="136526"/>
            <a:ext cx="8747760" cy="835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bril Fatface"/>
              <a:buNone/>
              <a:defRPr b="0" i="1" sz="4400" u="none" cap="none" strike="noStrik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190500" y="1074420"/>
            <a:ext cx="8747760" cy="5189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0" type="dt"/>
          </p:nvPr>
        </p:nvSpPr>
        <p:spPr>
          <a:xfrm>
            <a:off x="4564380" y="6365240"/>
            <a:ext cx="9525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190500" y="635126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526780" y="6369049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firstinspires.org/node/5226" TargetMode="External"/><Relationship Id="rId4" Type="http://schemas.openxmlformats.org/officeDocument/2006/relationships/hyperlink" Target="https://www.firstinspires.org/sites/default/files/uploads/resource_library/ftc/engineering-notebook-guidelines.pdf" TargetMode="External"/></Relationships>
</file>

<file path=ppt/slides/_rels/slide22.xml.rels><?xml version="1.0" encoding="UTF-8" standalone="yes"?><Relationships xmlns="http://schemas.openxmlformats.org/package/2006/relationships"><Relationship Id="rId10" Type="http://schemas.openxmlformats.org/officeDocument/2006/relationships/hyperlink" Target="mailto:BionicTigers10464@gmail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hyperlink" Target="mailto:BionicTigers10464@gmail.com" TargetMode="External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hyperlink" Target="http://lovelandrobotics.weebly.com/team10464" TargetMode="External"/><Relationship Id="rId8" Type="http://schemas.openxmlformats.org/officeDocument/2006/relationships/hyperlink" Target="mailto:BionicTigers10464@gmail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/>
          <p:nvPr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0" y="-5255"/>
            <a:ext cx="9144000" cy="6858000"/>
          </a:xfrm>
          <a:custGeom>
            <a:rect b="b" l="l" r="r" t="t"/>
            <a:pathLst>
              <a:path extrusionOk="0"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1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2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1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"/>
          <p:cNvSpPr txBox="1"/>
          <p:nvPr>
            <p:ph type="ctrTitle"/>
          </p:nvPr>
        </p:nvSpPr>
        <p:spPr>
          <a:xfrm>
            <a:off x="711027" y="843324"/>
            <a:ext cx="8144738" cy="17015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</a:pPr>
            <a:r>
              <a:rPr b="1" lang="en-US" sz="6000"/>
              <a:t>Engineering Notebook</a:t>
            </a:r>
            <a:endParaRPr/>
          </a:p>
        </p:txBody>
      </p:sp>
      <p:sp>
        <p:nvSpPr>
          <p:cNvPr id="105" name="Google Shape;105;p1"/>
          <p:cNvSpPr txBox="1"/>
          <p:nvPr>
            <p:ph idx="1" type="subTitle"/>
          </p:nvPr>
        </p:nvSpPr>
        <p:spPr>
          <a:xfrm>
            <a:off x="711028" y="2601649"/>
            <a:ext cx="3943349" cy="646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The Bionic Tigers - FTC 10464</a:t>
            </a:r>
            <a:endParaRPr/>
          </a:p>
        </p:txBody>
      </p:sp>
      <p:pic>
        <p:nvPicPr>
          <p:cNvPr descr="A close up of a sign&#10;&#10;Description automatically generated" id="106" name="Google Shape;10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4362663"/>
            <a:ext cx="3683140" cy="1596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2cd9e6bf7_0_122"/>
          <p:cNvSpPr txBox="1"/>
          <p:nvPr/>
        </p:nvSpPr>
        <p:spPr>
          <a:xfrm>
            <a:off x="311700" y="465304"/>
            <a:ext cx="8520600" cy="745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Audiowide"/>
                <a:ea typeface="Audiowide"/>
                <a:cs typeface="Audiowide"/>
                <a:sym typeface="Audiowide"/>
              </a:rPr>
              <a:t>Business/Strategic Plan</a:t>
            </a:r>
            <a:endParaRPr sz="2800">
              <a:solidFill>
                <a:srgbClr val="000000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70" name="Google Shape;170;g82cd9e6bf7_0_122"/>
          <p:cNvSpPr txBox="1"/>
          <p:nvPr/>
        </p:nvSpPr>
        <p:spPr>
          <a:xfrm>
            <a:off x="311700" y="1386163"/>
            <a:ext cx="3878400" cy="4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Things to do include: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Overview of FTC and the game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Team history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Outreach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Team involvement in community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Sponsorship details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Budget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Team goals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Sustainability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1" name="Google Shape;171;g82cd9e6bf7_0_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2075" y="377800"/>
            <a:ext cx="3396500" cy="533940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2e6fcbc00_0_55"/>
          <p:cNvSpPr txBox="1"/>
          <p:nvPr/>
        </p:nvSpPr>
        <p:spPr>
          <a:xfrm>
            <a:off x="1562875" y="1702850"/>
            <a:ext cx="6927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What to include in your team’s engineering notebook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2cd9e6bf7_0_143"/>
          <p:cNvSpPr txBox="1"/>
          <p:nvPr/>
        </p:nvSpPr>
        <p:spPr>
          <a:xfrm>
            <a:off x="498325" y="701625"/>
            <a:ext cx="85206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Audiowide"/>
                <a:ea typeface="Audiowide"/>
                <a:cs typeface="Audiowide"/>
                <a:sym typeface="Audiowide"/>
              </a:rPr>
              <a:t>Include:</a:t>
            </a:r>
            <a:endParaRPr sz="2800">
              <a:solidFill>
                <a:srgbClr val="000000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84" name="Google Shape;184;g82cd9e6bf7_0_143"/>
          <p:cNvSpPr txBox="1"/>
          <p:nvPr/>
        </p:nvSpPr>
        <p:spPr>
          <a:xfrm>
            <a:off x="623400" y="1727700"/>
            <a:ext cx="8520600" cy="40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Sections and subsections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Team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Business/strategic plan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Outreach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Engineering (design process)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Programming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Meeting entries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Table of contents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"/>
              <a:buChar char="○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Makes it easier for judges to find documentation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2cd9e6bf7_0_131"/>
          <p:cNvSpPr txBox="1"/>
          <p:nvPr/>
        </p:nvSpPr>
        <p:spPr>
          <a:xfrm>
            <a:off x="311700" y="654975"/>
            <a:ext cx="85206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Audiowide"/>
                <a:ea typeface="Audiowide"/>
                <a:cs typeface="Audiowide"/>
                <a:sym typeface="Audiowide"/>
              </a:rPr>
              <a:t>Team Section</a:t>
            </a:r>
            <a:endParaRPr sz="2800">
              <a:solidFill>
                <a:srgbClr val="000000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91" name="Google Shape;191;g82cd9e6bf7_0_131"/>
          <p:cNvSpPr txBox="1"/>
          <p:nvPr/>
        </p:nvSpPr>
        <p:spPr>
          <a:xfrm>
            <a:off x="311700" y="1227675"/>
            <a:ext cx="8520600" cy="3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Team member bios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School year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Interests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Activities outside of robotics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Team role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Future plans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What got them interested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Mentor bios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Career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Team involvement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Personal history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Information about team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Hometown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Age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School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2" name="Google Shape;192;g82cd9e6bf7_0_1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6025" y="971425"/>
            <a:ext cx="4066275" cy="51883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2cd9e6bf7_0_137"/>
          <p:cNvSpPr txBox="1"/>
          <p:nvPr/>
        </p:nvSpPr>
        <p:spPr>
          <a:xfrm>
            <a:off x="521625" y="1821000"/>
            <a:ext cx="4260300" cy="4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Entry for each event/experience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Photos of the event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Explain the significance and impact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Give many details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Include takeaways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9" name="Google Shape;199;g82cd9e6bf7_0_1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9848" y="1127225"/>
            <a:ext cx="3514225" cy="4603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  <p:sp>
        <p:nvSpPr>
          <p:cNvPr id="200" name="Google Shape;200;g82cd9e6bf7_0_137"/>
          <p:cNvSpPr txBox="1"/>
          <p:nvPr/>
        </p:nvSpPr>
        <p:spPr>
          <a:xfrm>
            <a:off x="311700" y="654975"/>
            <a:ext cx="85206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Audiowide"/>
                <a:ea typeface="Audiowide"/>
                <a:cs typeface="Audiowide"/>
                <a:sym typeface="Audiowide"/>
              </a:rPr>
              <a:t>Outreach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  <a:latin typeface="Audiowide"/>
                <a:ea typeface="Audiowide"/>
                <a:cs typeface="Audiowide"/>
                <a:sym typeface="Audiowide"/>
              </a:rPr>
              <a:t>Section</a:t>
            </a:r>
            <a:endParaRPr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2cd9e6bf7_0_258"/>
          <p:cNvSpPr txBox="1"/>
          <p:nvPr/>
        </p:nvSpPr>
        <p:spPr>
          <a:xfrm>
            <a:off x="311700" y="701625"/>
            <a:ext cx="85206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Audiowide"/>
                <a:ea typeface="Audiowide"/>
                <a:cs typeface="Audiowide"/>
                <a:sym typeface="Audiowide"/>
              </a:rPr>
              <a:t>Engineering (Design) Section</a:t>
            </a:r>
            <a:endParaRPr sz="2800">
              <a:solidFill>
                <a:srgbClr val="000000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207" name="Google Shape;207;g82cd9e6bf7_0_258"/>
          <p:cNvSpPr txBox="1"/>
          <p:nvPr/>
        </p:nvSpPr>
        <p:spPr>
          <a:xfrm>
            <a:off x="521650" y="1471100"/>
            <a:ext cx="4260300" cy="35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Very important and large section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Include every thought about the robot from the game reveal to the last competition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Include many visuals from napkin sketches to photos to CAD drawings, math equations, and etc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Journey to your current robot design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Each part of robot has own part of section--its iterations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8" name="Google Shape;208;g82cd9e6bf7_0_2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06425" y="1647550"/>
            <a:ext cx="3225875" cy="40697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2e6fcbc00_0_77"/>
          <p:cNvSpPr txBox="1"/>
          <p:nvPr/>
        </p:nvSpPr>
        <p:spPr>
          <a:xfrm>
            <a:off x="311700" y="958225"/>
            <a:ext cx="85206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Audiowide"/>
                <a:ea typeface="Audiowide"/>
                <a:cs typeface="Audiowide"/>
                <a:sym typeface="Audiowide"/>
              </a:rPr>
              <a:t>Programming Section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15" name="Google Shape;215;g82e6fcbc00_0_77"/>
          <p:cNvSpPr txBox="1"/>
          <p:nvPr/>
        </p:nvSpPr>
        <p:spPr>
          <a:xfrm>
            <a:off x="311700" y="1926300"/>
            <a:ext cx="5123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Overview of programming process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Reasons for a specific process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Implications of a sensor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Flowcharts and diagrams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Controller setup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Configuration of motors and servos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"/>
              <a:buChar char="●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DO NOT PRINT OUT ALL OF YOUR CODE!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"/>
              <a:buChar char="○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Only parts that you want to explain or showcase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6" name="Google Shape;216;g82e6fcbc00_0_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5400" y="1282849"/>
            <a:ext cx="3285000" cy="4292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2e6fcbc00_0_86"/>
          <p:cNvSpPr txBox="1"/>
          <p:nvPr/>
        </p:nvSpPr>
        <p:spPr>
          <a:xfrm>
            <a:off x="311700" y="934875"/>
            <a:ext cx="85206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Audiowide"/>
                <a:ea typeface="Audiowide"/>
                <a:cs typeface="Audiowide"/>
                <a:sym typeface="Audiowide"/>
              </a:rPr>
              <a:t>Meeting Entries Section</a:t>
            </a:r>
            <a:endParaRPr sz="2800">
              <a:solidFill>
                <a:srgbClr val="000000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223" name="Google Shape;223;g82e6fcbc00_0_86"/>
          <p:cNvSpPr txBox="1"/>
          <p:nvPr/>
        </p:nvSpPr>
        <p:spPr>
          <a:xfrm>
            <a:off x="512175" y="18861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Details about meeting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Date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Time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Location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Intentions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What was completed that meeting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What is ongoing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4" name="Google Shape;224;g82e6fcbc00_0_86"/>
          <p:cNvPicPr preferRelativeResize="0"/>
          <p:nvPr/>
        </p:nvPicPr>
        <p:blipFill rotWithShape="1">
          <a:blip r:embed="rId3">
            <a:alphaModFix/>
          </a:blip>
          <a:srcRect b="0" l="0" r="0" t="1999"/>
          <a:stretch/>
        </p:blipFill>
        <p:spPr>
          <a:xfrm>
            <a:off x="5451900" y="1507575"/>
            <a:ext cx="3100500" cy="43133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2cd9e6bf7_0_164"/>
          <p:cNvSpPr txBox="1"/>
          <p:nvPr/>
        </p:nvSpPr>
        <p:spPr>
          <a:xfrm>
            <a:off x="606525" y="1929000"/>
            <a:ext cx="7721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How to organize your engineering notebook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2e6fcbc00_0_98"/>
          <p:cNvSpPr txBox="1"/>
          <p:nvPr/>
        </p:nvSpPr>
        <p:spPr>
          <a:xfrm>
            <a:off x="521625" y="1168150"/>
            <a:ext cx="85206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Audiowide"/>
                <a:ea typeface="Audiowide"/>
                <a:cs typeface="Audiowide"/>
                <a:sym typeface="Audiowide"/>
              </a:rPr>
              <a:t>Organization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37" name="Google Shape;237;g82e6fcbc00_0_98"/>
          <p:cNvSpPr txBox="1"/>
          <p:nvPr/>
        </p:nvSpPr>
        <p:spPr>
          <a:xfrm>
            <a:off x="521625" y="18756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Google Drive folder for whole team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Have a folder for each section and subsection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Develop a template for each style of entry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Print your notebook well ahead of time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8" name="Google Shape;238;g82e6fcbc00_0_98"/>
          <p:cNvPicPr preferRelativeResize="0"/>
          <p:nvPr/>
        </p:nvPicPr>
        <p:blipFill rotWithShape="1">
          <a:blip r:embed="rId3">
            <a:alphaModFix/>
          </a:blip>
          <a:srcRect b="9558" l="0" r="0" t="7543"/>
          <a:stretch/>
        </p:blipFill>
        <p:spPr>
          <a:xfrm>
            <a:off x="1191000" y="4179525"/>
            <a:ext cx="7492176" cy="14715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2cd9e6bf7_0_87"/>
          <p:cNvSpPr txBox="1"/>
          <p:nvPr/>
        </p:nvSpPr>
        <p:spPr>
          <a:xfrm>
            <a:off x="326575" y="841275"/>
            <a:ext cx="8654400" cy="22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What is an engineering notebook?</a:t>
            </a:r>
            <a:endParaRPr sz="480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13" name="Google Shape;113;g82cd9e6bf7_0_87"/>
          <p:cNvSpPr txBox="1"/>
          <p:nvPr/>
        </p:nvSpPr>
        <p:spPr>
          <a:xfrm>
            <a:off x="554250" y="2555050"/>
            <a:ext cx="8035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engineering notebook is a documentation of the team’s robot design and records the time spent doing research, outreach, team meetings, and plans for growth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2cd9e6bf7_0_293"/>
          <p:cNvSpPr txBox="1"/>
          <p:nvPr/>
        </p:nvSpPr>
        <p:spPr>
          <a:xfrm>
            <a:off x="311700" y="934875"/>
            <a:ext cx="85206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Audiowide"/>
                <a:ea typeface="Audiowide"/>
                <a:cs typeface="Audiowide"/>
                <a:sym typeface="Audiowide"/>
              </a:rPr>
              <a:t>Keep in mind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45" name="Google Shape;245;g82cd9e6bf7_0_293"/>
          <p:cNvSpPr txBox="1"/>
          <p:nvPr/>
        </p:nvSpPr>
        <p:spPr>
          <a:xfrm>
            <a:off x="311700" y="21853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Char char="●"/>
            </a:pP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The notebook is live document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Main objective is to showcase your </a:t>
            </a:r>
            <a:r>
              <a:rPr b="1" lang="en-US" sz="3000">
                <a:latin typeface="Roboto"/>
                <a:ea typeface="Roboto"/>
                <a:cs typeface="Roboto"/>
                <a:sym typeface="Roboto"/>
              </a:rPr>
              <a:t>journey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Char char="●"/>
            </a:pP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Visuals, visuals, and visuals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Char char="●"/>
            </a:pP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Keep it consistent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Char char="●"/>
            </a:pP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Section summaries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Char char="●"/>
            </a:pP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Every page needs to be signed and dated by team members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2e6fcbc00_0_111"/>
          <p:cNvSpPr txBox="1"/>
          <p:nvPr/>
        </p:nvSpPr>
        <p:spPr>
          <a:xfrm>
            <a:off x="451650" y="2077875"/>
            <a:ext cx="85206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Audiowide"/>
                <a:ea typeface="Audiowide"/>
                <a:cs typeface="Audiowide"/>
                <a:sym typeface="Audiowide"/>
              </a:rPr>
              <a:t>Super helpful materials to check out:</a:t>
            </a:r>
            <a:endParaRPr sz="2800">
              <a:solidFill>
                <a:srgbClr val="000000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252" name="Google Shape;252;g82e6fcbc00_0_111"/>
          <p:cNvSpPr txBox="1"/>
          <p:nvPr/>
        </p:nvSpPr>
        <p:spPr>
          <a:xfrm>
            <a:off x="451650" y="2751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0097A7"/>
                </a:solidFill>
                <a:hlinkClick r:id="rId3"/>
              </a:rPr>
              <a:t>FTC Team Management Documents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800" u="sng">
                <a:solidFill>
                  <a:srgbClr val="0097A7"/>
                </a:solidFill>
                <a:hlinkClick r:id="rId4"/>
              </a:rPr>
              <a:t>FTC Engineering Notebook Guide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"/>
          <p:cNvSpPr txBox="1"/>
          <p:nvPr>
            <p:ph idx="11" type="ftr"/>
          </p:nvPr>
        </p:nvSpPr>
        <p:spPr>
          <a:xfrm>
            <a:off x="25908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Copyright 2020 FTCTutorials.com (Last edit 4/1/2020)</a:t>
            </a:r>
            <a:endParaRPr/>
          </a:p>
        </p:txBody>
      </p:sp>
      <p:sp>
        <p:nvSpPr>
          <p:cNvPr id="258" name="Google Shape;258;p2"/>
          <p:cNvSpPr txBox="1"/>
          <p:nvPr/>
        </p:nvSpPr>
        <p:spPr>
          <a:xfrm>
            <a:off x="259080" y="365125"/>
            <a:ext cx="8664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000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Credits</a:t>
            </a:r>
            <a:endParaRPr i="1" sz="4000">
              <a:solidFill>
                <a:srgbClr val="000000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259" name="Google Shape;259;p2"/>
          <p:cNvSpPr txBox="1"/>
          <p:nvPr/>
        </p:nvSpPr>
        <p:spPr>
          <a:xfrm>
            <a:off x="259080" y="1249680"/>
            <a:ext cx="8664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en-US" sz="16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lesson was written by </a:t>
            </a:r>
            <a:r>
              <a:rPr b="1" lang="en-US" sz="16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Bionic Tigers 10464</a:t>
            </a:r>
            <a:r>
              <a:rPr lang="en-US" sz="16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for FTCTutorials.com</a:t>
            </a:r>
            <a:endParaRPr sz="16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en-US" sz="16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You can contact the author at </a:t>
            </a:r>
            <a:endParaRPr b="1" i="1" sz="20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270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270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270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270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en-US" sz="16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More lessons for FIRST Tech Challenge are available at www.FTCtutorials.com</a:t>
            </a:r>
            <a:endParaRPr sz="16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0" name="Google Shape;260;p2"/>
          <p:cNvSpPr txBox="1"/>
          <p:nvPr/>
        </p:nvSpPr>
        <p:spPr>
          <a:xfrm>
            <a:off x="25908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 2020 FTCTutorials.com (Last edit 4/1/2020)</a:t>
            </a:r>
            <a:endParaRPr sz="1100">
              <a:solidFill>
                <a:srgbClr val="88888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1" name="Google Shape;261;p2"/>
          <p:cNvSpPr/>
          <p:nvPr/>
        </p:nvSpPr>
        <p:spPr>
          <a:xfrm>
            <a:off x="1420566" y="5157859"/>
            <a:ext cx="7464300" cy="4308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work is licensed under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r>
              <a:rPr b="0" i="0" lang="en-US" sz="1400" u="sng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Creative Commons Attribution-NonCommercial-ShareAlike 4.0 International License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4374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Creative Commons License" id="262" name="Google Shape;262;p2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4901" y="5219289"/>
            <a:ext cx="949845" cy="334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"/>
          <p:cNvPicPr preferRelativeResize="0"/>
          <p:nvPr/>
        </p:nvPicPr>
        <p:blipFill rotWithShape="1">
          <a:blip r:embed="rId6">
            <a:alphaModFix/>
          </a:blip>
          <a:srcRect b="27726" l="0" r="0" t="24908"/>
          <a:stretch/>
        </p:blipFill>
        <p:spPr>
          <a:xfrm>
            <a:off x="5431700" y="2291613"/>
            <a:ext cx="3712299" cy="227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"/>
          <p:cNvSpPr txBox="1"/>
          <p:nvPr/>
        </p:nvSpPr>
        <p:spPr>
          <a:xfrm>
            <a:off x="0" y="1937625"/>
            <a:ext cx="8265000" cy="21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udiowide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udiowide"/>
                <a:ea typeface="Audiowide"/>
                <a:cs typeface="Audiowide"/>
                <a:sym typeface="Audiowide"/>
              </a:rPr>
              <a:t>Website:</a:t>
            </a:r>
            <a:endParaRPr b="0" i="0" sz="1800" u="none" cap="none" strike="noStrike">
              <a:solidFill>
                <a:srgbClr val="000000"/>
              </a:solidFill>
              <a:latin typeface="Audiowide"/>
              <a:ea typeface="Audiowide"/>
              <a:cs typeface="Audiowide"/>
              <a:sym typeface="Audiowide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udiowide"/>
              <a:buChar char="○"/>
            </a:pPr>
            <a:r>
              <a:rPr b="0" i="0" lang="en-US" sz="1800" u="sng" cap="none" strike="noStrike">
                <a:solidFill>
                  <a:srgbClr val="0097A7"/>
                </a:solidFill>
                <a:latin typeface="Audiowide"/>
                <a:ea typeface="Audiowide"/>
                <a:cs typeface="Audiowide"/>
                <a:sym typeface="Audiowide"/>
                <a:hlinkClick r:id="rId7"/>
              </a:rPr>
              <a:t>http://lovelandrobotics.com/team10464</a:t>
            </a:r>
            <a:endParaRPr b="0" i="0" sz="1800" u="none" cap="none" strike="noStrike">
              <a:solidFill>
                <a:srgbClr val="595959"/>
              </a:solidFill>
              <a:latin typeface="Audiowide"/>
              <a:ea typeface="Audiowide"/>
              <a:cs typeface="Audiowide"/>
              <a:sym typeface="Audiowide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udiowide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udiowide"/>
                <a:ea typeface="Audiowide"/>
                <a:cs typeface="Audiowide"/>
                <a:sym typeface="Audiowide"/>
              </a:rPr>
              <a:t>Twitter:</a:t>
            </a:r>
            <a:endParaRPr b="0" i="0" sz="1800" u="none" cap="none" strike="noStrike">
              <a:solidFill>
                <a:srgbClr val="000000"/>
              </a:solidFill>
              <a:latin typeface="Audiowide"/>
              <a:ea typeface="Audiowide"/>
              <a:cs typeface="Audiowide"/>
              <a:sym typeface="Audiowide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udiowide"/>
              <a:buChar char="○"/>
            </a:pPr>
            <a:r>
              <a:rPr b="1" i="0" lang="en-US" sz="1800" u="none" cap="none" strike="noStrik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  <a:t>@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udiowide"/>
                <a:ea typeface="Audiowide"/>
                <a:cs typeface="Audiowide"/>
                <a:sym typeface="Audiowide"/>
              </a:rPr>
              <a:t>BionicTigersFTC</a:t>
            </a:r>
            <a:endParaRPr b="0" i="0" sz="1800" u="none" cap="none" strike="noStrike">
              <a:solidFill>
                <a:srgbClr val="595959"/>
              </a:solidFill>
              <a:latin typeface="Audiowide"/>
              <a:ea typeface="Audiowide"/>
              <a:cs typeface="Audiowide"/>
              <a:sym typeface="Audiowide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udiowide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udiowide"/>
                <a:ea typeface="Audiowide"/>
                <a:cs typeface="Audiowide"/>
                <a:sym typeface="Audiowide"/>
              </a:rPr>
              <a:t>Email:</a:t>
            </a:r>
            <a:endParaRPr b="0" i="0" sz="1800" u="none" cap="none" strike="noStrike">
              <a:solidFill>
                <a:srgbClr val="000000"/>
              </a:solidFill>
              <a:latin typeface="Audiowide"/>
              <a:ea typeface="Audiowide"/>
              <a:cs typeface="Audiowide"/>
              <a:sym typeface="Audiowide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udiowide"/>
              <a:buChar char="○"/>
            </a:pPr>
            <a:r>
              <a:rPr b="0" i="0" lang="en-US" sz="1800" u="sng" cap="none" strike="noStrike">
                <a:solidFill>
                  <a:srgbClr val="0097A7"/>
                </a:solidFill>
                <a:latin typeface="Audiowide"/>
                <a:ea typeface="Audiowide"/>
                <a:cs typeface="Audiowide"/>
                <a:sym typeface="Audiowide"/>
                <a:hlinkClick r:id="rId8"/>
              </a:rPr>
              <a:t>BionicTigers10464</a:t>
            </a:r>
            <a:r>
              <a:rPr b="1" i="0" lang="en-US" sz="1800" u="sng" cap="none" strike="noStrike">
                <a:solidFill>
                  <a:srgbClr val="0097A7"/>
                </a:solidFill>
                <a:latin typeface="Cambria"/>
                <a:ea typeface="Cambria"/>
                <a:cs typeface="Cambria"/>
                <a:sym typeface="Cambria"/>
                <a:hlinkClick r:id="rId9"/>
              </a:rPr>
              <a:t>@</a:t>
            </a:r>
            <a:r>
              <a:rPr b="0" i="0" lang="en-US" sz="1800" u="sng" cap="none" strike="noStrike">
                <a:solidFill>
                  <a:srgbClr val="0097A7"/>
                </a:solidFill>
                <a:latin typeface="Audiowide"/>
                <a:ea typeface="Audiowide"/>
                <a:cs typeface="Audiowide"/>
                <a:sym typeface="Audiowide"/>
                <a:hlinkClick r:id="rId10"/>
              </a:rPr>
              <a:t>gmail.com</a:t>
            </a:r>
            <a:endParaRPr b="0" i="0" sz="1400" u="none" cap="none" strike="noStrike">
              <a:solidFill>
                <a:srgbClr val="595959"/>
              </a:solidFill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595959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2cd9e6bf7_0_186"/>
          <p:cNvSpPr txBox="1"/>
          <p:nvPr/>
        </p:nvSpPr>
        <p:spPr>
          <a:xfrm>
            <a:off x="536500" y="1929000"/>
            <a:ext cx="8351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Why do we need an engineering notebook?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2cd9e6bf7_0_16"/>
          <p:cNvSpPr txBox="1"/>
          <p:nvPr/>
        </p:nvSpPr>
        <p:spPr>
          <a:xfrm>
            <a:off x="536850" y="1517750"/>
            <a:ext cx="8047500" cy="3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Throughout the process of designing and building a robot, teams will come across obstacles, lessons learned, and the need to draw ideas out on paper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One of the goals of FIRST and FIRST Tech Challenge is to recognize the engineering design process and the</a:t>
            </a:r>
            <a:r>
              <a:rPr b="1" lang="en-US" sz="2000">
                <a:latin typeface="Roboto"/>
                <a:ea typeface="Roboto"/>
                <a:cs typeface="Roboto"/>
                <a:sym typeface="Roboto"/>
              </a:rPr>
              <a:t> journey</a:t>
            </a: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 that a team makes.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Judges review a team’s engineering notebook to better understand the </a:t>
            </a:r>
            <a:r>
              <a:rPr b="1" lang="en-US" sz="2000">
                <a:latin typeface="Roboto"/>
                <a:ea typeface="Roboto"/>
                <a:cs typeface="Roboto"/>
                <a:sym typeface="Roboto"/>
              </a:rPr>
              <a:t>journey</a:t>
            </a: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, design, and team as a whole.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Notebooks track a team from the beginning of the season and throughout the competition season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g82cd9e6bf7_0_16"/>
          <p:cNvSpPr txBox="1"/>
          <p:nvPr/>
        </p:nvSpPr>
        <p:spPr>
          <a:xfrm>
            <a:off x="311700" y="678300"/>
            <a:ext cx="85206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Audiowide"/>
                <a:ea typeface="Audiowide"/>
                <a:cs typeface="Audiowide"/>
                <a:sym typeface="Audiowide"/>
              </a:rPr>
              <a:t>Reasons:</a:t>
            </a:r>
            <a:endParaRPr sz="2800">
              <a:solidFill>
                <a:srgbClr val="000000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2e6fcbc00_0_10"/>
          <p:cNvSpPr txBox="1"/>
          <p:nvPr/>
        </p:nvSpPr>
        <p:spPr>
          <a:xfrm>
            <a:off x="1342050" y="2088500"/>
            <a:ext cx="6846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Engineering notebook requirements</a:t>
            </a:r>
            <a:endParaRPr sz="600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2cd9e6bf7_0_27"/>
          <p:cNvSpPr txBox="1"/>
          <p:nvPr/>
        </p:nvSpPr>
        <p:spPr>
          <a:xfrm>
            <a:off x="513175" y="1564400"/>
            <a:ext cx="8374500" cy="3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Teams may only have one notebook at a competition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Team number and team name must appear on the outside cover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Must have a </a:t>
            </a:r>
            <a:r>
              <a:rPr lang="en-US" sz="2000" u="sng">
                <a:latin typeface="Roboto"/>
                <a:ea typeface="Roboto"/>
                <a:cs typeface="Roboto"/>
                <a:sym typeface="Roboto"/>
              </a:rPr>
              <a:t>summary page</a:t>
            </a: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 in the front of the engineering notebook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The engineering notebook must be divided into multiple sections: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Engineering section (that includes design process)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Team section (that includes information about the team and outreach activities)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-US" sz="2000" u="sng">
                <a:latin typeface="Roboto"/>
                <a:ea typeface="Roboto"/>
                <a:cs typeface="Roboto"/>
                <a:sym typeface="Roboto"/>
              </a:rPr>
              <a:t>Business/strategic plan</a:t>
            </a: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 (not required, but needed for specific awards)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g82cd9e6bf7_0_2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Audiowide"/>
                <a:ea typeface="Audiowide"/>
                <a:cs typeface="Audiowide"/>
                <a:sym typeface="Audiowide"/>
              </a:rPr>
              <a:t>Requirements:</a:t>
            </a:r>
            <a:endParaRPr sz="2800">
              <a:solidFill>
                <a:srgbClr val="000000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2cd9e6bf7_0_3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Audiowide"/>
                <a:ea typeface="Audiowide"/>
                <a:cs typeface="Audiowide"/>
                <a:sym typeface="Audiowide"/>
              </a:rPr>
              <a:t>Summary Page</a:t>
            </a:r>
            <a:endParaRPr sz="2800">
              <a:solidFill>
                <a:srgbClr val="000000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46" name="Google Shape;146;g82cd9e6bf7_0_36"/>
          <p:cNvSpPr txBox="1"/>
          <p:nvPr/>
        </p:nvSpPr>
        <p:spPr>
          <a:xfrm>
            <a:off x="638275" y="1720800"/>
            <a:ext cx="3985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One page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Include team number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Include a concise narrative about the team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Bulleted highlights of the team’s season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List of pages in the engineering notebook the team would most like the judges to consider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g82cd9e6bf7_0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8900" y="890250"/>
            <a:ext cx="3566300" cy="4734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2cd9e6bf7_0_42"/>
          <p:cNvSpPr txBox="1"/>
          <p:nvPr/>
        </p:nvSpPr>
        <p:spPr>
          <a:xfrm>
            <a:off x="311700" y="538025"/>
            <a:ext cx="8520600" cy="1016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Audiowide"/>
                <a:ea typeface="Audiowide"/>
                <a:cs typeface="Audiowide"/>
                <a:sym typeface="Audiowide"/>
              </a:rPr>
              <a:t>Business/Strategic Plan</a:t>
            </a:r>
            <a:endParaRPr sz="2800">
              <a:solidFill>
                <a:srgbClr val="000000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54" name="Google Shape;154;g82cd9e6bf7_0_42"/>
          <p:cNvSpPr txBox="1"/>
          <p:nvPr/>
        </p:nvSpPr>
        <p:spPr>
          <a:xfrm>
            <a:off x="311700" y="1381725"/>
            <a:ext cx="4388700" cy="3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Unique for every team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May touch on the following needs: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Direction the team wants to take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Outlining team goals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Type of outreach team wants to focus on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Creating a team budget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Fundraising needs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Seeking out sponsors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Explains steps to be taken by team to reach goals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155" name="Google Shape;155;g82cd9e6bf7_0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3199" y="1381713"/>
            <a:ext cx="3299100" cy="43395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2e6fcbc00_0_4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Audiowide"/>
                <a:ea typeface="Audiowide"/>
                <a:cs typeface="Audiowide"/>
                <a:sym typeface="Audiowide"/>
              </a:rPr>
              <a:t>Business/Strategic Plan</a:t>
            </a:r>
            <a:endParaRPr sz="2800">
              <a:solidFill>
                <a:srgbClr val="000000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62" name="Google Shape;162;g82e6fcbc00_0_42"/>
          <p:cNvSpPr txBox="1"/>
          <p:nvPr/>
        </p:nvSpPr>
        <p:spPr>
          <a:xfrm>
            <a:off x="311700" y="11524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Use as a guide for team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Layout team goals--short or long term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Fundraising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Outreach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Competition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Include a plan for team sustainability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Plan explains how the team plans to grow and stay competitive when students graduate from the program.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May include plans to recruit sponsors, new mentors, or team members.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3" name="Google Shape;163;g82e6fcbc00_0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2502" y="1175375"/>
            <a:ext cx="3509825" cy="4507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rushVTI">
  <a:themeElements>
    <a:clrScheme name="Custom 17">
      <a:dk1>
        <a:srgbClr val="000000"/>
      </a:dk1>
      <a:lt1>
        <a:srgbClr val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2020-03-03T17:05:41Z</dcterms:created>
  <dc:creator>Srinivasan Seshan</dc:creator>
</cp:coreProperties>
</file>