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Audiowide"/>
      <p:regular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bril Fatface"/>
      <p:regular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vWexg+eHA2f8e6fRwRuLErxn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udiowide-regular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AbrilFatface-regular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cd9e6bf7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82cd9e6bf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82cd9e6bf7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e6fcbc00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82e6fcbc0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82e6fcbc00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2cd9e6bf7_0_1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82cd9e6bf7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82cd9e6bf7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2cd9e6bf7_0_1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82cd9e6bf7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82cd9e6bf7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e6fcbc00_0_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82e6fcbc00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82e6fcbc00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cd9e6bf7_0_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82cd9e6bf7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82cd9e6bf7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d9e6bf7_0_1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82cd9e6bf7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82cd9e6bf7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e5f24609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e5f2460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82e5f24609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e5f24609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2e5f2460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82e5f2460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cd9e6bf7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2cd9e6bf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82cd9e6bf7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2cd9e6bf7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2cd9e6bf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82cd9e6bf7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e6fcbc00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82e6fcbc00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82e6fcbc00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cd9e6bf7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82cd9e6bf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82cd9e6bf7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6" name="Google Shape;16;p4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8" name="Google Shape;78;p13"/>
          <p:cNvSpPr/>
          <p:nvPr/>
        </p:nvSpPr>
        <p:spPr>
          <a:xfrm>
            <a:off x="684965" y="1332237"/>
            <a:ext cx="5263732" cy="3841102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23" name="Google Shape;23;p5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0" name="Google Shape;30;p6"/>
          <p:cNvSpPr/>
          <p:nvPr/>
        </p:nvSpPr>
        <p:spPr>
          <a:xfrm>
            <a:off x="7209816" y="0"/>
            <a:ext cx="4143984" cy="5747660"/>
          </a:xfrm>
          <a:custGeom>
            <a:rect b="b" l="l" r="r" t="t"/>
            <a:pathLst>
              <a:path extrusionOk="0" h="5956080" w="384375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7" name="Google Shape;37;p7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45" name="Google Shape;45;p8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55" name="Google Shape;55;p9"/>
          <p:cNvSpPr/>
          <p:nvPr/>
        </p:nvSpPr>
        <p:spPr>
          <a:xfrm flipH="1">
            <a:off x="1969639" y="181596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Blank 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sk ID=&#10;Mask position=bottom, center&#10;Mask family= brushstroke, landscape, wide" id="65" name="Google Shape;65;p11"/>
          <p:cNvSpPr/>
          <p:nvPr/>
        </p:nvSpPr>
        <p:spPr>
          <a:xfrm>
            <a:off x="1768100" y="-1"/>
            <a:ext cx="10423900" cy="5920155"/>
          </a:xfrm>
          <a:custGeom>
            <a:rect b="b" l="l" r="r" t="t"/>
            <a:pathLst>
              <a:path extrusionOk="0" h="5491534" w="1042390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0" name="Google Shape;70;p12"/>
          <p:cNvSpPr/>
          <p:nvPr/>
        </p:nvSpPr>
        <p:spPr>
          <a:xfrm>
            <a:off x="4726728" y="0"/>
            <a:ext cx="7472381" cy="6858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b="0" i="1" sz="44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hyperlink" Target="mailto:BionicTigers10464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mailto:BionicTigers10464@gmail.com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hyperlink" Target="http://lovelandrobotics.weebly.com/team10464" TargetMode="External"/><Relationship Id="rId8" Type="http://schemas.openxmlformats.org/officeDocument/2006/relationships/hyperlink" Target="mailto:BionicTigers10464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b="1" lang="en-US" sz="6000"/>
              <a:t>FIRST 101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The Bionic Tigers - FTC 10464</a:t>
            </a:r>
            <a:endParaRPr/>
          </a:p>
        </p:txBody>
      </p:sp>
      <p:pic>
        <p:nvPicPr>
          <p:cNvPr descr="A close up of a sign&#10;&#10;Description automatically generated"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cd9e6bf7_0_42"/>
          <p:cNvSpPr txBox="1"/>
          <p:nvPr/>
        </p:nvSpPr>
        <p:spPr>
          <a:xfrm>
            <a:off x="311700" y="86490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FIRST</a:t>
            </a: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 Lego League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8" name="Google Shape;168;g82cd9e6bf7_0_42"/>
          <p:cNvSpPr txBox="1"/>
          <p:nvPr/>
        </p:nvSpPr>
        <p:spPr>
          <a:xfrm>
            <a:off x="311700" y="15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Ages 9-14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Create and program an EV3 robot to complete objectives on field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Research and create a project relating to problems in world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Present in three judging rooms: core values, robot design, and project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Big emphasis in the core values of </a:t>
            </a:r>
            <a:r>
              <a:rPr i="1" lang="en-US" sz="2000"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Lego League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Advancement is based on composite score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g82cd9e6bf7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925" y="3924663"/>
            <a:ext cx="2095500" cy="248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e6fcbc00_0_42"/>
          <p:cNvSpPr txBox="1"/>
          <p:nvPr/>
        </p:nvSpPr>
        <p:spPr>
          <a:xfrm>
            <a:off x="311700" y="7949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FIRST</a:t>
            </a: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 Tech Challenge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6" name="Google Shape;176;g82e6fcbc00_0_42"/>
          <p:cNvSpPr txBox="1"/>
          <p:nvPr/>
        </p:nvSpPr>
        <p:spPr>
          <a:xfrm>
            <a:off x="311700" y="1502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Ages 12-18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Challenge to design, build, program, and operate robots to compete in a head-to-head challenge in an alliance format (2 v 2)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Emphasis on spreading STEM and </a:t>
            </a:r>
            <a:r>
              <a:rPr i="1" lang="en-US" sz="2000">
                <a:latin typeface="Roboto"/>
                <a:ea typeface="Roboto"/>
                <a:cs typeface="Roboto"/>
                <a:sym typeface="Roboto"/>
              </a:rPr>
              <a:t>FIRST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through community, school, and world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Present in one judging room to judges about their robot design, design process, programming, outreach, and the team’s journey.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Advancement is based on winning the competition or awards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g82e6fcbc0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475" y="4672800"/>
            <a:ext cx="2415825" cy="1900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cd9e6bf7_0_122"/>
          <p:cNvSpPr txBox="1"/>
          <p:nvPr/>
        </p:nvSpPr>
        <p:spPr>
          <a:xfrm>
            <a:off x="311700" y="77160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FIRST</a:t>
            </a: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 Robotics Challenge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84" name="Google Shape;184;g82cd9e6bf7_0_122"/>
          <p:cNvSpPr txBox="1"/>
          <p:nvPr/>
        </p:nvSpPr>
        <p:spPr>
          <a:xfrm>
            <a:off x="311700" y="147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/>
              <a:t>Ages 14-18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/>
              <a:t>Under strict rules, limited time and resources, teams of students are challenged to raise funds, design a team "brand," hone teamwork skills, and build and program industrial-size robots to play a difficult field game against like-minded competitors. (3 v 3)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/>
              <a:t>Encouraged to spread STEM and </a:t>
            </a:r>
            <a:r>
              <a:rPr i="1" lang="en-US" sz="2000"/>
              <a:t>FIRST</a:t>
            </a:r>
            <a:r>
              <a:rPr lang="en-US" sz="2000"/>
              <a:t> through community, school, and world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/>
              <a:t>Advancement is whole winning alliance, Chairman’s Award, and lottery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5" name="Google Shape;185;g82cd9e6bf7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2600" y="5228625"/>
            <a:ext cx="4819701" cy="11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2cd9e6bf7_0_164"/>
          <p:cNvSpPr txBox="1"/>
          <p:nvPr/>
        </p:nvSpPr>
        <p:spPr>
          <a:xfrm>
            <a:off x="909750" y="2115625"/>
            <a:ext cx="772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0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Etiquette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2e6fcbc00_0_9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Gracious Professionalism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8" name="Google Shape;198;g82e6fcbc00_0_9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Definition: demonstrating gracious attitudes and behaviors during competitions, respecting others and letting that respect show through actions, and making valued contributions in a way that is pleasing to others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Why is it important to be gracious professionals at competitions?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Judges look for teams who show gracious professionalism for every award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It can preclude your team from being considered for awards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It builds respect for your team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It extends beyond your team - it applies to your supporters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Give help and don’t be afraid to ask for it! Cooperation over competition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Practicing gracious professionalism in the presence of volunteers and respecting them is important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Practice in everyday life too!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"/>
          <p:cNvSpPr txBox="1"/>
          <p:nvPr/>
        </p:nvSpPr>
        <p:spPr>
          <a:xfrm>
            <a:off x="259080" y="365125"/>
            <a:ext cx="8664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Credits</a:t>
            </a:r>
            <a:endParaRPr i="1" sz="4000">
              <a:solidFill>
                <a:srgbClr val="0000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04" name="Google Shape;204;p2"/>
          <p:cNvSpPr txBox="1"/>
          <p:nvPr/>
        </p:nvSpPr>
        <p:spPr>
          <a:xfrm>
            <a:off x="259080" y="1249680"/>
            <a:ext cx="866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lesson was written by 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Bionic Tigers 10464</a:t>
            </a: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FTCTutorials.com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contact the author at </a:t>
            </a:r>
            <a:endParaRPr b="1" i="1"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lessons for FIRST Tech Challenge are available at www.FTCtutorials.com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"/>
          <p:cNvSpPr txBox="1"/>
          <p:nvPr/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2020 FTCTutorials.com (Last edit 4/1/2020)</a:t>
            </a:r>
            <a:endParaRPr sz="110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1420566" y="515785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US" sz="14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Creative Commons Attribution-NonCommercial-ShareAlike 4.0 International License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07" name="Google Shape;207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901" y="5219289"/>
            <a:ext cx="949845" cy="33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"/>
          <p:cNvPicPr preferRelativeResize="0"/>
          <p:nvPr/>
        </p:nvPicPr>
        <p:blipFill rotWithShape="1">
          <a:blip r:embed="rId6">
            <a:alphaModFix/>
          </a:blip>
          <a:srcRect b="27726" l="0" r="0" t="24908"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"/>
          <p:cNvSpPr txBox="1"/>
          <p:nvPr/>
        </p:nvSpPr>
        <p:spPr>
          <a:xfrm>
            <a:off x="0" y="1937625"/>
            <a:ext cx="8265000" cy="21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Website:</a:t>
            </a:r>
            <a:endParaRPr b="0" i="0" sz="1800" u="none" cap="none" strike="noStrike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b="0" i="0" lang="en-US" sz="1800" u="sng" cap="none" strike="noStrike">
                <a:solidFill>
                  <a:srgbClr val="0097A7"/>
                </a:solidFill>
                <a:latin typeface="Audiowide"/>
                <a:ea typeface="Audiowide"/>
                <a:cs typeface="Audiowide"/>
                <a:sym typeface="Audiowide"/>
                <a:hlinkClick r:id="rId7"/>
              </a:rPr>
              <a:t>http://lovelandrobotics.com/team10464</a:t>
            </a:r>
            <a:endParaRPr b="0" i="0" sz="18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Twitter:</a:t>
            </a:r>
            <a:endParaRPr b="0" i="0" sz="1800" u="none" cap="none" strike="noStrike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b="1" i="0" lang="en-US" sz="1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udiowide"/>
                <a:ea typeface="Audiowide"/>
                <a:cs typeface="Audiowide"/>
                <a:sym typeface="Audiowide"/>
              </a:rPr>
              <a:t>BionicTigersFTC</a:t>
            </a:r>
            <a:endParaRPr b="0" i="0" sz="18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Email:</a:t>
            </a:r>
            <a:endParaRPr b="0" i="0" sz="1800" u="none" cap="none" strike="noStrike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b="0" i="0" lang="en-US" sz="1800" u="sng" cap="none" strike="noStrike">
                <a:solidFill>
                  <a:srgbClr val="0097A7"/>
                </a:solidFill>
                <a:latin typeface="Audiowide"/>
                <a:ea typeface="Audiowide"/>
                <a:cs typeface="Audiowide"/>
                <a:sym typeface="Audiowide"/>
                <a:hlinkClick r:id="rId8"/>
              </a:rPr>
              <a:t>BionicTigers10464</a:t>
            </a:r>
            <a:r>
              <a:rPr b="1" i="0" lang="en-US" sz="1800" u="sng" cap="none" strike="noStrike">
                <a:solidFill>
                  <a:srgbClr val="0097A7"/>
                </a:solidFill>
                <a:latin typeface="Cambria"/>
                <a:ea typeface="Cambria"/>
                <a:cs typeface="Cambria"/>
                <a:sym typeface="Cambria"/>
                <a:hlinkClick r:id="rId9"/>
              </a:rPr>
              <a:t>@</a:t>
            </a:r>
            <a:r>
              <a:rPr b="0" i="0" lang="en-US" sz="1800" u="sng" cap="none" strike="noStrike">
                <a:solidFill>
                  <a:srgbClr val="0097A7"/>
                </a:solidFill>
                <a:latin typeface="Audiowide"/>
                <a:ea typeface="Audiowide"/>
                <a:cs typeface="Audiowide"/>
                <a:sym typeface="Audiowide"/>
                <a:hlinkClick r:id="rId10"/>
              </a:rPr>
              <a:t>gmail.com</a:t>
            </a:r>
            <a:endParaRPr b="0" i="0" sz="14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cd9e6bf7_0_87"/>
          <p:cNvSpPr txBox="1"/>
          <p:nvPr/>
        </p:nvSpPr>
        <p:spPr>
          <a:xfrm>
            <a:off x="501300" y="2029400"/>
            <a:ext cx="814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What is </a:t>
            </a:r>
            <a:r>
              <a:rPr i="1" lang="en-US" sz="10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FIRST</a:t>
            </a:r>
            <a:r>
              <a:rPr lang="en-US" sz="10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cd9e6bf7_0_186"/>
          <p:cNvSpPr txBox="1"/>
          <p:nvPr/>
        </p:nvSpPr>
        <p:spPr>
          <a:xfrm>
            <a:off x="536500" y="2332650"/>
            <a:ext cx="832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</a:t>
            </a:r>
            <a:r>
              <a:rPr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or </a:t>
            </a:r>
            <a:r>
              <a:rPr b="1"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I</a:t>
            </a:r>
            <a:r>
              <a:rPr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nspiration and </a:t>
            </a:r>
            <a:r>
              <a:rPr b="1"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R</a:t>
            </a:r>
            <a:r>
              <a:rPr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ecognition of </a:t>
            </a:r>
            <a:r>
              <a:rPr b="1"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S</a:t>
            </a:r>
            <a:r>
              <a:rPr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cience and </a:t>
            </a:r>
            <a:r>
              <a:rPr b="1"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</a:t>
            </a:r>
            <a:r>
              <a:rPr lang="en-US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echnology</a:t>
            </a:r>
            <a:endParaRPr sz="36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e5f24609_0_4"/>
          <p:cNvSpPr txBox="1"/>
          <p:nvPr/>
        </p:nvSpPr>
        <p:spPr>
          <a:xfrm>
            <a:off x="793100" y="1352925"/>
            <a:ext cx="776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mission of FIRST® is to inspire young people to be science and technology leaders and innovators, by engaging them in exciting mentor-based programs that build science, engineering, and technology skills, that inspire innovation, and that foster well-rounded life capabilities including self-confidence, communication, and leadership.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e5f24609_0_12"/>
          <p:cNvSpPr txBox="1"/>
          <p:nvPr/>
        </p:nvSpPr>
        <p:spPr>
          <a:xfrm>
            <a:off x="349800" y="1726175"/>
            <a:ext cx="844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i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more than robots.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robots are a vehicle for students to learn important life skills. Kids often come in not knowing what to expect - of the program nor of themselves. They leave, even after the first season, with a vision, with confidence, and with a sense that they can create their own future.”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-Dean Kamen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cd9e6bf7_0_16"/>
          <p:cNvSpPr txBox="1"/>
          <p:nvPr/>
        </p:nvSpPr>
        <p:spPr>
          <a:xfrm>
            <a:off x="249113" y="8882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Dean Kamen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7" name="Google Shape;137;g82cd9e6bf7_0_16"/>
          <p:cNvSpPr txBox="1"/>
          <p:nvPr/>
        </p:nvSpPr>
        <p:spPr>
          <a:xfrm>
            <a:off x="249113" y="1595675"/>
            <a:ext cx="47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American engineer, inventor, and businessman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Cofounder of </a:t>
            </a:r>
            <a:r>
              <a:rPr i="1" lang="en-US" sz="3000">
                <a:latin typeface="Roboto"/>
                <a:ea typeface="Roboto"/>
                <a:cs typeface="Roboto"/>
                <a:sym typeface="Roboto"/>
              </a:rPr>
              <a:t>FIRST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Inventor of the segway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g82cd9e6bf7_0_16"/>
          <p:cNvPicPr preferRelativeResize="0"/>
          <p:nvPr/>
        </p:nvPicPr>
        <p:blipFill rotWithShape="1">
          <a:blip r:embed="rId3">
            <a:alphaModFix/>
          </a:blip>
          <a:srcRect b="0" l="20108" r="18493" t="0"/>
          <a:stretch/>
        </p:blipFill>
        <p:spPr>
          <a:xfrm>
            <a:off x="5268938" y="2049000"/>
            <a:ext cx="3625951" cy="3248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cd9e6bf7_0_27"/>
          <p:cNvSpPr txBox="1"/>
          <p:nvPr/>
        </p:nvSpPr>
        <p:spPr>
          <a:xfrm>
            <a:off x="311700" y="93490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Woodie Flowers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5" name="Google Shape;145;g82cd9e6bf7_0_27"/>
          <p:cNvSpPr txBox="1"/>
          <p:nvPr/>
        </p:nvSpPr>
        <p:spPr>
          <a:xfrm>
            <a:off x="311700" y="1642350"/>
            <a:ext cx="553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Mechanical engineering professor at MIT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Cofounder of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FIRST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Founded the idea of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“Gracious Professionalism” and “Coopertition”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g82cd9e6bf7_0_27"/>
          <p:cNvPicPr preferRelativeResize="0"/>
          <p:nvPr/>
        </p:nvPicPr>
        <p:blipFill rotWithShape="1">
          <a:blip r:embed="rId3">
            <a:alphaModFix/>
          </a:blip>
          <a:srcRect b="0" l="8681" r="7846" t="0"/>
          <a:stretch/>
        </p:blipFill>
        <p:spPr>
          <a:xfrm>
            <a:off x="6043275" y="1705137"/>
            <a:ext cx="2789026" cy="271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e6fcbc00_0_55"/>
          <p:cNvSpPr txBox="1"/>
          <p:nvPr/>
        </p:nvSpPr>
        <p:spPr>
          <a:xfrm>
            <a:off x="311700" y="1261150"/>
            <a:ext cx="8520600" cy="238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What </a:t>
            </a:r>
            <a:r>
              <a:rPr i="1" lang="en-US" sz="100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FIRST </a:t>
            </a:r>
            <a:r>
              <a:rPr i="1" lang="en-US" sz="10000">
                <a:latin typeface="Audiowide"/>
                <a:ea typeface="Audiowide"/>
                <a:cs typeface="Audiowide"/>
                <a:sym typeface="Audiowide"/>
              </a:rPr>
              <a:t>includes</a:t>
            </a:r>
            <a:endParaRPr i="1" sz="36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53" name="Google Shape;153;g82e6fcbc00_0_55"/>
          <p:cNvPicPr preferRelativeResize="0"/>
          <p:nvPr/>
        </p:nvPicPr>
        <p:blipFill rotWithShape="1">
          <a:blip r:embed="rId3">
            <a:alphaModFix/>
          </a:blip>
          <a:srcRect b="0" l="0" r="0" t="18500"/>
          <a:stretch/>
        </p:blipFill>
        <p:spPr>
          <a:xfrm>
            <a:off x="152400" y="4976276"/>
            <a:ext cx="8839201" cy="116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2cd9e6bf7_0_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FIRST</a:t>
            </a: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 Lego League Jr.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0" name="Google Shape;160;g82cd9e6bf7_0_36"/>
          <p:cNvSpPr txBox="1"/>
          <p:nvPr/>
        </p:nvSpPr>
        <p:spPr>
          <a:xfrm>
            <a:off x="311700" y="1494425"/>
            <a:ext cx="85206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Ages 6-10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Introduction of STEM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Explore real-world theme and build a model of a solution to a problem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Mechanize and program the solution with Lego EV3 or NXT parts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Example: the theme was water, a team built an irrigation system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Create a “Show Me” poster to exhibit at an expo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Reinforces students skills and values relating to: team work, critical thinking, researching, and communication.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g82cd9e6bf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7375" y="4466400"/>
            <a:ext cx="1965100" cy="161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2020-03-03T17:05:41Z</dcterms:created>
  <dc:creator>Srinivasan Seshan</dc:creator>
</cp:coreProperties>
</file>