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Audiowide"/>
      <p:regular r:id="rId28"/>
    </p:embeddedFont>
    <p:embeddedFont>
      <p:font typeface="Roboto"/>
      <p:regular r:id="rId29"/>
      <p:bold r:id="rId30"/>
      <p:italic r:id="rId31"/>
      <p:boldItalic r:id="rId32"/>
    </p:embeddedFont>
    <p:embeddedFont>
      <p:font typeface="Abril Fatface"/>
      <p:regular r:id="rId33"/>
    </p:embeddedFont>
    <p:embeddedFont>
      <p:font typeface="Helvetica Neue"/>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7j5hUG6YomEHAmqvcbmhIFvZE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udiowide-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AbrilFatface-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HelveticaNeue-bold.fntdata"/><Relationship Id="rId12" Type="http://schemas.openxmlformats.org/officeDocument/2006/relationships/slide" Target="slides/slide8.xml"/><Relationship Id="rId34" Type="http://schemas.openxmlformats.org/officeDocument/2006/relationships/font" Target="fonts/HelveticaNeue-regular.fntdata"/><Relationship Id="rId15" Type="http://schemas.openxmlformats.org/officeDocument/2006/relationships/slide" Target="slides/slide11.xml"/><Relationship Id="rId37" Type="http://schemas.openxmlformats.org/officeDocument/2006/relationships/font" Target="fonts/HelveticaNeue-boldItalic.fntdata"/><Relationship Id="rId14" Type="http://schemas.openxmlformats.org/officeDocument/2006/relationships/slide" Target="slides/slide10.xml"/><Relationship Id="rId36" Type="http://schemas.openxmlformats.org/officeDocument/2006/relationships/font" Target="fonts/HelveticaNeue-italic.fntdata"/><Relationship Id="rId17" Type="http://schemas.openxmlformats.org/officeDocument/2006/relationships/slide" Target="slides/slide13.xml"/><Relationship Id="rId39" Type="http://schemas.openxmlformats.org/officeDocument/2006/relationships/font" Target="fonts/CenturyGothic-bold.fntdata"/><Relationship Id="rId16" Type="http://schemas.openxmlformats.org/officeDocument/2006/relationships/slide" Target="slides/slide12.xml"/><Relationship Id="rId38" Type="http://schemas.openxmlformats.org/officeDocument/2006/relationships/font" Target="fonts/CenturyGothic-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2b7e979ef_0_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b7e979ef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72b7e979ef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2b7e979ef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2b7e979e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72b7e979ef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2b7e979ef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2b7e979ef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72b7e979ef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2b7e979ef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2b7e979ef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72b7e979ef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2b7e979e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2b7e979e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72b7e979e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2b7e979ef_0_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2b7e979ef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72b7e979ef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2b7e979ef_0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2b7e979ef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72b7e979ef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2b7e979ef_0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2b7e979ef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72b7e979ef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2b7e979ef_0_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2b7e979ef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72b7e979ef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2b7e979ef_0_1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2b7e979ef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72b7e979ef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2cd9e6bf7_0_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82cd9e6bf7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82cd9e6bf7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2b7e979ef_0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2b7e979ef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72b7e979ef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2b7e979ef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2b7e979ef_0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72b7e979ef_0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2b7e979ef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2b7e979ef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72b7e979ef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b7e979ef_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b7e979ef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72b7e979ef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2b7e979ef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2b7e979e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72b7e979e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b7e979ef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b7e979e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72b7e979ef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b7e979ef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b7e979ef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72b7e979ef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2b7e979ef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b7e979e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72b7e979e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2b7e979ef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2b7e979ef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72b7e979ef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2b7e979ef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2b7e979ef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72b7e979ef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descr="Tag=AccentColor&#10;Flavor=Light&#10;Target=Fill" id="16" name="Google Shape;16;p4"/>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7" name="Google Shape;17;p4"/>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descr="Tag=AccentColor&#10;Flavor=Light&#10;Target=Fill" id="78" name="Google Shape;78;p13"/>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Google Shape;79;p13"/>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81" name="Google Shape;81;p13"/>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descr="Tag=AccentColor&#10;Flavor=Light&#10;Target=Fill" id="23" name="Google Shape;23;p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4" name="Google Shape;24;p5"/>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259080" y="1249680"/>
            <a:ext cx="8663940" cy="50291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459105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25908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descr="Tag=AccentColor&#10;Flavor=Light&#10;Target=Fill" id="30" name="Google Shape;30;p6"/>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1" name="Google Shape;31;p6"/>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descr="Tag=AccentColor&#10;Flavor=Light&#10;Target=Fill" id="37" name="Google Shape;37;p7"/>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8" name="Google Shape;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descr="Tag=AccentColor&#10;Flavor=Light&#10;Target=Fill" id="45" name="Google Shape;45;p8"/>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descr="Tag=AccentColor&#10;Flavor=Light&#10;Target=Fill" id="55" name="Google Shape;55;p9"/>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6" name="Google Shape;56;p9"/>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 2">
    <p:spTree>
      <p:nvGrpSpPr>
        <p:cNvPr id="64" name="Shape 64"/>
        <p:cNvGrpSpPr/>
        <p:nvPr/>
      </p:nvGrpSpPr>
      <p:grpSpPr>
        <a:xfrm>
          <a:off x="0" y="0"/>
          <a:ext cx="0" cy="0"/>
          <a:chOff x="0" y="0"/>
          <a:chExt cx="0" cy="0"/>
        </a:xfrm>
      </p:grpSpPr>
      <p:sp>
        <p:nvSpPr>
          <p:cNvPr descr="Mask ID=&#10;Mask position=bottom, center&#10;Mask family= brushstroke, landscape, wide" id="65" name="Google Shape;65;p11"/>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6" name="Google Shape;6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descr="Tag=AccentColor&#10;Flavor=Light&#10;Target=Fill" id="70" name="Google Shape;70;p12"/>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71" name="Google Shape;71;p12"/>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2"/>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190500" y="136526"/>
            <a:ext cx="8747760" cy="83502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190500" y="1074420"/>
            <a:ext cx="8747760" cy="518922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10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3"/>
          <p:cNvSpPr txBox="1"/>
          <p:nvPr>
            <p:ph idx="10" type="dt"/>
          </p:nvPr>
        </p:nvSpPr>
        <p:spPr>
          <a:xfrm>
            <a:off x="4564380" y="6365240"/>
            <a:ext cx="9525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3"/>
          <p:cNvSpPr txBox="1"/>
          <p:nvPr>
            <p:ph idx="11" type="ftr"/>
          </p:nvPr>
        </p:nvSpPr>
        <p:spPr>
          <a:xfrm>
            <a:off x="190500" y="6351269"/>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3"/>
          <p:cNvSpPr txBox="1"/>
          <p:nvPr>
            <p:ph idx="12" type="sldNum"/>
          </p:nvPr>
        </p:nvSpPr>
        <p:spPr>
          <a:xfrm>
            <a:off x="8526780" y="6369049"/>
            <a:ext cx="41148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firstinspires.org/resource-library/ftc/technology-information-and-resources" TargetMode="External"/><Relationship Id="rId4" Type="http://schemas.openxmlformats.org/officeDocument/2006/relationships/hyperlink" Target="https://www.firstinspires.org/resource-library/ftc/robot-building-resources" TargetMode="External"/><Relationship Id="rId5" Type="http://schemas.openxmlformats.org/officeDocument/2006/relationships/hyperlink" Target="http://ftcforum.usfirst.org/forumdisplay.php?156-FTC-Technology" TargetMode="External"/><Relationship Id="rId6" Type="http://schemas.openxmlformats.org/officeDocument/2006/relationships/hyperlink" Target="https://github.com/ftctechnh/ftc_app/tree/master/doc/tutorial" TargetMode="External"/><Relationship Id="rId7" Type="http://schemas.openxmlformats.org/officeDocument/2006/relationships/hyperlink" Target="https://github.com/ftctechnh/ftc_app/wik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ftcforum.usfirst.org/showthread.php?6128-Electro-Static-Discharge-Mitigation&amp;s=d18780fbd3b1e75aea2ae4a6faf6fe24" TargetMode="External"/></Relationships>
</file>

<file path=ppt/slides/_rels/slide23.xml.rels><?xml version="1.0" encoding="UTF-8" standalone="yes"?><Relationships xmlns="http://schemas.openxmlformats.org/package/2006/relationships"><Relationship Id="rId10" Type="http://schemas.openxmlformats.org/officeDocument/2006/relationships/hyperlink" Target="mailto:BionicTigers10464@gmail.com"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9" Type="http://schemas.openxmlformats.org/officeDocument/2006/relationships/hyperlink" Target="mailto:BionicTigers10464@gmail.com"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lovelandrobotics.weebly.com/team10464" TargetMode="External"/><Relationship Id="rId8" Type="http://schemas.openxmlformats.org/officeDocument/2006/relationships/hyperlink" Target="mailto:BionicTigers10464@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0" name="Shape 100"/>
        <p:cNvGrpSpPr/>
        <p:nvPr/>
      </p:nvGrpSpPr>
      <p:grpSpPr>
        <a:xfrm>
          <a:off x="0" y="0"/>
          <a:ext cx="0" cy="0"/>
          <a:chOff x="0" y="0"/>
          <a:chExt cx="0" cy="0"/>
        </a:xfrm>
      </p:grpSpPr>
      <p:sp>
        <p:nvSpPr>
          <p:cNvPr id="101" name="Google Shape;101;p1"/>
          <p:cNvSpPr/>
          <p:nvPr/>
        </p:nvSpPr>
        <p:spPr>
          <a:xfrm>
            <a:off x="0" y="0"/>
            <a:ext cx="9141714"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2" name="Google Shape;102;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3" name="Google Shape;103;p1"/>
          <p:cNvSpPr/>
          <p:nvPr/>
        </p:nvSpPr>
        <p:spPr>
          <a:xfrm>
            <a:off x="0" y="-5255"/>
            <a:ext cx="9144000" cy="685800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04" name="Google Shape;104;p1"/>
          <p:cNvSpPr txBox="1"/>
          <p:nvPr>
            <p:ph type="ctrTitle"/>
          </p:nvPr>
        </p:nvSpPr>
        <p:spPr>
          <a:xfrm>
            <a:off x="711025" y="654676"/>
            <a:ext cx="8144700" cy="189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bril Fatface"/>
              <a:buNone/>
            </a:pPr>
            <a:r>
              <a:rPr b="1" lang="en-US" sz="6000"/>
              <a:t>FTA’s Best Practices</a:t>
            </a:r>
            <a:endParaRPr/>
          </a:p>
        </p:txBody>
      </p:sp>
      <p:sp>
        <p:nvSpPr>
          <p:cNvPr id="105" name="Google Shape;105;p1"/>
          <p:cNvSpPr txBox="1"/>
          <p:nvPr>
            <p:ph idx="1" type="subTitle"/>
          </p:nvPr>
        </p:nvSpPr>
        <p:spPr>
          <a:xfrm>
            <a:off x="711025" y="2601650"/>
            <a:ext cx="6123900" cy="64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700"/>
              <a:buNone/>
            </a:pPr>
            <a:r>
              <a:rPr lang="en-US" sz="1700"/>
              <a:t>The Bionic Tigers - FTC 10464</a:t>
            </a:r>
            <a:endParaRPr sz="1700"/>
          </a:p>
          <a:p>
            <a:pPr indent="0" lvl="0" marL="0" rtl="0" algn="l">
              <a:lnSpc>
                <a:spcPct val="100000"/>
              </a:lnSpc>
              <a:spcBef>
                <a:spcPts val="0"/>
              </a:spcBef>
              <a:spcAft>
                <a:spcPts val="0"/>
              </a:spcAft>
              <a:buClr>
                <a:schemeClr val="dk1"/>
              </a:buClr>
              <a:buSzPts val="1700"/>
              <a:buNone/>
            </a:pPr>
            <a:r>
              <a:t/>
            </a:r>
            <a:endParaRPr sz="1700"/>
          </a:p>
          <a:p>
            <a:pPr indent="0" lvl="0" marL="0" rtl="0" algn="l">
              <a:lnSpc>
                <a:spcPct val="100000"/>
              </a:lnSpc>
              <a:spcBef>
                <a:spcPts val="0"/>
              </a:spcBef>
              <a:spcAft>
                <a:spcPts val="0"/>
              </a:spcAft>
              <a:buClr>
                <a:schemeClr val="dk1"/>
              </a:buClr>
              <a:buSzPts val="1700"/>
              <a:buNone/>
            </a:pPr>
            <a:r>
              <a:rPr lang="en-US" sz="1700"/>
              <a:t>	modified from Ohio Kickoff presentation 2019</a:t>
            </a:r>
            <a:endParaRPr sz="1700"/>
          </a:p>
        </p:txBody>
      </p:sp>
      <p:pic>
        <p:nvPicPr>
          <p:cNvPr descr="A close up of a sign&#10;&#10;Description automatically generated" id="106" name="Google Shape;106;p1"/>
          <p:cNvPicPr preferRelativeResize="0"/>
          <p:nvPr/>
        </p:nvPicPr>
        <p:blipFill rotWithShape="1">
          <a:blip r:embed="rId3">
            <a:alphaModFix/>
          </a:blip>
          <a:srcRect b="0" l="0" r="0" t="0"/>
          <a:stretch/>
        </p:blipFill>
        <p:spPr>
          <a:xfrm>
            <a:off x="4572000" y="4362663"/>
            <a:ext cx="3683140" cy="1596886"/>
          </a:xfrm>
          <a:prstGeom prst="rect">
            <a:avLst/>
          </a:prstGeom>
          <a:noFill/>
          <a:ln>
            <a:noFill/>
          </a:ln>
        </p:spPr>
      </p:pic>
      <p:sp>
        <p:nvSpPr>
          <p:cNvPr id="107" name="Google Shape;107;p1"/>
          <p:cNvSpPr txBox="1"/>
          <p:nvPr/>
        </p:nvSpPr>
        <p:spPr>
          <a:xfrm>
            <a:off x="349900" y="50858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400">
                <a:latin typeface="Calibri"/>
                <a:ea typeface="Calibri"/>
                <a:cs typeface="Calibri"/>
                <a:sym typeface="Calibri"/>
              </a:rPr>
              <a:t>HOW TO KEEP YOUR ROBOT RUNNING ROUND AFTER ROUND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2b7e979ef_0_71"/>
          <p:cNvSpPr txBox="1"/>
          <p:nvPr/>
        </p:nvSpPr>
        <p:spPr>
          <a:xfrm>
            <a:off x="822950" y="286602"/>
            <a:ext cx="7543800" cy="904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Static Electricity</a:t>
            </a:r>
            <a:endParaRPr sz="3000">
              <a:latin typeface="Audiowide"/>
              <a:ea typeface="Audiowide"/>
              <a:cs typeface="Audiowide"/>
              <a:sym typeface="Audiowide"/>
            </a:endParaRPr>
          </a:p>
        </p:txBody>
      </p:sp>
      <p:sp>
        <p:nvSpPr>
          <p:cNvPr id="172" name="Google Shape;172;g72b7e979ef_0_71"/>
          <p:cNvSpPr txBox="1"/>
          <p:nvPr/>
        </p:nvSpPr>
        <p:spPr>
          <a:xfrm>
            <a:off x="583175" y="1331125"/>
            <a:ext cx="7674900" cy="3068400"/>
          </a:xfrm>
          <a:prstGeom prst="rect">
            <a:avLst/>
          </a:prstGeom>
          <a:noFill/>
          <a:ln>
            <a:noFill/>
          </a:ln>
        </p:spPr>
        <p:txBody>
          <a:bodyPr anchorCtr="0" anchor="t" bIns="91425" lIns="91425" spcFirstLastPara="1" rIns="91425" wrap="square" tIns="91425">
            <a:noAutofit/>
          </a:bodyPr>
          <a:lstStyle/>
          <a:p>
            <a:pPr indent="-116840" lvl="0" marL="91440" rtl="0" algn="l">
              <a:lnSpc>
                <a:spcPct val="100000"/>
              </a:lnSpc>
              <a:spcBef>
                <a:spcPts val="0"/>
              </a:spcBef>
              <a:spcAft>
                <a:spcPts val="0"/>
              </a:spcAft>
              <a:buClr>
                <a:srgbClr val="000000"/>
              </a:buClr>
              <a:buSzPts val="1800"/>
              <a:buFont typeface="Roboto"/>
              <a:buChar char=" "/>
            </a:pPr>
            <a:r>
              <a:rPr lang="en-US" sz="1800">
                <a:latin typeface="Roboto"/>
                <a:ea typeface="Roboto"/>
                <a:cs typeface="Roboto"/>
                <a:sym typeface="Roboto"/>
              </a:rPr>
              <a:t>Be very conscious of using omniwheels–generates charge rapidly</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Be smart when using plexiglass – great for isolating electronics from the metal frame, but large quantities collects charge</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Avoid spinning plastic devices in general, e.g. the infamous zip tie brush</a:t>
            </a:r>
            <a:endParaRPr sz="1800">
              <a:latin typeface="Roboto"/>
              <a:ea typeface="Roboto"/>
              <a:cs typeface="Roboto"/>
              <a:sym typeface="Roboto"/>
            </a:endParaRPr>
          </a:p>
          <a:p>
            <a:pPr indent="-21717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Basically just attaching a Van De Graff generator to your robot…</a:t>
            </a:r>
            <a:endParaRPr sz="1800">
              <a:latin typeface="Roboto"/>
              <a:ea typeface="Roboto"/>
              <a:cs typeface="Roboto"/>
              <a:sym typeface="Roboto"/>
            </a:endParaRPr>
          </a:p>
          <a:p>
            <a:pPr indent="-116840" lvl="1"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Avoid extra-long USB cables, and avoid wrapping around the frame</a:t>
            </a:r>
            <a:endParaRPr sz="1800">
              <a:latin typeface="Roboto"/>
              <a:ea typeface="Roboto"/>
              <a:cs typeface="Roboto"/>
              <a:sym typeface="Roboto"/>
            </a:endParaRPr>
          </a:p>
          <a:p>
            <a:pPr indent="-116840" lvl="1"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Don’t run USB cables next to power cables</a:t>
            </a:r>
            <a:endParaRPr sz="1800">
              <a:latin typeface="Roboto"/>
              <a:ea typeface="Roboto"/>
              <a:cs typeface="Roboto"/>
              <a:sym typeface="Roboto"/>
            </a:endParaRPr>
          </a:p>
          <a:p>
            <a:pPr indent="-116840" lvl="1"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Use quality, shielded cables</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Isolate electronics from the metal frame</a:t>
            </a:r>
            <a:endParaRPr sz="1800">
              <a:latin typeface="Roboto"/>
              <a:ea typeface="Roboto"/>
              <a:cs typeface="Roboto"/>
              <a:sym typeface="Roboto"/>
            </a:endParaRPr>
          </a:p>
          <a:p>
            <a:pPr indent="-21717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Prevents static from contact with the frame from entering delicate electronics</a:t>
            </a:r>
            <a:endParaRPr sz="1800">
              <a:latin typeface="Roboto"/>
              <a:ea typeface="Roboto"/>
              <a:cs typeface="Roboto"/>
              <a:sym typeface="Roboto"/>
            </a:endParaRPr>
          </a:p>
          <a:p>
            <a:pPr indent="-116840" lvl="0"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Use plenty of Ferrite Chokes!</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Be especially careful when using legacy motor and servo controllers – prone to the same lockups we’ve seen with the past tech</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2b7e979ef_0_80"/>
          <p:cNvSpPr txBox="1"/>
          <p:nvPr/>
        </p:nvSpPr>
        <p:spPr>
          <a:xfrm>
            <a:off x="8229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Physical Contact</a:t>
            </a:r>
            <a:endParaRPr sz="3000">
              <a:latin typeface="Audiowide"/>
              <a:ea typeface="Audiowide"/>
              <a:cs typeface="Audiowide"/>
              <a:sym typeface="Audiowide"/>
            </a:endParaRPr>
          </a:p>
        </p:txBody>
      </p:sp>
      <p:sp>
        <p:nvSpPr>
          <p:cNvPr id="179" name="Google Shape;179;g72b7e979ef_0_80"/>
          <p:cNvSpPr txBox="1"/>
          <p:nvPr/>
        </p:nvSpPr>
        <p:spPr>
          <a:xfrm>
            <a:off x="321650" y="1527150"/>
            <a:ext cx="8546400" cy="3803700"/>
          </a:xfrm>
          <a:prstGeom prst="rect">
            <a:avLst/>
          </a:prstGeom>
          <a:noFill/>
          <a:ln>
            <a:noFill/>
          </a:ln>
        </p:spPr>
        <p:txBody>
          <a:bodyPr anchorCtr="0" anchor="t" bIns="91425" lIns="91425" spcFirstLastPara="1" rIns="91425" wrap="square" tIns="91425">
            <a:noAutofit/>
          </a:bodyPr>
          <a:lstStyle/>
          <a:p>
            <a:pPr indent="-152400" lvl="0" marL="91440" rtl="0" algn="l">
              <a:lnSpc>
                <a:spcPct val="100000"/>
              </a:lnSpc>
              <a:spcBef>
                <a:spcPts val="0"/>
              </a:spcBef>
              <a:spcAft>
                <a:spcPts val="0"/>
              </a:spcAft>
              <a:buClr>
                <a:srgbClr val="000000"/>
              </a:buClr>
              <a:buSzPts val="2400"/>
              <a:buFont typeface="Roboto"/>
              <a:buChar char=" "/>
            </a:pPr>
            <a:r>
              <a:rPr lang="en-US" sz="2400">
                <a:latin typeface="Roboto"/>
                <a:ea typeface="Roboto"/>
                <a:cs typeface="Roboto"/>
                <a:sym typeface="Roboto"/>
              </a:rPr>
              <a:t>Ensure that your robot is not easily damaged by impacts with other robots</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Consider that, based on the game, there can be various robot arms occupying the airspace around your bot</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Minimize the possibility of wires being ensnared by other bots</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Consider a screen protector for phone</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72b7e979ef_0_88"/>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Wi-Fi Interference</a:t>
            </a:r>
            <a:endParaRPr sz="3000">
              <a:latin typeface="Audiowide"/>
              <a:ea typeface="Audiowide"/>
              <a:cs typeface="Audiowide"/>
              <a:sym typeface="Audiowide"/>
            </a:endParaRPr>
          </a:p>
        </p:txBody>
      </p:sp>
      <p:sp>
        <p:nvSpPr>
          <p:cNvPr id="186" name="Google Shape;186;g72b7e979ef_0_88"/>
          <p:cNvSpPr txBox="1"/>
          <p:nvPr/>
        </p:nvSpPr>
        <p:spPr>
          <a:xfrm>
            <a:off x="321650" y="1527150"/>
            <a:ext cx="8546400" cy="3803700"/>
          </a:xfrm>
          <a:prstGeom prst="rect">
            <a:avLst/>
          </a:prstGeom>
          <a:noFill/>
          <a:ln>
            <a:noFill/>
          </a:ln>
        </p:spPr>
        <p:txBody>
          <a:bodyPr anchorCtr="0" anchor="t" bIns="91425" lIns="91425" spcFirstLastPara="1" rIns="91425" wrap="square" tIns="91425">
            <a:noAutofit/>
          </a:bodyPr>
          <a:lstStyle/>
          <a:p>
            <a:pPr indent="-152400" lvl="0" marL="91440" rtl="0" algn="l">
              <a:lnSpc>
                <a:spcPct val="100000"/>
              </a:lnSpc>
              <a:spcBef>
                <a:spcPts val="0"/>
              </a:spcBef>
              <a:spcAft>
                <a:spcPts val="0"/>
              </a:spcAft>
              <a:buClr>
                <a:srgbClr val="000000"/>
              </a:buClr>
              <a:buSzPts val="2400"/>
              <a:buFont typeface="Roboto"/>
              <a:buChar char=" "/>
            </a:pPr>
            <a:r>
              <a:rPr lang="en-US" sz="2400">
                <a:latin typeface="Roboto"/>
                <a:ea typeface="Roboto"/>
                <a:cs typeface="Roboto"/>
                <a:sym typeface="Roboto"/>
              </a:rPr>
              <a:t>Make sure your phones have the cell radios disabled</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Turn off bluetooth</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Encourage your friends and family to avoid using mobile WiFi hotspots at the tournament</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If you bring a router for some odd reason, make sure the signal does not leak into the tournament area</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If many teams / robots are trying to connect to each other simultaneously, it can be difficult to pair. Try pairing in an area isolated from other robots</a:t>
            </a:r>
            <a:endParaRPr sz="2400">
              <a:latin typeface="Roboto"/>
              <a:ea typeface="Roboto"/>
              <a:cs typeface="Roboto"/>
              <a:sym typeface="Roboto"/>
            </a:endParaRPr>
          </a:p>
          <a:p>
            <a:pPr indent="0" lvl="0" marL="91440" rtl="0" algn="l">
              <a:lnSpc>
                <a:spcPct val="90000"/>
              </a:lnSpc>
              <a:spcBef>
                <a:spcPts val="1400"/>
              </a:spcBef>
              <a:spcAft>
                <a:spcPts val="0"/>
              </a:spcAft>
              <a:buNone/>
            </a:pPr>
            <a:r>
              <a:t/>
            </a:r>
            <a:endParaRPr sz="2000">
              <a:solidFill>
                <a:srgbClr val="3F3F3F"/>
              </a:solidFill>
              <a:latin typeface="Calibri"/>
              <a:ea typeface="Calibri"/>
              <a:cs typeface="Calibri"/>
              <a:sym typeface="Calibri"/>
            </a:endParaRPr>
          </a:p>
          <a:p>
            <a:pPr indent="-152400" lvl="0" marL="91440" rtl="0" algn="l">
              <a:lnSpc>
                <a:spcPct val="100000"/>
              </a:lnSpc>
              <a:spcBef>
                <a:spcPts val="1400"/>
              </a:spcBef>
              <a:spcAft>
                <a:spcPts val="0"/>
              </a:spcAft>
              <a:buClr>
                <a:srgbClr val="E48312"/>
              </a:buClr>
              <a:buSzPts val="2400"/>
              <a:buFont typeface="Roboto"/>
              <a:buChar char=" "/>
            </a:pPr>
            <a:r>
              <a:t/>
            </a:r>
            <a:endParaRPr sz="2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72b7e979ef_0_94"/>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Game Controllers</a:t>
            </a:r>
            <a:endParaRPr sz="3000">
              <a:latin typeface="Audiowide"/>
              <a:ea typeface="Audiowide"/>
              <a:cs typeface="Audiowide"/>
              <a:sym typeface="Audiowide"/>
            </a:endParaRPr>
          </a:p>
        </p:txBody>
      </p:sp>
      <p:sp>
        <p:nvSpPr>
          <p:cNvPr id="193" name="Google Shape;193;g72b7e979ef_0_94"/>
          <p:cNvSpPr txBox="1"/>
          <p:nvPr/>
        </p:nvSpPr>
        <p:spPr>
          <a:xfrm>
            <a:off x="256925" y="1144525"/>
            <a:ext cx="8887200" cy="4188000"/>
          </a:xfrm>
          <a:prstGeom prst="rect">
            <a:avLst/>
          </a:prstGeom>
          <a:noFill/>
          <a:ln>
            <a:noFill/>
          </a:ln>
        </p:spPr>
        <p:txBody>
          <a:bodyPr anchorCtr="0" anchor="t" bIns="45700" lIns="0" spcFirstLastPara="1" rIns="0" wrap="square" tIns="45700">
            <a:noAutofit/>
          </a:bodyPr>
          <a:lstStyle/>
          <a:p>
            <a:pPr indent="-152400" lvl="0" marL="91440" rtl="0" algn="l">
              <a:lnSpc>
                <a:spcPct val="100000"/>
              </a:lnSpc>
              <a:spcBef>
                <a:spcPts val="0"/>
              </a:spcBef>
              <a:spcAft>
                <a:spcPts val="0"/>
              </a:spcAft>
              <a:buClr>
                <a:srgbClr val="000000"/>
              </a:buClr>
              <a:buSzPts val="2400"/>
              <a:buFont typeface="Roboto"/>
              <a:buChar char=" "/>
            </a:pPr>
            <a:r>
              <a:rPr lang="en-US" sz="2400">
                <a:latin typeface="Roboto"/>
                <a:ea typeface="Roboto"/>
                <a:cs typeface="Roboto"/>
                <a:sym typeface="Roboto"/>
              </a:rPr>
              <a:t>Every once in a while, a game controller actually does stop working correctly – bring spares</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Many other times, the real problem lies elsewhere</a:t>
            </a:r>
            <a:endParaRPr sz="2400">
              <a:latin typeface="Roboto"/>
              <a:ea typeface="Roboto"/>
              <a:cs typeface="Roboto"/>
              <a:sym typeface="Roboto"/>
            </a:endParaRPr>
          </a:p>
          <a:p>
            <a:pPr indent="-220980" lvl="1" marL="384048" rtl="0" algn="l">
              <a:lnSpc>
                <a:spcPct val="100000"/>
              </a:lnSpc>
              <a:spcBef>
                <a:spcPts val="400"/>
              </a:spcBef>
              <a:spcAft>
                <a:spcPts val="0"/>
              </a:spcAft>
              <a:buClr>
                <a:srgbClr val="000000"/>
              </a:buClr>
              <a:buSzPts val="2400"/>
              <a:buFont typeface="Roboto"/>
              <a:buChar char="◦"/>
            </a:pPr>
            <a:r>
              <a:rPr lang="en-US" sz="2400">
                <a:latin typeface="Roboto"/>
                <a:ea typeface="Roboto"/>
                <a:cs typeface="Roboto"/>
                <a:sym typeface="Roboto"/>
              </a:rPr>
              <a:t>Latency – Heavy Wi-Fi traffic</a:t>
            </a:r>
            <a:endParaRPr sz="2400">
              <a:latin typeface="Roboto"/>
              <a:ea typeface="Roboto"/>
              <a:cs typeface="Roboto"/>
              <a:sym typeface="Roboto"/>
            </a:endParaRPr>
          </a:p>
          <a:p>
            <a:pPr indent="-220980" lvl="1" marL="38404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Mis-mapped controller 1 v 2 (Start + A = 1, Start + B = 2)</a:t>
            </a:r>
            <a:endParaRPr sz="2400">
              <a:latin typeface="Roboto"/>
              <a:ea typeface="Roboto"/>
              <a:cs typeface="Roboto"/>
              <a:sym typeface="Roboto"/>
            </a:endParaRPr>
          </a:p>
          <a:p>
            <a:pPr indent="-246379" lvl="2" marL="56692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Legacy controllers (Logitech Dual Action): Start + X/Y to map</a:t>
            </a:r>
            <a:endParaRPr sz="2400">
              <a:latin typeface="Roboto"/>
              <a:ea typeface="Roboto"/>
              <a:cs typeface="Roboto"/>
              <a:sym typeface="Roboto"/>
            </a:endParaRPr>
          </a:p>
          <a:p>
            <a:pPr indent="-93979" lvl="2" marL="566928" rtl="0" algn="l">
              <a:lnSpc>
                <a:spcPct val="100000"/>
              </a:lnSpc>
              <a:spcBef>
                <a:spcPts val="600"/>
              </a:spcBef>
              <a:spcAft>
                <a:spcPts val="0"/>
              </a:spcAft>
              <a:buNone/>
            </a:pPr>
            <a:r>
              <a:t/>
            </a:r>
            <a:endParaRPr sz="2400">
              <a:latin typeface="Roboto"/>
              <a:ea typeface="Roboto"/>
              <a:cs typeface="Roboto"/>
              <a:sym typeface="Roboto"/>
            </a:endParaRPr>
          </a:p>
          <a:p>
            <a:pPr indent="-152400" lvl="0" marL="91440" rtl="0" algn="l">
              <a:lnSpc>
                <a:spcPct val="100000"/>
              </a:lnSpc>
              <a:spcBef>
                <a:spcPts val="1600"/>
              </a:spcBef>
              <a:spcAft>
                <a:spcPts val="0"/>
              </a:spcAft>
              <a:buClr>
                <a:srgbClr val="000000"/>
              </a:buClr>
              <a:buSzPts val="2400"/>
              <a:buFont typeface="Roboto"/>
              <a:buChar char=" "/>
            </a:pPr>
            <a:r>
              <a:rPr lang="en-US" sz="2400">
                <a:latin typeface="Roboto"/>
                <a:ea typeface="Roboto"/>
                <a:cs typeface="Roboto"/>
                <a:sym typeface="Roboto"/>
              </a:rPr>
              <a:t>ZTE Speed phones are known to occasionally stop communicating with gamepads – only solution is restarting the phone</a:t>
            </a:r>
            <a:endParaRPr sz="2400">
              <a:latin typeface="Roboto"/>
              <a:ea typeface="Roboto"/>
              <a:cs typeface="Roboto"/>
              <a:sym typeface="Roboto"/>
            </a:endParaRPr>
          </a:p>
          <a:p>
            <a:pPr indent="-152400" lvl="0" marL="91440" rtl="0" algn="l">
              <a:lnSpc>
                <a:spcPct val="100000"/>
              </a:lnSpc>
              <a:spcBef>
                <a:spcPts val="1400"/>
              </a:spcBef>
              <a:spcAft>
                <a:spcPts val="0"/>
              </a:spcAft>
              <a:buClr>
                <a:srgbClr val="000000"/>
              </a:buClr>
              <a:buSzPts val="2400"/>
              <a:buFont typeface="Roboto"/>
              <a:buChar char=" "/>
            </a:pPr>
            <a:r>
              <a:rPr lang="en-US" sz="2400">
                <a:latin typeface="Roboto"/>
                <a:ea typeface="Roboto"/>
                <a:cs typeface="Roboto"/>
                <a:sym typeface="Roboto"/>
              </a:rPr>
              <a:t>The Moto G may have issues powering two controllers through a hub – can use battery hub</a:t>
            </a:r>
            <a:endParaRPr sz="24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2b7e979ef_0_30"/>
          <p:cNvSpPr txBox="1"/>
          <p:nvPr/>
        </p:nvSpPr>
        <p:spPr>
          <a:xfrm>
            <a:off x="1073325" y="2045625"/>
            <a:ext cx="7347900" cy="30000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None/>
            </a:pPr>
            <a:r>
              <a:rPr lang="en-US" sz="8000">
                <a:solidFill>
                  <a:srgbClr val="262626"/>
                </a:solidFill>
                <a:latin typeface="Audiowide"/>
                <a:ea typeface="Audiowide"/>
                <a:cs typeface="Audiowide"/>
                <a:sym typeface="Audiowide"/>
              </a:rPr>
              <a:t>Other Good Practices</a:t>
            </a:r>
            <a:endParaRPr>
              <a:latin typeface="Audiowide"/>
              <a:ea typeface="Audiowide"/>
              <a:cs typeface="Audiowide"/>
              <a:sym typeface="Audiowi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72b7e979ef_0_101"/>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Robot Construction</a:t>
            </a:r>
            <a:endParaRPr sz="3000">
              <a:latin typeface="Audiowide"/>
              <a:ea typeface="Audiowide"/>
              <a:cs typeface="Audiowide"/>
              <a:sym typeface="Audiowide"/>
            </a:endParaRPr>
          </a:p>
        </p:txBody>
      </p:sp>
      <p:sp>
        <p:nvSpPr>
          <p:cNvPr id="206" name="Google Shape;206;g72b7e979ef_0_101"/>
          <p:cNvSpPr txBox="1"/>
          <p:nvPr/>
        </p:nvSpPr>
        <p:spPr>
          <a:xfrm>
            <a:off x="256925" y="911200"/>
            <a:ext cx="8887200" cy="4421400"/>
          </a:xfrm>
          <a:prstGeom prst="rect">
            <a:avLst/>
          </a:prstGeom>
          <a:noFill/>
          <a:ln>
            <a:noFill/>
          </a:ln>
        </p:spPr>
        <p:txBody>
          <a:bodyPr anchorCtr="0" anchor="t" bIns="45700" lIns="0" spcFirstLastPara="1" rIns="0" wrap="square" tIns="45700">
            <a:noAutofit/>
          </a:bodyPr>
          <a:lstStyle/>
          <a:p>
            <a:pPr indent="-114300" lvl="0" marL="91440" rtl="0" algn="l">
              <a:lnSpc>
                <a:spcPct val="100000"/>
              </a:lnSpc>
              <a:spcBef>
                <a:spcPts val="0"/>
              </a:spcBef>
              <a:spcAft>
                <a:spcPts val="0"/>
              </a:spcAft>
              <a:buClr>
                <a:srgbClr val="000000"/>
              </a:buClr>
              <a:buSzPts val="1800"/>
              <a:buFont typeface="Roboto"/>
              <a:buChar char=" "/>
            </a:pPr>
            <a:r>
              <a:rPr lang="en-US" sz="1800">
                <a:latin typeface="Roboto"/>
                <a:ea typeface="Roboto"/>
                <a:cs typeface="Roboto"/>
                <a:sym typeface="Roboto"/>
              </a:rPr>
              <a:t>Use the latest electronics</a:t>
            </a:r>
            <a:endParaRPr sz="1800">
              <a:latin typeface="Roboto"/>
              <a:ea typeface="Roboto"/>
              <a:cs typeface="Roboto"/>
              <a:sym typeface="Roboto"/>
            </a:endParaRPr>
          </a:p>
          <a:p>
            <a:pPr indent="-18288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The Modern Robotics modules are generally more robust than the older Hi-Technic motor and servo controllers</a:t>
            </a:r>
            <a:endParaRPr sz="1800">
              <a:latin typeface="Roboto"/>
              <a:ea typeface="Roboto"/>
              <a:cs typeface="Roboto"/>
              <a:sym typeface="Roboto"/>
            </a:endParaRPr>
          </a:p>
          <a:p>
            <a:pPr indent="-114300" lvl="0"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Label your electronics modules by their serial numbers for easy troubleshooting</a:t>
            </a:r>
            <a:endParaRPr sz="1800">
              <a:latin typeface="Roboto"/>
              <a:ea typeface="Roboto"/>
              <a:cs typeface="Roboto"/>
              <a:sym typeface="Roboto"/>
            </a:endParaRPr>
          </a:p>
          <a:p>
            <a:pPr indent="-11430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Make your power switch incredibly obvious to spot</a:t>
            </a:r>
            <a:endParaRPr sz="1800">
              <a:latin typeface="Roboto"/>
              <a:ea typeface="Roboto"/>
              <a:cs typeface="Roboto"/>
              <a:sym typeface="Roboto"/>
            </a:endParaRPr>
          </a:p>
          <a:p>
            <a:pPr indent="-18288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Colorful arrows, flashing LEDs, raised section of the robot, etc…</a:t>
            </a:r>
            <a:endParaRPr sz="1800">
              <a:latin typeface="Roboto"/>
              <a:ea typeface="Roboto"/>
              <a:cs typeface="Roboto"/>
              <a:sym typeface="Roboto"/>
            </a:endParaRPr>
          </a:p>
          <a:p>
            <a:pPr indent="-182879" lvl="2" marL="56692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However, be careful to reduce the chance of another robot or a falling game element accidentally pressing the switch (this has happened several times)</a:t>
            </a:r>
            <a:endParaRPr sz="1800">
              <a:latin typeface="Roboto"/>
              <a:ea typeface="Roboto"/>
              <a:cs typeface="Roboto"/>
              <a:sym typeface="Roboto"/>
            </a:endParaRPr>
          </a:p>
          <a:p>
            <a:pPr indent="-182880" lvl="1" marL="38404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If you bury your power switch inside your robot, the inspector is going to give you a dirty look in inspections…. And then make you move it.</a:t>
            </a:r>
            <a:endParaRPr sz="1800">
              <a:latin typeface="Roboto"/>
              <a:ea typeface="Roboto"/>
              <a:cs typeface="Roboto"/>
              <a:sym typeface="Roboto"/>
            </a:endParaRPr>
          </a:p>
          <a:p>
            <a:pPr indent="-114300" lvl="0"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Manage cables and wires to prevent them from being hooked by another bot</a:t>
            </a:r>
            <a:endParaRPr sz="1800">
              <a:latin typeface="Roboto"/>
              <a:ea typeface="Roboto"/>
              <a:cs typeface="Roboto"/>
              <a:sym typeface="Roboto"/>
            </a:endParaRPr>
          </a:p>
          <a:p>
            <a:pPr indent="-11430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Avoid heavy use of LEGO parts (sensors are OK)</a:t>
            </a:r>
            <a:endParaRPr sz="1800">
              <a:latin typeface="Roboto"/>
              <a:ea typeface="Roboto"/>
              <a:cs typeface="Roboto"/>
              <a:sym typeface="Roboto"/>
            </a:endParaRPr>
          </a:p>
          <a:p>
            <a:pPr indent="-18288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LEGO parts are much more fragile.</a:t>
            </a:r>
            <a:endParaRPr sz="1800">
              <a:latin typeface="Roboto"/>
              <a:ea typeface="Roboto"/>
              <a:cs typeface="Roboto"/>
              <a:sym typeface="Roboto"/>
            </a:endParaRPr>
          </a:p>
          <a:p>
            <a:pPr indent="-182880" lvl="1" marL="38404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Compliment with Tetrix parts for strength</a:t>
            </a:r>
            <a:endParaRPr sz="1800">
              <a:latin typeface="Roboto"/>
              <a:ea typeface="Roboto"/>
              <a:cs typeface="Roboto"/>
              <a:sym typeface="Roboto"/>
            </a:endParaRPr>
          </a:p>
          <a:p>
            <a:pPr indent="-114300" lvl="0"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Make sure your Robot Controller screen is visible</a:t>
            </a:r>
            <a:endParaRPr sz="1800">
              <a:latin typeface="Roboto"/>
              <a:ea typeface="Roboto"/>
              <a:cs typeface="Roboto"/>
              <a:sym typeface="Roboto"/>
            </a:endParaRPr>
          </a:p>
          <a:p>
            <a:pPr indent="-18288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But don’t expose it to unnecessary danger of impact from other robots</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72b7e979ef_0_108"/>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Robot Construction</a:t>
            </a:r>
            <a:endParaRPr sz="3000">
              <a:latin typeface="Audiowide"/>
              <a:ea typeface="Audiowide"/>
              <a:cs typeface="Audiowide"/>
              <a:sym typeface="Audiowide"/>
            </a:endParaRPr>
          </a:p>
        </p:txBody>
      </p:sp>
      <p:sp>
        <p:nvSpPr>
          <p:cNvPr id="213" name="Google Shape;213;g72b7e979ef_0_108"/>
          <p:cNvSpPr txBox="1"/>
          <p:nvPr/>
        </p:nvSpPr>
        <p:spPr>
          <a:xfrm>
            <a:off x="256925" y="1237825"/>
            <a:ext cx="8887200" cy="4094700"/>
          </a:xfrm>
          <a:prstGeom prst="rect">
            <a:avLst/>
          </a:prstGeom>
          <a:noFill/>
          <a:ln>
            <a:noFill/>
          </a:ln>
        </p:spPr>
        <p:txBody>
          <a:bodyPr anchorCtr="0" anchor="t" bIns="45700" lIns="0" spcFirstLastPara="1" rIns="0" wrap="square" tIns="45700">
            <a:noAutofit/>
          </a:bodyPr>
          <a:lstStyle/>
          <a:p>
            <a:pPr indent="-127000" lvl="0" marL="91440" rtl="0" algn="l">
              <a:lnSpc>
                <a:spcPct val="100000"/>
              </a:lnSpc>
              <a:spcBef>
                <a:spcPts val="0"/>
              </a:spcBef>
              <a:spcAft>
                <a:spcPts val="0"/>
              </a:spcAft>
              <a:buClr>
                <a:srgbClr val="000000"/>
              </a:buClr>
              <a:buSzPts val="2000"/>
              <a:buFont typeface="Roboto"/>
              <a:buChar char=" "/>
            </a:pPr>
            <a:r>
              <a:rPr lang="en-US" sz="2000">
                <a:latin typeface="Roboto"/>
                <a:ea typeface="Roboto"/>
                <a:cs typeface="Roboto"/>
                <a:sym typeface="Roboto"/>
              </a:rPr>
              <a:t>Try to electrically isolate the modern robotics modules from metal or loose wires as much as possible</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Static conducted through the frame may find its way directly to the modules, or through wires</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It is a bad idea to wrap ANY wires around the robot frame – keep them only as long as they need to be, and try to insulate from the frame</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Ideally, your cables should be off frame (perhaps in a plastic cable sleeve), and the modules should be mounted against an insulator such as wood or a wood substrate, or PVC type-A</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Avoid mounting on plexiglass or plastic sheets, as they are charge sponges</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Feasibility may vary by game challenge, but try to avoid charge-generating robot attachments such as plastic zip tie sweepers mounted on a metal axle</a:t>
            </a:r>
            <a:endParaRPr sz="2000">
              <a:latin typeface="Roboto"/>
              <a:ea typeface="Roboto"/>
              <a:cs typeface="Roboto"/>
              <a:sym typeface="Roboto"/>
            </a:endParaRPr>
          </a:p>
          <a:p>
            <a:pPr indent="-195580" lvl="1" marL="384048" rtl="0" algn="l">
              <a:lnSpc>
                <a:spcPct val="100000"/>
              </a:lnSpc>
              <a:spcBef>
                <a:spcPts val="400"/>
              </a:spcBef>
              <a:spcAft>
                <a:spcPts val="0"/>
              </a:spcAft>
              <a:buClr>
                <a:srgbClr val="000000"/>
              </a:buClr>
              <a:buSzPts val="2000"/>
              <a:buFont typeface="Roboto"/>
              <a:buChar char="◦"/>
            </a:pPr>
            <a:r>
              <a:rPr lang="en-US" sz="2000">
                <a:latin typeface="Roboto"/>
                <a:ea typeface="Roboto"/>
                <a:cs typeface="Roboto"/>
                <a:sym typeface="Roboto"/>
              </a:rPr>
              <a:t>Omni wheels can also contribute to this problem if used in large quantities</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g72b7e979ef_0_114"/>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Robot Programming</a:t>
            </a:r>
            <a:endParaRPr sz="3000">
              <a:latin typeface="Audiowide"/>
              <a:ea typeface="Audiowide"/>
              <a:cs typeface="Audiowide"/>
              <a:sym typeface="Audiowide"/>
            </a:endParaRPr>
          </a:p>
        </p:txBody>
      </p:sp>
      <p:sp>
        <p:nvSpPr>
          <p:cNvPr id="220" name="Google Shape;220;g72b7e979ef_0_114"/>
          <p:cNvSpPr txBox="1"/>
          <p:nvPr/>
        </p:nvSpPr>
        <p:spPr>
          <a:xfrm>
            <a:off x="256800" y="1121200"/>
            <a:ext cx="8887200" cy="4355100"/>
          </a:xfrm>
          <a:prstGeom prst="rect">
            <a:avLst/>
          </a:prstGeom>
          <a:noFill/>
          <a:ln>
            <a:noFill/>
          </a:ln>
        </p:spPr>
        <p:txBody>
          <a:bodyPr anchorCtr="0" anchor="t" bIns="45700" lIns="0" spcFirstLastPara="1" rIns="0" wrap="square" tIns="45700">
            <a:noAutofit/>
          </a:bodyPr>
          <a:lstStyle/>
          <a:p>
            <a:pPr indent="-139700" lvl="0" marL="91440" rtl="0" algn="l">
              <a:lnSpc>
                <a:spcPct val="100000"/>
              </a:lnSpc>
              <a:spcBef>
                <a:spcPts val="0"/>
              </a:spcBef>
              <a:spcAft>
                <a:spcPts val="0"/>
              </a:spcAft>
              <a:buClr>
                <a:srgbClr val="000000"/>
              </a:buClr>
              <a:buSzPts val="2200"/>
              <a:buFont typeface="Roboto"/>
              <a:buChar char=" "/>
            </a:pPr>
            <a:r>
              <a:rPr lang="en-US" sz="2200">
                <a:latin typeface="Roboto"/>
                <a:ea typeface="Roboto"/>
                <a:cs typeface="Roboto"/>
                <a:sym typeface="Roboto"/>
              </a:rPr>
              <a:t>Make use of the telemetry data return to debug potential issues</a:t>
            </a:r>
            <a:endParaRPr sz="2200">
              <a:latin typeface="Roboto"/>
              <a:ea typeface="Roboto"/>
              <a:cs typeface="Roboto"/>
              <a:sym typeface="Roboto"/>
            </a:endParaRPr>
          </a:p>
          <a:p>
            <a:pPr indent="-139700" lvl="0" marL="91440" rtl="0" algn="l">
              <a:lnSpc>
                <a:spcPct val="100000"/>
              </a:lnSpc>
              <a:spcBef>
                <a:spcPts val="1400"/>
              </a:spcBef>
              <a:spcAft>
                <a:spcPts val="0"/>
              </a:spcAft>
              <a:buClr>
                <a:srgbClr val="000000"/>
              </a:buClr>
              <a:buSzPts val="2200"/>
              <a:buFont typeface="Roboto"/>
              <a:buChar char=" "/>
            </a:pPr>
            <a:r>
              <a:rPr lang="en-US" sz="2200">
                <a:latin typeface="Roboto"/>
                <a:ea typeface="Roboto"/>
                <a:cs typeface="Roboto"/>
                <a:sym typeface="Roboto"/>
              </a:rPr>
              <a:t>If you drop in replace one of the Core modules, you need to redo the configuration</a:t>
            </a:r>
            <a:endParaRPr sz="2200">
              <a:latin typeface="Roboto"/>
              <a:ea typeface="Roboto"/>
              <a:cs typeface="Roboto"/>
              <a:sym typeface="Roboto"/>
            </a:endParaRPr>
          </a:p>
          <a:p>
            <a:pPr indent="-208280" lvl="1" marL="384048" rtl="0" algn="l">
              <a:lnSpc>
                <a:spcPct val="100000"/>
              </a:lnSpc>
              <a:spcBef>
                <a:spcPts val="400"/>
              </a:spcBef>
              <a:spcAft>
                <a:spcPts val="0"/>
              </a:spcAft>
              <a:buClr>
                <a:srgbClr val="000000"/>
              </a:buClr>
              <a:buSzPts val="2200"/>
              <a:buFont typeface="Roboto"/>
              <a:buChar char="◦"/>
            </a:pPr>
            <a:r>
              <a:rPr lang="en-US" sz="2200">
                <a:latin typeface="Roboto"/>
                <a:ea typeface="Roboto"/>
                <a:cs typeface="Roboto"/>
                <a:sym typeface="Roboto"/>
              </a:rPr>
              <a:t>Each piece of hardware is identified by its serial number, which is checked by the config file. Different serial number = won’t work with different hardware</a:t>
            </a:r>
            <a:endParaRPr sz="2200">
              <a:latin typeface="Roboto"/>
              <a:ea typeface="Roboto"/>
              <a:cs typeface="Roboto"/>
              <a:sym typeface="Roboto"/>
            </a:endParaRPr>
          </a:p>
          <a:p>
            <a:pPr indent="-208280" lvl="1" marL="384048" rtl="0" algn="l">
              <a:lnSpc>
                <a:spcPct val="100000"/>
              </a:lnSpc>
              <a:spcBef>
                <a:spcPts val="600"/>
              </a:spcBef>
              <a:spcAft>
                <a:spcPts val="0"/>
              </a:spcAft>
              <a:buClr>
                <a:srgbClr val="000000"/>
              </a:buClr>
              <a:buSzPts val="2200"/>
              <a:buFont typeface="Roboto"/>
              <a:buChar char="◦"/>
            </a:pPr>
            <a:r>
              <a:rPr lang="en-US" sz="2200">
                <a:latin typeface="Roboto"/>
                <a:ea typeface="Roboto"/>
                <a:cs typeface="Roboto"/>
                <a:sym typeface="Roboto"/>
              </a:rPr>
              <a:t>Hardware swap feature. Makes it easy to replace electronics.</a:t>
            </a:r>
            <a:endParaRPr sz="2200">
              <a:latin typeface="Roboto"/>
              <a:ea typeface="Roboto"/>
              <a:cs typeface="Roboto"/>
              <a:sym typeface="Roboto"/>
            </a:endParaRPr>
          </a:p>
          <a:p>
            <a:pPr indent="-139700" lvl="0" marL="91440" rtl="0" algn="l">
              <a:lnSpc>
                <a:spcPct val="100000"/>
              </a:lnSpc>
              <a:spcBef>
                <a:spcPts val="1600"/>
              </a:spcBef>
              <a:spcAft>
                <a:spcPts val="0"/>
              </a:spcAft>
              <a:buClr>
                <a:srgbClr val="000000"/>
              </a:buClr>
              <a:buSzPts val="2200"/>
              <a:buFont typeface="Roboto"/>
              <a:buChar char=" "/>
            </a:pPr>
            <a:r>
              <a:rPr lang="en-US" sz="2200">
                <a:latin typeface="Roboto"/>
                <a:ea typeface="Roboto"/>
                <a:cs typeface="Roboto"/>
                <a:sym typeface="Roboto"/>
              </a:rPr>
              <a:t>Keep checking the FIRST GitHub and Technology forum for new SDK releases – the latest alpha or beta builds are usually made to solve the most commonly reported issues</a:t>
            </a:r>
            <a:endParaRPr sz="2200">
              <a:latin typeface="Roboto"/>
              <a:ea typeface="Roboto"/>
              <a:cs typeface="Roboto"/>
              <a:sym typeface="Roboto"/>
            </a:endParaRPr>
          </a:p>
          <a:p>
            <a:pPr indent="-208280" lvl="1" marL="384048" rtl="0" algn="l">
              <a:lnSpc>
                <a:spcPct val="100000"/>
              </a:lnSpc>
              <a:spcBef>
                <a:spcPts val="400"/>
              </a:spcBef>
              <a:spcAft>
                <a:spcPts val="0"/>
              </a:spcAft>
              <a:buClr>
                <a:srgbClr val="000000"/>
              </a:buClr>
              <a:buSzPts val="2200"/>
              <a:buFont typeface="Roboto"/>
              <a:buChar char="◦"/>
            </a:pPr>
            <a:r>
              <a:rPr lang="en-US" sz="2200">
                <a:latin typeface="Roboto"/>
                <a:ea typeface="Roboto"/>
                <a:cs typeface="Roboto"/>
                <a:sym typeface="Roboto"/>
              </a:rPr>
              <a:t>You should try and make it as easy as possible to test new SDKs while also ensuring that the stable version is maintained in case of unexpected failure, for example using version control, multiple folders / laptops, or multiple robot controllers with a different version on each</a:t>
            </a:r>
            <a:endParaRPr sz="2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72b7e979ef_0_121"/>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Robot Programming</a:t>
            </a:r>
            <a:endParaRPr sz="3000">
              <a:latin typeface="Audiowide"/>
              <a:ea typeface="Audiowide"/>
              <a:cs typeface="Audiowide"/>
              <a:sym typeface="Audiowide"/>
            </a:endParaRPr>
          </a:p>
        </p:txBody>
      </p:sp>
      <p:sp>
        <p:nvSpPr>
          <p:cNvPr id="227" name="Google Shape;227;g72b7e979ef_0_121"/>
          <p:cNvSpPr txBox="1"/>
          <p:nvPr/>
        </p:nvSpPr>
        <p:spPr>
          <a:xfrm>
            <a:off x="373550" y="1284475"/>
            <a:ext cx="8374200" cy="2742000"/>
          </a:xfrm>
          <a:prstGeom prst="rect">
            <a:avLst/>
          </a:prstGeom>
          <a:noFill/>
          <a:ln>
            <a:noFill/>
          </a:ln>
        </p:spPr>
        <p:txBody>
          <a:bodyPr anchorCtr="0" anchor="t" bIns="91425" lIns="91425" spcFirstLastPara="1" rIns="91425" wrap="square" tIns="91425">
            <a:noAutofit/>
          </a:bodyPr>
          <a:lstStyle/>
          <a:p>
            <a:pPr indent="-127000" lvl="0" marL="91440" rtl="0" algn="l">
              <a:lnSpc>
                <a:spcPct val="100000"/>
              </a:lnSpc>
              <a:spcBef>
                <a:spcPts val="0"/>
              </a:spcBef>
              <a:spcAft>
                <a:spcPts val="0"/>
              </a:spcAft>
              <a:buClr>
                <a:srgbClr val="000000"/>
              </a:buClr>
              <a:buSzPts val="2000"/>
              <a:buFont typeface="Roboto"/>
              <a:buChar char=" "/>
            </a:pPr>
            <a:r>
              <a:rPr lang="en-US" sz="2000">
                <a:latin typeface="Roboto"/>
                <a:ea typeface="Roboto"/>
                <a:cs typeface="Roboto"/>
                <a:sym typeface="Roboto"/>
              </a:rPr>
              <a:t>If using a linear op mode (sequential commands), ensure that any loops are interruptible. This can be done by inserting a check for Opmode isActive in the loop conditions (quit loop if opmode not active)</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Also ensure that waiting periods use sleep, which is interruptible.</a:t>
            </a:r>
            <a:endParaRPr sz="2000">
              <a:latin typeface="Roboto"/>
              <a:ea typeface="Roboto"/>
              <a:cs typeface="Roboto"/>
              <a:sym typeface="Roboto"/>
            </a:endParaRPr>
          </a:p>
          <a:p>
            <a:pPr indent="-127000" lvl="0" marL="91440" rtl="0" algn="l">
              <a:lnSpc>
                <a:spcPct val="100000"/>
              </a:lnSpc>
              <a:spcBef>
                <a:spcPts val="1400"/>
              </a:spcBef>
              <a:spcAft>
                <a:spcPts val="0"/>
              </a:spcAft>
              <a:buClr>
                <a:srgbClr val="000000"/>
              </a:buClr>
              <a:buSzPts val="2000"/>
              <a:buFont typeface="Roboto"/>
              <a:buChar char=" "/>
            </a:pPr>
            <a:r>
              <a:rPr lang="en-US" sz="2000">
                <a:latin typeface="Roboto"/>
                <a:ea typeface="Roboto"/>
                <a:cs typeface="Roboto"/>
                <a:sym typeface="Roboto"/>
              </a:rPr>
              <a:t>For robots that use high draw or many motors, especially if many motors will be running simultaneously – be considerate of the method by which motor controllers set the motor power</a:t>
            </a:r>
            <a:endParaRPr sz="2000">
              <a:latin typeface="Roboto"/>
              <a:ea typeface="Roboto"/>
              <a:cs typeface="Roboto"/>
              <a:sym typeface="Roboto"/>
            </a:endParaRPr>
          </a:p>
          <a:p>
            <a:pPr indent="-204152" lvl="1" marL="384048" rtl="0" algn="l">
              <a:lnSpc>
                <a:spcPct val="100000"/>
              </a:lnSpc>
              <a:spcBef>
                <a:spcPts val="400"/>
              </a:spcBef>
              <a:spcAft>
                <a:spcPts val="0"/>
              </a:spcAft>
              <a:buClr>
                <a:srgbClr val="000000"/>
              </a:buClr>
              <a:buSzPts val="2000"/>
              <a:buFont typeface="Roboto"/>
              <a:buChar char="◦"/>
            </a:pPr>
            <a:r>
              <a:rPr lang="en-US" sz="2000">
                <a:latin typeface="Roboto"/>
                <a:ea typeface="Roboto"/>
                <a:cs typeface="Roboto"/>
                <a:sym typeface="Roboto"/>
              </a:rPr>
              <a:t>Speed target: will crank up voltage to try and hit a specified speed when resistance is encountered (e.g. wall, slope, other robots…)</a:t>
            </a:r>
            <a:endParaRPr sz="2000">
              <a:latin typeface="Roboto"/>
              <a:ea typeface="Roboto"/>
              <a:cs typeface="Roboto"/>
              <a:sym typeface="Roboto"/>
            </a:endParaRPr>
          </a:p>
          <a:p>
            <a:pPr indent="-227647" lvl="2" marL="56692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Can lead to a current spike, and thus a voltage drop, which can brownout the Modern Robotics modules and cause the robot to drop connection</a:t>
            </a:r>
            <a:endParaRPr sz="2000">
              <a:latin typeface="Roboto"/>
              <a:ea typeface="Roboto"/>
              <a:cs typeface="Roboto"/>
              <a:sym typeface="Roboto"/>
            </a:endParaRPr>
          </a:p>
          <a:p>
            <a:pPr indent="-204152"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Voltage target: does not change load even if motor encounters resistance</a:t>
            </a:r>
            <a:endParaRPr sz="2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g72b7e979ef_0_129"/>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0000"/>
              </a:buClr>
              <a:buSzPts val="1100"/>
              <a:buFont typeface="Arial"/>
              <a:buNone/>
            </a:pPr>
            <a:r>
              <a:rPr lang="en-US" sz="3000">
                <a:latin typeface="Audiowide"/>
                <a:ea typeface="Audiowide"/>
                <a:cs typeface="Audiowide"/>
                <a:sym typeface="Audiowide"/>
              </a:rPr>
              <a:t>Be Prepared</a:t>
            </a:r>
            <a:endParaRPr sz="3000">
              <a:latin typeface="Audiowide"/>
              <a:ea typeface="Audiowide"/>
              <a:cs typeface="Audiowide"/>
              <a:sym typeface="Audiowide"/>
            </a:endParaRPr>
          </a:p>
        </p:txBody>
      </p:sp>
      <p:sp>
        <p:nvSpPr>
          <p:cNvPr id="234" name="Google Shape;234;g72b7e979ef_0_129"/>
          <p:cNvSpPr txBox="1"/>
          <p:nvPr/>
        </p:nvSpPr>
        <p:spPr>
          <a:xfrm>
            <a:off x="667950" y="1259625"/>
            <a:ext cx="7808100" cy="3000000"/>
          </a:xfrm>
          <a:prstGeom prst="rect">
            <a:avLst/>
          </a:prstGeom>
          <a:noFill/>
          <a:ln>
            <a:noFill/>
          </a:ln>
        </p:spPr>
        <p:txBody>
          <a:bodyPr anchorCtr="0" anchor="t" bIns="91425" lIns="91425" spcFirstLastPara="1" rIns="91425" wrap="square" tIns="91425">
            <a:noAutofit/>
          </a:bodyPr>
          <a:lstStyle/>
          <a:p>
            <a:pPr indent="-127000" lvl="0" marL="91440" rtl="0" algn="l">
              <a:lnSpc>
                <a:spcPct val="100000"/>
              </a:lnSpc>
              <a:spcBef>
                <a:spcPts val="0"/>
              </a:spcBef>
              <a:spcAft>
                <a:spcPts val="0"/>
              </a:spcAft>
              <a:buClr>
                <a:srgbClr val="000000"/>
              </a:buClr>
              <a:buSzPts val="2000"/>
              <a:buFont typeface="Roboto"/>
              <a:buChar char=" "/>
            </a:pPr>
            <a:r>
              <a:rPr lang="en-US" sz="2000">
                <a:latin typeface="Roboto"/>
                <a:ea typeface="Roboto"/>
                <a:cs typeface="Roboto"/>
                <a:sym typeface="Roboto"/>
              </a:rPr>
              <a:t>If you can afford it, get a few extras of crucial parts, including:</a:t>
            </a:r>
            <a:endParaRPr sz="2000">
              <a:latin typeface="Roboto"/>
              <a:ea typeface="Roboto"/>
              <a:cs typeface="Roboto"/>
              <a:sym typeface="Roboto"/>
            </a:endParaRPr>
          </a:p>
          <a:p>
            <a:pPr indent="-195580" lvl="1" marL="384048" rtl="0" algn="l">
              <a:lnSpc>
                <a:spcPct val="100000"/>
              </a:lnSpc>
              <a:spcBef>
                <a:spcPts val="400"/>
              </a:spcBef>
              <a:spcAft>
                <a:spcPts val="0"/>
              </a:spcAft>
              <a:buClr>
                <a:srgbClr val="000000"/>
              </a:buClr>
              <a:buSzPts val="2000"/>
              <a:buFont typeface="Roboto"/>
              <a:buChar char="◦"/>
            </a:pPr>
            <a:r>
              <a:rPr lang="en-US" sz="2000">
                <a:latin typeface="Roboto"/>
                <a:ea typeface="Roboto"/>
                <a:cs typeface="Roboto"/>
                <a:sym typeface="Roboto"/>
              </a:rPr>
              <a:t>Tetrix batteries</a:t>
            </a:r>
            <a:endParaRPr sz="2000">
              <a:latin typeface="Roboto"/>
              <a:ea typeface="Roboto"/>
              <a:cs typeface="Roboto"/>
              <a:sym typeface="Roboto"/>
            </a:endParaRPr>
          </a:p>
          <a:p>
            <a:pPr indent="-195580"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A robot controller</a:t>
            </a:r>
            <a:endParaRPr sz="2000">
              <a:latin typeface="Roboto"/>
              <a:ea typeface="Roboto"/>
              <a:cs typeface="Roboto"/>
              <a:sym typeface="Roboto"/>
            </a:endParaRPr>
          </a:p>
          <a:p>
            <a:pPr indent="-195580"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A spare gamepad</a:t>
            </a:r>
            <a:endParaRPr sz="2000">
              <a:latin typeface="Roboto"/>
              <a:ea typeface="Roboto"/>
              <a:cs typeface="Roboto"/>
              <a:sym typeface="Roboto"/>
            </a:endParaRPr>
          </a:p>
          <a:p>
            <a:pPr indent="-195580"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Spare USB cables (both mini connectors for the modules to the core power distribution module, and the mini-micro chain for the robot controller)</a:t>
            </a:r>
            <a:endParaRPr sz="2000">
              <a:latin typeface="Roboto"/>
              <a:ea typeface="Roboto"/>
              <a:cs typeface="Roboto"/>
              <a:sym typeface="Roboto"/>
            </a:endParaRPr>
          </a:p>
          <a:p>
            <a:pPr indent="-195580"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A spare unpowered USB hub, if you use two gamepads</a:t>
            </a:r>
            <a:endParaRPr sz="2000">
              <a:latin typeface="Roboto"/>
              <a:ea typeface="Roboto"/>
              <a:cs typeface="Roboto"/>
              <a:sym typeface="Roboto"/>
            </a:endParaRPr>
          </a:p>
          <a:p>
            <a:pPr indent="-195580" lvl="1" marL="384048" rtl="0" algn="l">
              <a:lnSpc>
                <a:spcPct val="100000"/>
              </a:lnSpc>
              <a:spcBef>
                <a:spcPts val="600"/>
              </a:spcBef>
              <a:spcAft>
                <a:spcPts val="0"/>
              </a:spcAft>
              <a:buClr>
                <a:srgbClr val="000000"/>
              </a:buClr>
              <a:buSzPts val="2000"/>
              <a:buFont typeface="Roboto"/>
              <a:buChar char="◦"/>
            </a:pPr>
            <a:r>
              <a:rPr lang="en-US" sz="2000">
                <a:latin typeface="Roboto"/>
                <a:ea typeface="Roboto"/>
                <a:cs typeface="Roboto"/>
                <a:sym typeface="Roboto"/>
              </a:rPr>
              <a:t>Modern robotics modules, especially the core power distribution module</a:t>
            </a:r>
            <a:endParaRPr sz="2000">
              <a:latin typeface="Roboto"/>
              <a:ea typeface="Roboto"/>
              <a:cs typeface="Roboto"/>
              <a:sym typeface="Roboto"/>
            </a:endParaRPr>
          </a:p>
          <a:p>
            <a:pPr indent="-68579" lvl="1" marL="384048" rtl="0" algn="l">
              <a:lnSpc>
                <a:spcPct val="100000"/>
              </a:lnSpc>
              <a:spcBef>
                <a:spcPts val="600"/>
              </a:spcBef>
              <a:spcAft>
                <a:spcPts val="0"/>
              </a:spcAft>
              <a:buNone/>
            </a:pPr>
            <a:r>
              <a:t/>
            </a:r>
            <a:endParaRPr sz="2000">
              <a:latin typeface="Roboto"/>
              <a:ea typeface="Roboto"/>
              <a:cs typeface="Roboto"/>
              <a:sym typeface="Roboto"/>
            </a:endParaRPr>
          </a:p>
          <a:p>
            <a:pPr indent="0" lvl="1" marL="201168" rtl="0" algn="l">
              <a:lnSpc>
                <a:spcPct val="100000"/>
              </a:lnSpc>
              <a:spcBef>
                <a:spcPts val="600"/>
              </a:spcBef>
              <a:spcAft>
                <a:spcPts val="0"/>
              </a:spcAft>
              <a:buNone/>
            </a:pPr>
            <a:r>
              <a:rPr lang="en-US" sz="2000">
                <a:latin typeface="Roboto"/>
                <a:ea typeface="Roboto"/>
                <a:cs typeface="Roboto"/>
                <a:sym typeface="Roboto"/>
              </a:rPr>
              <a:t>Even if you never need your spares, you might be able to make the difference for another team having a really bad day</a:t>
            </a:r>
            <a:endParaRPr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82cd9e6bf7_0_87"/>
          <p:cNvSpPr txBox="1"/>
          <p:nvPr/>
        </p:nvSpPr>
        <p:spPr>
          <a:xfrm>
            <a:off x="543050" y="397225"/>
            <a:ext cx="8601000" cy="9339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Common Causes of Robot Misbehavior</a:t>
            </a:r>
            <a:endParaRPr sz="3000">
              <a:latin typeface="Audiowide"/>
              <a:ea typeface="Audiowide"/>
              <a:cs typeface="Audiowide"/>
              <a:sym typeface="Audiowide"/>
            </a:endParaRPr>
          </a:p>
        </p:txBody>
      </p:sp>
      <p:sp>
        <p:nvSpPr>
          <p:cNvPr id="114" name="Google Shape;114;g82cd9e6bf7_0_87"/>
          <p:cNvSpPr txBox="1"/>
          <p:nvPr/>
        </p:nvSpPr>
        <p:spPr>
          <a:xfrm>
            <a:off x="543059" y="2009009"/>
            <a:ext cx="7543800" cy="402330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Clr>
                <a:srgbClr val="000000"/>
              </a:buClr>
              <a:buSzPts val="2400"/>
              <a:buFont typeface="Roboto"/>
              <a:buChar char="●"/>
            </a:pPr>
            <a:r>
              <a:rPr lang="en-US" sz="2400">
                <a:latin typeface="Roboto"/>
                <a:ea typeface="Roboto"/>
                <a:cs typeface="Roboto"/>
                <a:sym typeface="Roboto"/>
              </a:rPr>
              <a:t>Electrical connections</a:t>
            </a:r>
            <a:endParaRPr sz="2400">
              <a:latin typeface="Roboto"/>
              <a:ea typeface="Roboto"/>
              <a:cs typeface="Roboto"/>
              <a:sym typeface="Roboto"/>
            </a:endParaRPr>
          </a:p>
          <a:p>
            <a:pPr indent="-152400" lvl="0" marL="91440" rtl="0" algn="l">
              <a:lnSpc>
                <a:spcPct val="90000"/>
              </a:lnSpc>
              <a:spcBef>
                <a:spcPts val="1400"/>
              </a:spcBef>
              <a:spcAft>
                <a:spcPts val="0"/>
              </a:spcAft>
              <a:buClr>
                <a:srgbClr val="000000"/>
              </a:buClr>
              <a:buSzPts val="2400"/>
              <a:buFont typeface="Roboto"/>
              <a:buChar char="●"/>
            </a:pPr>
            <a:r>
              <a:rPr lang="en-US" sz="2400">
                <a:latin typeface="Roboto"/>
                <a:ea typeface="Roboto"/>
                <a:cs typeface="Roboto"/>
                <a:sym typeface="Roboto"/>
              </a:rPr>
              <a:t>Loose USB connections / damaged USB connectors</a:t>
            </a:r>
            <a:endParaRPr sz="2400">
              <a:latin typeface="Roboto"/>
              <a:ea typeface="Roboto"/>
              <a:cs typeface="Roboto"/>
              <a:sym typeface="Roboto"/>
            </a:endParaRPr>
          </a:p>
          <a:p>
            <a:pPr indent="-152400" lvl="0" marL="91440" rtl="0" algn="l">
              <a:lnSpc>
                <a:spcPct val="90000"/>
              </a:lnSpc>
              <a:spcBef>
                <a:spcPts val="1400"/>
              </a:spcBef>
              <a:spcAft>
                <a:spcPts val="0"/>
              </a:spcAft>
              <a:buClr>
                <a:srgbClr val="000000"/>
              </a:buClr>
              <a:buSzPts val="2400"/>
              <a:buFont typeface="Roboto"/>
              <a:buChar char="●"/>
            </a:pPr>
            <a:r>
              <a:rPr lang="en-US" sz="2400">
                <a:latin typeface="Roboto"/>
                <a:ea typeface="Roboto"/>
                <a:cs typeface="Roboto"/>
                <a:sym typeface="Roboto"/>
              </a:rPr>
              <a:t>Battery power</a:t>
            </a:r>
            <a:endParaRPr sz="2400">
              <a:latin typeface="Roboto"/>
              <a:ea typeface="Roboto"/>
              <a:cs typeface="Roboto"/>
              <a:sym typeface="Roboto"/>
            </a:endParaRPr>
          </a:p>
          <a:p>
            <a:pPr indent="-152400" lvl="0" marL="91440" rtl="0" algn="l">
              <a:lnSpc>
                <a:spcPct val="90000"/>
              </a:lnSpc>
              <a:spcBef>
                <a:spcPts val="1400"/>
              </a:spcBef>
              <a:spcAft>
                <a:spcPts val="0"/>
              </a:spcAft>
              <a:buClr>
                <a:srgbClr val="000000"/>
              </a:buClr>
              <a:buSzPts val="2400"/>
              <a:buFont typeface="Roboto"/>
              <a:buChar char="●"/>
            </a:pPr>
            <a:r>
              <a:rPr lang="en-US" sz="2400">
                <a:latin typeface="Roboto"/>
                <a:ea typeface="Roboto"/>
                <a:cs typeface="Roboto"/>
                <a:sym typeface="Roboto"/>
              </a:rPr>
              <a:t>Physical contact</a:t>
            </a:r>
            <a:endParaRPr sz="2400">
              <a:latin typeface="Roboto"/>
              <a:ea typeface="Roboto"/>
              <a:cs typeface="Roboto"/>
              <a:sym typeface="Roboto"/>
            </a:endParaRPr>
          </a:p>
          <a:p>
            <a:pPr indent="-152400" lvl="0" marL="91440" rtl="0" algn="l">
              <a:lnSpc>
                <a:spcPct val="90000"/>
              </a:lnSpc>
              <a:spcBef>
                <a:spcPts val="1400"/>
              </a:spcBef>
              <a:spcAft>
                <a:spcPts val="0"/>
              </a:spcAft>
              <a:buClr>
                <a:srgbClr val="000000"/>
              </a:buClr>
              <a:buSzPts val="2400"/>
              <a:buFont typeface="Roboto"/>
              <a:buChar char="●"/>
            </a:pPr>
            <a:r>
              <a:rPr lang="en-US" sz="2400">
                <a:latin typeface="Roboto"/>
                <a:ea typeface="Roboto"/>
                <a:cs typeface="Roboto"/>
                <a:sym typeface="Roboto"/>
              </a:rPr>
              <a:t>Wi-Fi Issues</a:t>
            </a:r>
            <a:endParaRPr sz="2400">
              <a:latin typeface="Roboto"/>
              <a:ea typeface="Roboto"/>
              <a:cs typeface="Roboto"/>
              <a:sym typeface="Roboto"/>
            </a:endParaRPr>
          </a:p>
          <a:p>
            <a:pPr indent="-152400" lvl="0" marL="91440" rtl="0" algn="l">
              <a:lnSpc>
                <a:spcPct val="90000"/>
              </a:lnSpc>
              <a:spcBef>
                <a:spcPts val="1400"/>
              </a:spcBef>
              <a:spcAft>
                <a:spcPts val="0"/>
              </a:spcAft>
              <a:buClr>
                <a:srgbClr val="000000"/>
              </a:buClr>
              <a:buSzPts val="2400"/>
              <a:buFont typeface="Roboto"/>
              <a:buChar char="●"/>
            </a:pPr>
            <a:r>
              <a:rPr lang="en-US" sz="2400">
                <a:latin typeface="Roboto"/>
                <a:ea typeface="Roboto"/>
                <a:cs typeface="Roboto"/>
                <a:sym typeface="Roboto"/>
              </a:rPr>
              <a:t>Game Controllers</a:t>
            </a:r>
            <a:endParaRPr sz="24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72b7e979ef_0_138"/>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Extra Precautions</a:t>
            </a:r>
            <a:endParaRPr sz="3000">
              <a:latin typeface="Audiowide"/>
              <a:ea typeface="Audiowide"/>
              <a:cs typeface="Audiowide"/>
              <a:sym typeface="Audiowide"/>
            </a:endParaRPr>
          </a:p>
        </p:txBody>
      </p:sp>
      <p:sp>
        <p:nvSpPr>
          <p:cNvPr id="241" name="Google Shape;241;g72b7e979ef_0_138"/>
          <p:cNvSpPr txBox="1"/>
          <p:nvPr/>
        </p:nvSpPr>
        <p:spPr>
          <a:xfrm>
            <a:off x="566350" y="1354475"/>
            <a:ext cx="7644900" cy="3185100"/>
          </a:xfrm>
          <a:prstGeom prst="rect">
            <a:avLst/>
          </a:prstGeom>
          <a:noFill/>
          <a:ln>
            <a:noFill/>
          </a:ln>
        </p:spPr>
        <p:txBody>
          <a:bodyPr anchorCtr="0" anchor="t" bIns="91425" lIns="91425" spcFirstLastPara="1" rIns="91425" wrap="square" tIns="91425">
            <a:noAutofit/>
          </a:bodyPr>
          <a:lstStyle/>
          <a:p>
            <a:pPr indent="-152400" lvl="0" marL="91440" rtl="0" algn="l">
              <a:lnSpc>
                <a:spcPct val="100000"/>
              </a:lnSpc>
              <a:spcBef>
                <a:spcPts val="0"/>
              </a:spcBef>
              <a:spcAft>
                <a:spcPts val="0"/>
              </a:spcAft>
              <a:buClr>
                <a:srgbClr val="000000"/>
              </a:buClr>
              <a:buSzPts val="2400"/>
              <a:buFont typeface="Roboto"/>
              <a:buChar char=" "/>
            </a:pPr>
            <a:r>
              <a:rPr lang="en-US" sz="2400">
                <a:latin typeface="Roboto"/>
                <a:ea typeface="Roboto"/>
                <a:cs typeface="Roboto"/>
                <a:sym typeface="Roboto"/>
              </a:rPr>
              <a:t>Between matches, as much as possible, try to:</a:t>
            </a:r>
            <a:endParaRPr sz="2400">
              <a:latin typeface="Roboto"/>
              <a:ea typeface="Roboto"/>
              <a:cs typeface="Roboto"/>
              <a:sym typeface="Roboto"/>
            </a:endParaRPr>
          </a:p>
          <a:p>
            <a:pPr indent="-220980" lvl="1" marL="384048" rtl="0" algn="l">
              <a:lnSpc>
                <a:spcPct val="100000"/>
              </a:lnSpc>
              <a:spcBef>
                <a:spcPts val="400"/>
              </a:spcBef>
              <a:spcAft>
                <a:spcPts val="0"/>
              </a:spcAft>
              <a:buClr>
                <a:srgbClr val="000000"/>
              </a:buClr>
              <a:buSzPts val="2400"/>
              <a:buFont typeface="Roboto"/>
              <a:buChar char="◦"/>
            </a:pPr>
            <a:r>
              <a:rPr lang="en-US" sz="2400">
                <a:latin typeface="Roboto"/>
                <a:ea typeface="Roboto"/>
                <a:cs typeface="Roboto"/>
                <a:sym typeface="Roboto"/>
              </a:rPr>
              <a:t>Make sure the robot has a fresh Tetrix battery</a:t>
            </a:r>
            <a:endParaRPr sz="2400">
              <a:latin typeface="Roboto"/>
              <a:ea typeface="Roboto"/>
              <a:cs typeface="Roboto"/>
              <a:sym typeface="Roboto"/>
            </a:endParaRPr>
          </a:p>
          <a:p>
            <a:pPr indent="-220980" lvl="1" marL="38404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Restart your phones (ESPECIALLY ZTE Speeds!) and pair them to the RC before arriving at the field</a:t>
            </a:r>
            <a:endParaRPr sz="2400">
              <a:latin typeface="Roboto"/>
              <a:ea typeface="Roboto"/>
              <a:cs typeface="Roboto"/>
              <a:sym typeface="Roboto"/>
            </a:endParaRPr>
          </a:p>
          <a:p>
            <a:pPr indent="-246379" lvl="2" marL="56692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Can mitigate gamepad connection problems</a:t>
            </a:r>
            <a:endParaRPr sz="2400">
              <a:latin typeface="Roboto"/>
              <a:ea typeface="Roboto"/>
              <a:cs typeface="Roboto"/>
              <a:sym typeface="Roboto"/>
            </a:endParaRPr>
          </a:p>
          <a:p>
            <a:pPr indent="-220980" lvl="1" marL="38404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If you are really paranoid about static and it’s extra dry, try bringing dryer sheets and giving your robot a wipedown</a:t>
            </a:r>
            <a:endParaRPr sz="2400">
              <a:latin typeface="Roboto"/>
              <a:ea typeface="Roboto"/>
              <a:cs typeface="Roboto"/>
              <a:sym typeface="Roboto"/>
            </a:endParaRPr>
          </a:p>
          <a:p>
            <a:pPr indent="-220980" lvl="1" marL="384048" rtl="0" algn="l">
              <a:lnSpc>
                <a:spcPct val="100000"/>
              </a:lnSpc>
              <a:spcBef>
                <a:spcPts val="600"/>
              </a:spcBef>
              <a:spcAft>
                <a:spcPts val="0"/>
              </a:spcAft>
              <a:buClr>
                <a:srgbClr val="000000"/>
              </a:buClr>
              <a:buSzPts val="2400"/>
              <a:buFont typeface="Roboto"/>
              <a:buChar char="◦"/>
            </a:pPr>
            <a:r>
              <a:rPr lang="en-US" sz="2400">
                <a:latin typeface="Roboto"/>
                <a:ea typeface="Roboto"/>
                <a:cs typeface="Roboto"/>
                <a:sym typeface="Roboto"/>
              </a:rPr>
              <a:t>If only slightly paranoid, touch metal on the robot to the metal of the field walls to discharge / neutralize the charge on the robot before the match</a:t>
            </a:r>
            <a:endParaRPr sz="24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72b7e979ef_0_146"/>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WHEN IN DOUBT….</a:t>
            </a:r>
            <a:endParaRPr sz="3000">
              <a:latin typeface="Audiowide"/>
              <a:ea typeface="Audiowide"/>
              <a:cs typeface="Audiowide"/>
              <a:sym typeface="Audiowide"/>
            </a:endParaRPr>
          </a:p>
        </p:txBody>
      </p:sp>
      <p:sp>
        <p:nvSpPr>
          <p:cNvPr id="248" name="Google Shape;248;g72b7e979ef_0_146"/>
          <p:cNvSpPr txBox="1"/>
          <p:nvPr/>
        </p:nvSpPr>
        <p:spPr>
          <a:xfrm>
            <a:off x="-50" y="1121200"/>
            <a:ext cx="9144000" cy="2998500"/>
          </a:xfrm>
          <a:prstGeom prst="rect">
            <a:avLst/>
          </a:prstGeom>
          <a:noFill/>
          <a:ln>
            <a:noFill/>
          </a:ln>
        </p:spPr>
        <p:txBody>
          <a:bodyPr anchorCtr="0" anchor="t" bIns="91425" lIns="91425" spcFirstLastPara="1" rIns="91425" wrap="square" tIns="91425">
            <a:noAutofit/>
          </a:bodyPr>
          <a:lstStyle/>
          <a:p>
            <a:pPr indent="-152400" lvl="0" marL="91440" rtl="0" algn="l">
              <a:lnSpc>
                <a:spcPct val="80000"/>
              </a:lnSpc>
              <a:spcBef>
                <a:spcPts val="0"/>
              </a:spcBef>
              <a:spcAft>
                <a:spcPts val="0"/>
              </a:spcAft>
              <a:buClr>
                <a:srgbClr val="E48312"/>
              </a:buClr>
              <a:buSzPts val="2400"/>
              <a:buFont typeface="Roboto"/>
              <a:buChar char=" "/>
            </a:pPr>
            <a:r>
              <a:rPr lang="en-US" sz="2400">
                <a:solidFill>
                  <a:srgbClr val="3F3F3F"/>
                </a:solidFill>
                <a:latin typeface="Roboto"/>
                <a:ea typeface="Roboto"/>
                <a:cs typeface="Roboto"/>
                <a:sym typeface="Roboto"/>
              </a:rPr>
              <a:t>Ask a veteran team!</a:t>
            </a:r>
            <a:endParaRPr sz="2400">
              <a:solidFill>
                <a:srgbClr val="3F3F3F"/>
              </a:solidFill>
              <a:latin typeface="Roboto"/>
              <a:ea typeface="Roboto"/>
              <a:cs typeface="Roboto"/>
              <a:sym typeface="Roboto"/>
            </a:endParaRPr>
          </a:p>
          <a:p>
            <a:pPr indent="-220980" lvl="1" marL="384048" rtl="0" algn="l">
              <a:lnSpc>
                <a:spcPct val="80000"/>
              </a:lnSpc>
              <a:spcBef>
                <a:spcPts val="400"/>
              </a:spcBef>
              <a:spcAft>
                <a:spcPts val="0"/>
              </a:spcAft>
              <a:buClr>
                <a:srgbClr val="E48312"/>
              </a:buClr>
              <a:buSzPts val="2400"/>
              <a:buFont typeface="Roboto"/>
              <a:buChar char="◦"/>
            </a:pPr>
            <a:r>
              <a:rPr lang="en-US" sz="2400">
                <a:solidFill>
                  <a:srgbClr val="3F3F3F"/>
                </a:solidFill>
                <a:latin typeface="Roboto"/>
                <a:ea typeface="Roboto"/>
                <a:cs typeface="Roboto"/>
                <a:sym typeface="Roboto"/>
              </a:rPr>
              <a:t>Most experienced teams are more than happy to help out</a:t>
            </a:r>
            <a:endParaRPr sz="2400">
              <a:solidFill>
                <a:srgbClr val="3F3F3F"/>
              </a:solidFill>
              <a:latin typeface="Roboto"/>
              <a:ea typeface="Roboto"/>
              <a:cs typeface="Roboto"/>
              <a:sym typeface="Roboto"/>
            </a:endParaRPr>
          </a:p>
          <a:p>
            <a:pPr indent="-220980" lvl="1" marL="384048" rtl="0" algn="l">
              <a:lnSpc>
                <a:spcPct val="80000"/>
              </a:lnSpc>
              <a:spcBef>
                <a:spcPts val="600"/>
              </a:spcBef>
              <a:spcAft>
                <a:spcPts val="0"/>
              </a:spcAft>
              <a:buClr>
                <a:srgbClr val="E48312"/>
              </a:buClr>
              <a:buSzPts val="2400"/>
              <a:buFont typeface="Roboto"/>
              <a:buChar char="◦"/>
            </a:pPr>
            <a:r>
              <a:rPr lang="en-US" sz="2400">
                <a:solidFill>
                  <a:srgbClr val="3F3F3F"/>
                </a:solidFill>
                <a:latin typeface="Roboto"/>
                <a:ea typeface="Roboto"/>
                <a:cs typeface="Roboto"/>
                <a:sym typeface="Roboto"/>
              </a:rPr>
              <a:t>Less dead robots means more fun for everyone</a:t>
            </a:r>
            <a:endParaRPr sz="2400">
              <a:solidFill>
                <a:srgbClr val="3F3F3F"/>
              </a:solidFill>
              <a:latin typeface="Roboto"/>
              <a:ea typeface="Roboto"/>
              <a:cs typeface="Roboto"/>
              <a:sym typeface="Roboto"/>
            </a:endParaRPr>
          </a:p>
          <a:p>
            <a:pPr indent="-152400" lvl="0" marL="91440" rtl="0" algn="l">
              <a:lnSpc>
                <a:spcPct val="80000"/>
              </a:lnSpc>
              <a:spcBef>
                <a:spcPts val="1600"/>
              </a:spcBef>
              <a:spcAft>
                <a:spcPts val="0"/>
              </a:spcAft>
              <a:buClr>
                <a:srgbClr val="E48312"/>
              </a:buClr>
              <a:buSzPts val="2400"/>
              <a:buFont typeface="Roboto"/>
              <a:buChar char=" "/>
            </a:pPr>
            <a:r>
              <a:rPr lang="en-US" sz="2400">
                <a:solidFill>
                  <a:srgbClr val="3F3F3F"/>
                </a:solidFill>
                <a:latin typeface="Roboto"/>
                <a:ea typeface="Roboto"/>
                <a:cs typeface="Roboto"/>
                <a:sym typeface="Roboto"/>
              </a:rPr>
              <a:t>Use FIRST’s resources</a:t>
            </a:r>
            <a:endParaRPr sz="2400">
              <a:solidFill>
                <a:srgbClr val="3F3F3F"/>
              </a:solidFill>
              <a:latin typeface="Roboto"/>
              <a:ea typeface="Roboto"/>
              <a:cs typeface="Roboto"/>
              <a:sym typeface="Roboto"/>
            </a:endParaRPr>
          </a:p>
          <a:p>
            <a:pPr indent="-220980" lvl="1" marL="384048" rtl="0" algn="l">
              <a:lnSpc>
                <a:spcPct val="80000"/>
              </a:lnSpc>
              <a:spcBef>
                <a:spcPts val="400"/>
              </a:spcBef>
              <a:spcAft>
                <a:spcPts val="0"/>
              </a:spcAft>
              <a:buClr>
                <a:srgbClr val="E48312"/>
              </a:buClr>
              <a:buSzPts val="2400"/>
              <a:buFont typeface="Roboto"/>
              <a:buChar char="◦"/>
            </a:pPr>
            <a:r>
              <a:rPr lang="en-US" sz="2400" u="sng">
                <a:solidFill>
                  <a:srgbClr val="2998E3"/>
                </a:solidFill>
                <a:latin typeface="Roboto"/>
                <a:ea typeface="Roboto"/>
                <a:cs typeface="Roboto"/>
                <a:sym typeface="Roboto"/>
                <a:hlinkClick r:id="rId3"/>
              </a:rPr>
              <a:t>https://www.firstinspires.org/resource-library/ftc/technology-information-and-resources</a:t>
            </a:r>
            <a:endParaRPr sz="2400">
              <a:solidFill>
                <a:srgbClr val="3F3F3F"/>
              </a:solidFill>
              <a:latin typeface="Roboto"/>
              <a:ea typeface="Roboto"/>
              <a:cs typeface="Roboto"/>
              <a:sym typeface="Roboto"/>
            </a:endParaRPr>
          </a:p>
          <a:p>
            <a:pPr indent="-220980" lvl="1" marL="384048" rtl="0" algn="l">
              <a:lnSpc>
                <a:spcPct val="80000"/>
              </a:lnSpc>
              <a:spcBef>
                <a:spcPts val="600"/>
              </a:spcBef>
              <a:spcAft>
                <a:spcPts val="0"/>
              </a:spcAft>
              <a:buClr>
                <a:srgbClr val="E48312"/>
              </a:buClr>
              <a:buSzPts val="2400"/>
              <a:buFont typeface="Roboto"/>
              <a:buChar char="◦"/>
            </a:pPr>
            <a:r>
              <a:rPr lang="en-US" sz="2400" u="sng">
                <a:solidFill>
                  <a:srgbClr val="2998E3"/>
                </a:solidFill>
                <a:latin typeface="Roboto"/>
                <a:ea typeface="Roboto"/>
                <a:cs typeface="Roboto"/>
                <a:sym typeface="Roboto"/>
                <a:hlinkClick r:id="rId4"/>
              </a:rPr>
              <a:t>https://www.firstinspires.org/resource-library/ftc/robot-building-resources</a:t>
            </a:r>
            <a:endParaRPr sz="2400">
              <a:solidFill>
                <a:srgbClr val="3F3F3F"/>
              </a:solidFill>
              <a:latin typeface="Roboto"/>
              <a:ea typeface="Roboto"/>
              <a:cs typeface="Roboto"/>
              <a:sym typeface="Roboto"/>
            </a:endParaRPr>
          </a:p>
          <a:p>
            <a:pPr indent="-152400" lvl="0" marL="91440" rtl="0" algn="l">
              <a:lnSpc>
                <a:spcPct val="80000"/>
              </a:lnSpc>
              <a:spcBef>
                <a:spcPts val="1600"/>
              </a:spcBef>
              <a:spcAft>
                <a:spcPts val="0"/>
              </a:spcAft>
              <a:buClr>
                <a:srgbClr val="E48312"/>
              </a:buClr>
              <a:buSzPts val="2400"/>
              <a:buFont typeface="Roboto"/>
              <a:buChar char=" "/>
            </a:pPr>
            <a:r>
              <a:rPr lang="en-US" sz="2400">
                <a:solidFill>
                  <a:srgbClr val="3F3F3F"/>
                </a:solidFill>
                <a:latin typeface="Roboto"/>
                <a:ea typeface="Roboto"/>
                <a:cs typeface="Roboto"/>
                <a:sym typeface="Roboto"/>
              </a:rPr>
              <a:t>Check the forums and ask questions</a:t>
            </a:r>
            <a:endParaRPr sz="2400">
              <a:solidFill>
                <a:srgbClr val="3F3F3F"/>
              </a:solidFill>
              <a:latin typeface="Roboto"/>
              <a:ea typeface="Roboto"/>
              <a:cs typeface="Roboto"/>
              <a:sym typeface="Roboto"/>
            </a:endParaRPr>
          </a:p>
          <a:p>
            <a:pPr indent="-220980" lvl="1" marL="384048" rtl="0" algn="l">
              <a:lnSpc>
                <a:spcPct val="80000"/>
              </a:lnSpc>
              <a:spcBef>
                <a:spcPts val="400"/>
              </a:spcBef>
              <a:spcAft>
                <a:spcPts val="0"/>
              </a:spcAft>
              <a:buClr>
                <a:srgbClr val="E48312"/>
              </a:buClr>
              <a:buSzPts val="2400"/>
              <a:buFont typeface="Roboto"/>
              <a:buChar char="◦"/>
            </a:pPr>
            <a:r>
              <a:rPr lang="en-US" sz="2400" u="sng">
                <a:solidFill>
                  <a:srgbClr val="2998E3"/>
                </a:solidFill>
                <a:latin typeface="Roboto"/>
                <a:ea typeface="Roboto"/>
                <a:cs typeface="Roboto"/>
                <a:sym typeface="Roboto"/>
                <a:hlinkClick r:id="rId5"/>
              </a:rPr>
              <a:t>http://ftcforum.usfirst.org/forumdisplay.php?156-FTC-Technology</a:t>
            </a:r>
            <a:endParaRPr sz="2400">
              <a:solidFill>
                <a:srgbClr val="3F3F3F"/>
              </a:solidFill>
              <a:latin typeface="Roboto"/>
              <a:ea typeface="Roboto"/>
              <a:cs typeface="Roboto"/>
              <a:sym typeface="Roboto"/>
            </a:endParaRPr>
          </a:p>
          <a:p>
            <a:pPr indent="-152400" lvl="0" marL="91440" rtl="0" algn="l">
              <a:lnSpc>
                <a:spcPct val="80000"/>
              </a:lnSpc>
              <a:spcBef>
                <a:spcPts val="1600"/>
              </a:spcBef>
              <a:spcAft>
                <a:spcPts val="0"/>
              </a:spcAft>
              <a:buClr>
                <a:srgbClr val="E48312"/>
              </a:buClr>
              <a:buSzPts val="2400"/>
              <a:buFont typeface="Roboto"/>
              <a:buChar char=" "/>
            </a:pPr>
            <a:r>
              <a:rPr lang="en-US" sz="2400">
                <a:solidFill>
                  <a:srgbClr val="3F3F3F"/>
                </a:solidFill>
                <a:latin typeface="Roboto"/>
                <a:ea typeface="Roboto"/>
                <a:cs typeface="Roboto"/>
                <a:sym typeface="Roboto"/>
              </a:rPr>
              <a:t>Check the GitHub documentation and tutorials</a:t>
            </a:r>
            <a:endParaRPr sz="2400">
              <a:solidFill>
                <a:srgbClr val="3F3F3F"/>
              </a:solidFill>
              <a:latin typeface="Roboto"/>
              <a:ea typeface="Roboto"/>
              <a:cs typeface="Roboto"/>
              <a:sym typeface="Roboto"/>
            </a:endParaRPr>
          </a:p>
          <a:p>
            <a:pPr indent="-220980" lvl="1" marL="384048" rtl="0" algn="l">
              <a:lnSpc>
                <a:spcPct val="80000"/>
              </a:lnSpc>
              <a:spcBef>
                <a:spcPts val="400"/>
              </a:spcBef>
              <a:spcAft>
                <a:spcPts val="0"/>
              </a:spcAft>
              <a:buClr>
                <a:srgbClr val="E48312"/>
              </a:buClr>
              <a:buSzPts val="2400"/>
              <a:buFont typeface="Roboto"/>
              <a:buChar char="◦"/>
            </a:pPr>
            <a:r>
              <a:rPr lang="en-US" sz="2400" u="sng">
                <a:solidFill>
                  <a:srgbClr val="2998E3"/>
                </a:solidFill>
                <a:latin typeface="Roboto"/>
                <a:ea typeface="Roboto"/>
                <a:cs typeface="Roboto"/>
                <a:sym typeface="Roboto"/>
                <a:hlinkClick r:id="rId6"/>
              </a:rPr>
              <a:t>https://github.com/ftctechnh/ftc_app/tree/master/doc/tutorial</a:t>
            </a:r>
            <a:endParaRPr sz="2400">
              <a:solidFill>
                <a:srgbClr val="3F3F3F"/>
              </a:solidFill>
              <a:latin typeface="Roboto"/>
              <a:ea typeface="Roboto"/>
              <a:cs typeface="Roboto"/>
              <a:sym typeface="Roboto"/>
            </a:endParaRPr>
          </a:p>
          <a:p>
            <a:pPr indent="-220980" lvl="1" marL="384048" rtl="0" algn="l">
              <a:lnSpc>
                <a:spcPct val="80000"/>
              </a:lnSpc>
              <a:spcBef>
                <a:spcPts val="600"/>
              </a:spcBef>
              <a:spcAft>
                <a:spcPts val="0"/>
              </a:spcAft>
              <a:buClr>
                <a:srgbClr val="E48312"/>
              </a:buClr>
              <a:buSzPts val="2400"/>
              <a:buFont typeface="Roboto"/>
              <a:buChar char="◦"/>
            </a:pPr>
            <a:r>
              <a:rPr lang="en-US" sz="2400" u="sng">
                <a:solidFill>
                  <a:srgbClr val="2998E3"/>
                </a:solidFill>
                <a:latin typeface="Roboto"/>
                <a:ea typeface="Roboto"/>
                <a:cs typeface="Roboto"/>
                <a:sym typeface="Roboto"/>
                <a:hlinkClick r:id="rId7"/>
              </a:rPr>
              <a:t>https://github.com/ftctechnh/ftc_app/wiki</a:t>
            </a:r>
            <a:endParaRPr sz="2400">
              <a:solidFill>
                <a:srgbClr val="3F3F3F"/>
              </a:solidFill>
              <a:latin typeface="Roboto"/>
              <a:ea typeface="Roboto"/>
              <a:cs typeface="Roboto"/>
              <a:sym typeface="Roboto"/>
            </a:endParaRPr>
          </a:p>
          <a:p>
            <a:pPr indent="-68579" lvl="1" marL="384048" rtl="0" algn="l">
              <a:lnSpc>
                <a:spcPct val="80000"/>
              </a:lnSpc>
              <a:spcBef>
                <a:spcPts val="600"/>
              </a:spcBef>
              <a:spcAft>
                <a:spcPts val="0"/>
              </a:spcAft>
              <a:buNone/>
            </a:pPr>
            <a:r>
              <a:t/>
            </a:r>
            <a:endParaRPr sz="2400">
              <a:solidFill>
                <a:srgbClr val="3F3F3F"/>
              </a:solidFill>
              <a:latin typeface="Roboto"/>
              <a:ea typeface="Roboto"/>
              <a:cs typeface="Roboto"/>
              <a:sym typeface="Roboto"/>
            </a:endParaRPr>
          </a:p>
          <a:p>
            <a:pPr indent="0" lvl="1" marL="342900" rtl="0" algn="l">
              <a:lnSpc>
                <a:spcPct val="80000"/>
              </a:lnSpc>
              <a:spcBef>
                <a:spcPts val="600"/>
              </a:spcBef>
              <a:spcAft>
                <a:spcPts val="0"/>
              </a:spcAft>
              <a:buNone/>
            </a:pPr>
            <a:r>
              <a:t/>
            </a:r>
            <a:endParaRPr sz="2400">
              <a:solidFill>
                <a:srgbClr val="3F3F3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g72b7e979ef_0_154"/>
          <p:cNvSpPr txBox="1"/>
          <p:nvPr/>
        </p:nvSpPr>
        <p:spPr>
          <a:xfrm>
            <a:off x="566350" y="286600"/>
            <a:ext cx="7543800" cy="624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Dealing with Static</a:t>
            </a:r>
            <a:endParaRPr sz="3000">
              <a:latin typeface="Audiowide"/>
              <a:ea typeface="Audiowide"/>
              <a:cs typeface="Audiowide"/>
              <a:sym typeface="Audiowide"/>
            </a:endParaRPr>
          </a:p>
        </p:txBody>
      </p:sp>
      <p:sp>
        <p:nvSpPr>
          <p:cNvPr id="255" name="Google Shape;255;g72b7e979ef_0_154"/>
          <p:cNvSpPr txBox="1"/>
          <p:nvPr/>
        </p:nvSpPr>
        <p:spPr>
          <a:xfrm>
            <a:off x="350225" y="1494425"/>
            <a:ext cx="8514300" cy="426630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Clr>
                <a:srgbClr val="000000"/>
              </a:buClr>
              <a:buSzPts val="2000"/>
              <a:buFont typeface="Roboto"/>
              <a:buChar char=" "/>
            </a:pPr>
            <a:r>
              <a:rPr lang="en-US" sz="2000">
                <a:latin typeface="Roboto"/>
                <a:ea typeface="Roboto"/>
                <a:cs typeface="Roboto"/>
                <a:sym typeface="Roboto"/>
              </a:rPr>
              <a:t>Be sure to check the latest rules and FAQ posts to determine legal parts! E.g., dragging chains/wires and copper tape have been outlawed due to creating more problems for teams without the preventative measures.</a:t>
            </a:r>
            <a:endParaRPr sz="2000">
              <a:latin typeface="Roboto"/>
              <a:ea typeface="Roboto"/>
              <a:cs typeface="Roboto"/>
              <a:sym typeface="Roboto"/>
            </a:endParaRPr>
          </a:p>
          <a:p>
            <a:pPr indent="-127000" lvl="0" marL="91440" rtl="0" algn="l">
              <a:lnSpc>
                <a:spcPct val="90000"/>
              </a:lnSpc>
              <a:spcBef>
                <a:spcPts val="1400"/>
              </a:spcBef>
              <a:spcAft>
                <a:spcPts val="0"/>
              </a:spcAft>
              <a:buClr>
                <a:srgbClr val="000000"/>
              </a:buClr>
              <a:buSzPts val="2000"/>
              <a:buFont typeface="Roboto"/>
              <a:buChar char=" "/>
            </a:pPr>
            <a:r>
              <a:rPr lang="en-US" sz="2000">
                <a:latin typeface="Roboto"/>
                <a:ea typeface="Roboto"/>
                <a:cs typeface="Roboto"/>
                <a:sym typeface="Roboto"/>
              </a:rPr>
              <a:t>See Tom Eng’s stickied post on the FTC Technology Forum:</a:t>
            </a:r>
            <a:endParaRPr sz="2000">
              <a:latin typeface="Roboto"/>
              <a:ea typeface="Roboto"/>
              <a:cs typeface="Roboto"/>
              <a:sym typeface="Roboto"/>
            </a:endParaRPr>
          </a:p>
          <a:p>
            <a:pPr indent="-127000" lvl="0" marL="91440" rtl="0" algn="l">
              <a:lnSpc>
                <a:spcPct val="90000"/>
              </a:lnSpc>
              <a:spcBef>
                <a:spcPts val="1400"/>
              </a:spcBef>
              <a:spcAft>
                <a:spcPts val="0"/>
              </a:spcAft>
              <a:buClr>
                <a:srgbClr val="E48312"/>
              </a:buClr>
              <a:buSzPts val="2000"/>
              <a:buFont typeface="Calibri"/>
              <a:buChar char=" "/>
            </a:pPr>
            <a:r>
              <a:rPr lang="en-US" sz="2000" u="sng">
                <a:solidFill>
                  <a:srgbClr val="2998E3"/>
                </a:solidFill>
                <a:latin typeface="Calibri"/>
                <a:ea typeface="Calibri"/>
                <a:cs typeface="Calibri"/>
                <a:sym typeface="Calibri"/>
                <a:hlinkClick r:id="rId3"/>
              </a:rPr>
              <a:t>http://ftcforum.usfirst.org/showthread.php?6128-Electro-Static-Discharge-Mitigation&amp;s=d18780fbd3b1e75aea2ae4a6faf6fe24</a:t>
            </a:r>
            <a:endParaRPr sz="2000">
              <a:solidFill>
                <a:srgbClr val="3F3F3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
          <p:cNvSpPr txBox="1"/>
          <p:nvPr>
            <p:ph type="title"/>
          </p:nvPr>
        </p:nvSpPr>
        <p:spPr>
          <a:xfrm>
            <a:off x="259080" y="365125"/>
            <a:ext cx="8664000" cy="73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US"/>
              <a:t>Credits</a:t>
            </a:r>
            <a:endParaRPr/>
          </a:p>
        </p:txBody>
      </p:sp>
      <p:sp>
        <p:nvSpPr>
          <p:cNvPr id="261" name="Google Shape;261;p2"/>
          <p:cNvSpPr txBox="1"/>
          <p:nvPr>
            <p:ph idx="1" type="body"/>
          </p:nvPr>
        </p:nvSpPr>
        <p:spPr>
          <a:xfrm>
            <a:off x="259075" y="1104925"/>
            <a:ext cx="8664000" cy="5173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600"/>
              <a:buChar char="•"/>
            </a:pPr>
            <a:r>
              <a:rPr lang="en-US" sz="1600"/>
              <a:t>This lesson was written by </a:t>
            </a:r>
            <a:r>
              <a:rPr b="1" lang="en-US" sz="1600"/>
              <a:t>The Bionic Tigers 10464</a:t>
            </a:r>
            <a:r>
              <a:rPr lang="en-US" sz="1600"/>
              <a:t> for FTCTutorials.com </a:t>
            </a:r>
            <a:endParaRPr sz="1600"/>
          </a:p>
          <a:p>
            <a:pPr indent="-330200" lvl="1" marL="914400" rtl="0" algn="l">
              <a:lnSpc>
                <a:spcPct val="100000"/>
              </a:lnSpc>
              <a:spcBef>
                <a:spcPts val="0"/>
              </a:spcBef>
              <a:spcAft>
                <a:spcPts val="0"/>
              </a:spcAft>
              <a:buSzPts val="1600"/>
              <a:buChar char="•"/>
            </a:pPr>
            <a:r>
              <a:rPr lang="en-US" sz="1600"/>
              <a:t>Original presentation from Ohio FTA at Ohio Kickoff 2019</a:t>
            </a:r>
            <a:endParaRPr sz="1600"/>
          </a:p>
          <a:p>
            <a:pPr indent="-228600" lvl="0" marL="228600" rtl="0" algn="l">
              <a:lnSpc>
                <a:spcPct val="100000"/>
              </a:lnSpc>
              <a:spcBef>
                <a:spcPts val="1000"/>
              </a:spcBef>
              <a:spcAft>
                <a:spcPts val="0"/>
              </a:spcAft>
              <a:buClr>
                <a:schemeClr val="dk1"/>
              </a:buClr>
              <a:buSzPts val="1600"/>
              <a:buChar char="•"/>
            </a:pPr>
            <a:r>
              <a:rPr lang="en-US" sz="1600"/>
              <a:t>You can contact the author at </a:t>
            </a:r>
            <a:endParaRPr b="1" i="1"/>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0" lvl="0" marL="0" rtl="0" algn="l">
              <a:lnSpc>
                <a:spcPct val="100000"/>
              </a:lnSpc>
              <a:spcBef>
                <a:spcPts val="1000"/>
              </a:spcBef>
              <a:spcAft>
                <a:spcPts val="0"/>
              </a:spcAft>
              <a:buSzPts val="1800"/>
              <a:buNone/>
            </a:pPr>
            <a:r>
              <a:t/>
            </a:r>
            <a:endParaRPr sz="1600"/>
          </a:p>
          <a:p>
            <a:pPr indent="0" lvl="0" marL="0" rtl="0" algn="l">
              <a:lnSpc>
                <a:spcPct val="100000"/>
              </a:lnSpc>
              <a:spcBef>
                <a:spcPts val="1000"/>
              </a:spcBef>
              <a:spcAft>
                <a:spcPts val="0"/>
              </a:spcAft>
              <a:buSzPts val="1800"/>
              <a:buNone/>
            </a:pPr>
            <a:r>
              <a:t/>
            </a:r>
            <a:endParaRPr sz="1600"/>
          </a:p>
          <a:p>
            <a:pPr indent="0" lvl="0" marL="0" rtl="0" algn="l">
              <a:lnSpc>
                <a:spcPct val="100000"/>
              </a:lnSpc>
              <a:spcBef>
                <a:spcPts val="1000"/>
              </a:spcBef>
              <a:spcAft>
                <a:spcPts val="0"/>
              </a:spcAft>
              <a:buSzPts val="18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228600" lvl="0" marL="228600" rtl="0" algn="l">
              <a:lnSpc>
                <a:spcPct val="100000"/>
              </a:lnSpc>
              <a:spcBef>
                <a:spcPts val="1000"/>
              </a:spcBef>
              <a:spcAft>
                <a:spcPts val="0"/>
              </a:spcAft>
              <a:buClr>
                <a:schemeClr val="dk1"/>
              </a:buClr>
              <a:buSzPts val="1600"/>
              <a:buChar char="•"/>
            </a:pPr>
            <a:r>
              <a:rPr lang="en-US" sz="1600"/>
              <a:t>More lessons for FIRST Tech Challenge are available at www.FTCtutorials.com</a:t>
            </a:r>
            <a:endParaRPr sz="1600"/>
          </a:p>
        </p:txBody>
      </p:sp>
      <p:sp>
        <p:nvSpPr>
          <p:cNvPr id="262" name="Google Shape;262;p2"/>
          <p:cNvSpPr txBox="1"/>
          <p:nvPr>
            <p:ph idx="11" type="ftr"/>
          </p:nvPr>
        </p:nvSpPr>
        <p:spPr>
          <a:xfrm>
            <a:off x="259080" y="6356350"/>
            <a:ext cx="41148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2020 FTCTutorials.com (Last edit 4/1/2020)</a:t>
            </a:r>
            <a:endParaRPr/>
          </a:p>
        </p:txBody>
      </p:sp>
      <p:sp>
        <p:nvSpPr>
          <p:cNvPr id="263" name="Google Shape;263;p2"/>
          <p:cNvSpPr/>
          <p:nvPr/>
        </p:nvSpPr>
        <p:spPr>
          <a:xfrm>
            <a:off x="1420566" y="5157859"/>
            <a:ext cx="7464300" cy="430800"/>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This work is licensed under 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 </a:t>
            </a:r>
            <a:r>
              <a:rPr b="0" i="0" lang="en-US" sz="1400" u="sng" cap="none" strike="noStrike">
                <a:solidFill>
                  <a:srgbClr val="4374B7"/>
                </a:solidFill>
                <a:latin typeface="Helvetica Neue"/>
                <a:ea typeface="Helvetica Neue"/>
                <a:cs typeface="Helvetica Neue"/>
                <a:sym typeface="Helvetica Neue"/>
                <a:hlinkClick r:id="rId3"/>
              </a:rPr>
              <a:t>Creative Commons Attribution-NonCommercial-ShareAlike 4.0 International License</a:t>
            </a:r>
            <a:r>
              <a:rPr b="0" i="0" lang="en-US" sz="1400" u="none" cap="none" strike="noStrike">
                <a:solidFill>
                  <a:srgbClr val="000000"/>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rgbClr val="4374B7"/>
              </a:solidFill>
              <a:latin typeface="Helvetica Neue"/>
              <a:ea typeface="Helvetica Neue"/>
              <a:cs typeface="Helvetica Neue"/>
              <a:sym typeface="Helvetica Neue"/>
            </a:endParaRPr>
          </a:p>
        </p:txBody>
      </p:sp>
      <p:pic>
        <p:nvPicPr>
          <p:cNvPr descr="Creative Commons License" id="264" name="Google Shape;264;p2">
            <a:hlinkClick r:id="rId4"/>
          </p:cNvPr>
          <p:cNvPicPr preferRelativeResize="0"/>
          <p:nvPr/>
        </p:nvPicPr>
        <p:blipFill rotWithShape="1">
          <a:blip r:embed="rId5">
            <a:alphaModFix/>
          </a:blip>
          <a:srcRect b="0" l="0" r="0" t="0"/>
          <a:stretch/>
        </p:blipFill>
        <p:spPr>
          <a:xfrm>
            <a:off x="364901" y="5219289"/>
            <a:ext cx="949845" cy="334606"/>
          </a:xfrm>
          <a:prstGeom prst="rect">
            <a:avLst/>
          </a:prstGeom>
          <a:noFill/>
          <a:ln>
            <a:noFill/>
          </a:ln>
        </p:spPr>
      </p:pic>
      <p:pic>
        <p:nvPicPr>
          <p:cNvPr id="265" name="Google Shape;265;p2"/>
          <p:cNvPicPr preferRelativeResize="0"/>
          <p:nvPr/>
        </p:nvPicPr>
        <p:blipFill rotWithShape="1">
          <a:blip r:embed="rId6">
            <a:alphaModFix/>
          </a:blip>
          <a:srcRect b="27729" l="0" r="0" t="24907"/>
          <a:stretch/>
        </p:blipFill>
        <p:spPr>
          <a:xfrm>
            <a:off x="5431700" y="2291613"/>
            <a:ext cx="3712299" cy="2274750"/>
          </a:xfrm>
          <a:prstGeom prst="rect">
            <a:avLst/>
          </a:prstGeom>
          <a:noFill/>
          <a:ln>
            <a:noFill/>
          </a:ln>
        </p:spPr>
      </p:pic>
      <p:sp>
        <p:nvSpPr>
          <p:cNvPr id="266" name="Google Shape;266;p2"/>
          <p:cNvSpPr txBox="1"/>
          <p:nvPr/>
        </p:nvSpPr>
        <p:spPr>
          <a:xfrm>
            <a:off x="0" y="1937625"/>
            <a:ext cx="8265000" cy="2176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udiowide"/>
              <a:buChar char="●"/>
            </a:pPr>
            <a:r>
              <a:rPr b="0" i="0" lang="en-US" sz="1800" u="none" cap="none" strike="noStrike">
                <a:solidFill>
                  <a:srgbClr val="000000"/>
                </a:solidFill>
                <a:latin typeface="Audiowide"/>
                <a:ea typeface="Audiowide"/>
                <a:cs typeface="Audiowide"/>
                <a:sym typeface="Audiowide"/>
              </a:rPr>
              <a:t>Website:</a:t>
            </a:r>
            <a:endParaRPr b="0" i="0" sz="1800" u="none" cap="none" strike="noStrike">
              <a:solidFill>
                <a:srgbClr val="000000"/>
              </a:solidFill>
              <a:latin typeface="Audiowide"/>
              <a:ea typeface="Audiowide"/>
              <a:cs typeface="Audiowide"/>
              <a:sym typeface="Audiowide"/>
            </a:endParaRPr>
          </a:p>
          <a:p>
            <a:pPr indent="-342900" lvl="1" marL="914400" marR="0" rtl="0" algn="l">
              <a:lnSpc>
                <a:spcPct val="150000"/>
              </a:lnSpc>
              <a:spcBef>
                <a:spcPts val="0"/>
              </a:spcBef>
              <a:spcAft>
                <a:spcPts val="0"/>
              </a:spcAft>
              <a:buClr>
                <a:srgbClr val="595959"/>
              </a:buClr>
              <a:buSzPts val="1800"/>
              <a:buFont typeface="Audiowide"/>
              <a:buChar char="○"/>
            </a:pPr>
            <a:r>
              <a:rPr b="0" i="0" lang="en-US" sz="1800" u="sng" cap="none" strike="noStrike">
                <a:solidFill>
                  <a:srgbClr val="0097A7"/>
                </a:solidFill>
                <a:latin typeface="Audiowide"/>
                <a:ea typeface="Audiowide"/>
                <a:cs typeface="Audiowide"/>
                <a:sym typeface="Audiowide"/>
                <a:hlinkClick r:id="rId7"/>
              </a:rPr>
              <a:t>http://lovelandrobotics.com/team10464</a:t>
            </a:r>
            <a:endParaRPr b="0" i="0" sz="1800" u="none" cap="none" strike="noStrike">
              <a:solidFill>
                <a:srgbClr val="595959"/>
              </a:solidFill>
              <a:latin typeface="Audiowide"/>
              <a:ea typeface="Audiowide"/>
              <a:cs typeface="Audiowide"/>
              <a:sym typeface="Audiowide"/>
            </a:endParaRPr>
          </a:p>
          <a:p>
            <a:pPr indent="-342900" lvl="0" marL="457200" marR="0" rtl="0" algn="l">
              <a:lnSpc>
                <a:spcPct val="150000"/>
              </a:lnSpc>
              <a:spcBef>
                <a:spcPts val="0"/>
              </a:spcBef>
              <a:spcAft>
                <a:spcPts val="0"/>
              </a:spcAft>
              <a:buClr>
                <a:srgbClr val="000000"/>
              </a:buClr>
              <a:buSzPts val="1800"/>
              <a:buFont typeface="Audiowide"/>
              <a:buChar char="●"/>
            </a:pPr>
            <a:r>
              <a:rPr b="0" i="0" lang="en-US" sz="1800" u="none" cap="none" strike="noStrike">
                <a:solidFill>
                  <a:srgbClr val="000000"/>
                </a:solidFill>
                <a:latin typeface="Audiowide"/>
                <a:ea typeface="Audiowide"/>
                <a:cs typeface="Audiowide"/>
                <a:sym typeface="Audiowide"/>
              </a:rPr>
              <a:t>Twitter:</a:t>
            </a:r>
            <a:endParaRPr b="0" i="0" sz="1800" u="none" cap="none" strike="noStrike">
              <a:solidFill>
                <a:srgbClr val="000000"/>
              </a:solidFill>
              <a:latin typeface="Audiowide"/>
              <a:ea typeface="Audiowide"/>
              <a:cs typeface="Audiowide"/>
              <a:sym typeface="Audiowide"/>
            </a:endParaRPr>
          </a:p>
          <a:p>
            <a:pPr indent="-342900" lvl="1" marL="914400" marR="0" rtl="0" algn="l">
              <a:lnSpc>
                <a:spcPct val="150000"/>
              </a:lnSpc>
              <a:spcBef>
                <a:spcPts val="0"/>
              </a:spcBef>
              <a:spcAft>
                <a:spcPts val="0"/>
              </a:spcAft>
              <a:buClr>
                <a:srgbClr val="595959"/>
              </a:buClr>
              <a:buSzPts val="1800"/>
              <a:buFont typeface="Audiowide"/>
              <a:buChar char="○"/>
            </a:pPr>
            <a:r>
              <a:rPr b="1" i="0" lang="en-US" sz="1800" u="none" cap="none" strike="noStrike">
                <a:solidFill>
                  <a:srgbClr val="595959"/>
                </a:solidFill>
                <a:latin typeface="Cambria"/>
                <a:ea typeface="Cambria"/>
                <a:cs typeface="Cambria"/>
                <a:sym typeface="Cambria"/>
              </a:rPr>
              <a:t>@</a:t>
            </a:r>
            <a:r>
              <a:rPr b="0" i="0" lang="en-US" sz="1800" u="none" cap="none" strike="noStrike">
                <a:solidFill>
                  <a:srgbClr val="595959"/>
                </a:solidFill>
                <a:latin typeface="Audiowide"/>
                <a:ea typeface="Audiowide"/>
                <a:cs typeface="Audiowide"/>
                <a:sym typeface="Audiowide"/>
              </a:rPr>
              <a:t>BionicTigersFTC</a:t>
            </a:r>
            <a:endParaRPr b="0" i="0" sz="1800" u="none" cap="none" strike="noStrike">
              <a:solidFill>
                <a:srgbClr val="595959"/>
              </a:solidFill>
              <a:latin typeface="Audiowide"/>
              <a:ea typeface="Audiowide"/>
              <a:cs typeface="Audiowide"/>
              <a:sym typeface="Audiowide"/>
            </a:endParaRPr>
          </a:p>
          <a:p>
            <a:pPr indent="-342900" lvl="0" marL="457200" marR="0" rtl="0" algn="l">
              <a:lnSpc>
                <a:spcPct val="150000"/>
              </a:lnSpc>
              <a:spcBef>
                <a:spcPts val="0"/>
              </a:spcBef>
              <a:spcAft>
                <a:spcPts val="0"/>
              </a:spcAft>
              <a:buClr>
                <a:srgbClr val="000000"/>
              </a:buClr>
              <a:buSzPts val="1800"/>
              <a:buFont typeface="Audiowide"/>
              <a:buChar char="●"/>
            </a:pPr>
            <a:r>
              <a:rPr b="0" i="0" lang="en-US" sz="1800" u="none" cap="none" strike="noStrike">
                <a:solidFill>
                  <a:srgbClr val="000000"/>
                </a:solidFill>
                <a:latin typeface="Audiowide"/>
                <a:ea typeface="Audiowide"/>
                <a:cs typeface="Audiowide"/>
                <a:sym typeface="Audiowide"/>
              </a:rPr>
              <a:t>Email:</a:t>
            </a:r>
            <a:endParaRPr b="0" i="0" sz="1800" u="none" cap="none" strike="noStrike">
              <a:solidFill>
                <a:srgbClr val="000000"/>
              </a:solidFill>
              <a:latin typeface="Audiowide"/>
              <a:ea typeface="Audiowide"/>
              <a:cs typeface="Audiowide"/>
              <a:sym typeface="Audiowide"/>
            </a:endParaRPr>
          </a:p>
          <a:p>
            <a:pPr indent="-342900" lvl="1" marL="914400" marR="0" rtl="0" algn="l">
              <a:lnSpc>
                <a:spcPct val="150000"/>
              </a:lnSpc>
              <a:spcBef>
                <a:spcPts val="0"/>
              </a:spcBef>
              <a:spcAft>
                <a:spcPts val="0"/>
              </a:spcAft>
              <a:buClr>
                <a:srgbClr val="595959"/>
              </a:buClr>
              <a:buSzPts val="1800"/>
              <a:buFont typeface="Audiowide"/>
              <a:buChar char="○"/>
            </a:pPr>
            <a:r>
              <a:rPr b="0" i="0" lang="en-US" sz="1800" u="sng" cap="none" strike="noStrike">
                <a:solidFill>
                  <a:srgbClr val="0097A7"/>
                </a:solidFill>
                <a:latin typeface="Audiowide"/>
                <a:ea typeface="Audiowide"/>
                <a:cs typeface="Audiowide"/>
                <a:sym typeface="Audiowide"/>
                <a:hlinkClick r:id="rId8"/>
              </a:rPr>
              <a:t>BionicTigers10464</a:t>
            </a:r>
            <a:r>
              <a:rPr b="1" i="0" lang="en-US" sz="1800" u="sng" cap="none" strike="noStrike">
                <a:solidFill>
                  <a:srgbClr val="0097A7"/>
                </a:solidFill>
                <a:latin typeface="Cambria"/>
                <a:ea typeface="Cambria"/>
                <a:cs typeface="Cambria"/>
                <a:sym typeface="Cambria"/>
                <a:hlinkClick r:id="rId9"/>
              </a:rPr>
              <a:t>@</a:t>
            </a:r>
            <a:r>
              <a:rPr b="0" i="0" lang="en-US" sz="1800" u="sng" cap="none" strike="noStrike">
                <a:solidFill>
                  <a:srgbClr val="0097A7"/>
                </a:solidFill>
                <a:latin typeface="Audiowide"/>
                <a:ea typeface="Audiowide"/>
                <a:cs typeface="Audiowide"/>
                <a:sym typeface="Audiowide"/>
                <a:hlinkClick r:id="rId10"/>
              </a:rPr>
              <a:t>gmail.com</a:t>
            </a:r>
            <a:endParaRPr b="0" i="0" sz="1400" u="none" cap="none" strike="noStrike">
              <a:solidFill>
                <a:srgbClr val="595959"/>
              </a:solidFill>
              <a:latin typeface="Audiowide"/>
              <a:ea typeface="Audiowide"/>
              <a:cs typeface="Audiowide"/>
              <a:sym typeface="Audiowide"/>
            </a:endParaRPr>
          </a:p>
          <a:p>
            <a:pPr indent="0" lvl="0" marL="0" marR="0" rtl="0" algn="l">
              <a:lnSpc>
                <a:spcPct val="150000"/>
              </a:lnSpc>
              <a:spcBef>
                <a:spcPts val="1600"/>
              </a:spcBef>
              <a:spcAft>
                <a:spcPts val="1600"/>
              </a:spcAft>
              <a:buClr>
                <a:srgbClr val="000000"/>
              </a:buClr>
              <a:buSzPts val="1800"/>
              <a:buFont typeface="Arial"/>
              <a:buNone/>
            </a:pPr>
            <a:r>
              <a:t/>
            </a:r>
            <a:endParaRPr b="1" i="0" sz="1800" u="none" cap="none" strike="noStrike">
              <a:solidFill>
                <a:srgbClr val="595959"/>
              </a:solidFill>
              <a:latin typeface="Audiowide"/>
              <a:ea typeface="Audiowide"/>
              <a:cs typeface="Audiowide"/>
              <a:sym typeface="Audiowi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72b7e979ef_0_4"/>
          <p:cNvSpPr txBox="1"/>
          <p:nvPr/>
        </p:nvSpPr>
        <p:spPr>
          <a:xfrm>
            <a:off x="822950" y="538052"/>
            <a:ext cx="7543800" cy="6162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Common Team Misconceptions</a:t>
            </a:r>
            <a:endParaRPr sz="3000">
              <a:latin typeface="Audiowide"/>
              <a:ea typeface="Audiowide"/>
              <a:cs typeface="Audiowide"/>
              <a:sym typeface="Audiowide"/>
            </a:endParaRPr>
          </a:p>
        </p:txBody>
      </p:sp>
      <p:sp>
        <p:nvSpPr>
          <p:cNvPr id="121" name="Google Shape;121;g72b7e979ef_0_4"/>
          <p:cNvSpPr txBox="1"/>
          <p:nvPr/>
        </p:nvSpPr>
        <p:spPr>
          <a:xfrm>
            <a:off x="822950" y="1657700"/>
            <a:ext cx="7543800" cy="417630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Clr>
                <a:srgbClr val="000000"/>
              </a:buClr>
              <a:buSzPts val="2400"/>
              <a:buFont typeface="Roboto"/>
              <a:buChar char=" "/>
            </a:pPr>
            <a:r>
              <a:rPr lang="en-US" sz="2400">
                <a:latin typeface="Roboto"/>
                <a:ea typeface="Roboto"/>
                <a:cs typeface="Roboto"/>
                <a:sym typeface="Roboto"/>
              </a:rPr>
              <a:t>“There’s nothing we can do”</a:t>
            </a:r>
            <a:endParaRPr sz="2400">
              <a:latin typeface="Roboto"/>
              <a:ea typeface="Roboto"/>
              <a:cs typeface="Roboto"/>
              <a:sym typeface="Roboto"/>
            </a:endParaRPr>
          </a:p>
          <a:p>
            <a:pPr indent="-220980" lvl="1" marL="384048" rtl="0" algn="l">
              <a:lnSpc>
                <a:spcPct val="90000"/>
              </a:lnSpc>
              <a:spcBef>
                <a:spcPts val="400"/>
              </a:spcBef>
              <a:spcAft>
                <a:spcPts val="0"/>
              </a:spcAft>
              <a:buClr>
                <a:srgbClr val="000000"/>
              </a:buClr>
              <a:buSzPts val="2400"/>
              <a:buFont typeface="Roboto"/>
              <a:buChar char="◦"/>
            </a:pPr>
            <a:r>
              <a:rPr lang="en-US" sz="2400">
                <a:latin typeface="Roboto"/>
                <a:ea typeface="Roboto"/>
                <a:cs typeface="Roboto"/>
                <a:sym typeface="Roboto"/>
              </a:rPr>
              <a:t>Even with more-or-less unavoidable issues like static electricity, there are preventative measures to reduce the impact</a:t>
            </a:r>
            <a:endParaRPr sz="2400">
              <a:latin typeface="Roboto"/>
              <a:ea typeface="Roboto"/>
              <a:cs typeface="Roboto"/>
              <a:sym typeface="Roboto"/>
            </a:endParaRPr>
          </a:p>
          <a:p>
            <a:pPr indent="-220980" lvl="1" marL="384048" rtl="0" algn="l">
              <a:lnSpc>
                <a:spcPct val="90000"/>
              </a:lnSpc>
              <a:spcBef>
                <a:spcPts val="600"/>
              </a:spcBef>
              <a:spcAft>
                <a:spcPts val="0"/>
              </a:spcAft>
              <a:buClr>
                <a:srgbClr val="000000"/>
              </a:buClr>
              <a:buSzPts val="2400"/>
              <a:buFont typeface="Roboto"/>
              <a:buChar char="◦"/>
            </a:pPr>
            <a:r>
              <a:rPr lang="en-US" sz="2400">
                <a:latin typeface="Roboto"/>
                <a:ea typeface="Roboto"/>
                <a:cs typeface="Roboto"/>
                <a:sym typeface="Roboto"/>
              </a:rPr>
              <a:t>Teams that take responsibility for issues and think “what did we do wrong” or “what could we improve” will end up with the most robust robots</a:t>
            </a:r>
            <a:endParaRPr sz="2400">
              <a:latin typeface="Roboto"/>
              <a:ea typeface="Roboto"/>
              <a:cs typeface="Roboto"/>
              <a:sym typeface="Roboto"/>
            </a:endParaRPr>
          </a:p>
          <a:p>
            <a:pPr indent="-152400" lvl="0" marL="91440" rtl="0" algn="l">
              <a:lnSpc>
                <a:spcPct val="90000"/>
              </a:lnSpc>
              <a:spcBef>
                <a:spcPts val="1600"/>
              </a:spcBef>
              <a:spcAft>
                <a:spcPts val="0"/>
              </a:spcAft>
              <a:buClr>
                <a:srgbClr val="000000"/>
              </a:buClr>
              <a:buSzPts val="2400"/>
              <a:buFont typeface="Roboto"/>
              <a:buChar char=" "/>
            </a:pPr>
            <a:r>
              <a:rPr lang="en-US" sz="2400">
                <a:latin typeface="Roboto"/>
                <a:ea typeface="Roboto"/>
                <a:cs typeface="Roboto"/>
                <a:sym typeface="Roboto"/>
              </a:rPr>
              <a:t>Underestimating the magnitude of physical contact</a:t>
            </a:r>
            <a:endParaRPr sz="2400">
              <a:latin typeface="Roboto"/>
              <a:ea typeface="Roboto"/>
              <a:cs typeface="Roboto"/>
              <a:sym typeface="Roboto"/>
            </a:endParaRPr>
          </a:p>
          <a:p>
            <a:pPr indent="-220980" lvl="1" marL="384048" rtl="0" algn="l">
              <a:lnSpc>
                <a:spcPct val="90000"/>
              </a:lnSpc>
              <a:spcBef>
                <a:spcPts val="400"/>
              </a:spcBef>
              <a:spcAft>
                <a:spcPts val="0"/>
              </a:spcAft>
              <a:buClr>
                <a:srgbClr val="000000"/>
              </a:buClr>
              <a:buSzPts val="2400"/>
              <a:buFont typeface="Roboto"/>
              <a:buChar char="◦"/>
            </a:pPr>
            <a:r>
              <a:rPr lang="en-US" sz="2400">
                <a:latin typeface="Roboto"/>
                <a:ea typeface="Roboto"/>
                <a:cs typeface="Roboto"/>
                <a:sym typeface="Roboto"/>
              </a:rPr>
              <a:t>FTC is a full contact sport! Fragile robots will be at a disadvantage. Robustinate!</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72b7e979ef_0_12"/>
          <p:cNvSpPr txBox="1"/>
          <p:nvPr/>
        </p:nvSpPr>
        <p:spPr>
          <a:xfrm>
            <a:off x="1073325" y="1929000"/>
            <a:ext cx="7347900" cy="30000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None/>
            </a:pPr>
            <a:r>
              <a:rPr lang="en-US" sz="8000">
                <a:solidFill>
                  <a:srgbClr val="262626"/>
                </a:solidFill>
                <a:latin typeface="Audiowide"/>
                <a:ea typeface="Audiowide"/>
                <a:cs typeface="Audiowide"/>
                <a:sym typeface="Audiowide"/>
              </a:rPr>
              <a:t>Fixing and Preventing problems</a:t>
            </a:r>
            <a:endParaRPr>
              <a:latin typeface="Audiowide"/>
              <a:ea typeface="Audiowide"/>
              <a:cs typeface="Audiowide"/>
              <a:sym typeface="Audiowi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72b7e979ef_0_18"/>
          <p:cNvSpPr txBox="1"/>
          <p:nvPr/>
        </p:nvSpPr>
        <p:spPr>
          <a:xfrm>
            <a:off x="822950" y="286602"/>
            <a:ext cx="7543800" cy="881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Electrical Connections</a:t>
            </a:r>
            <a:endParaRPr sz="3000">
              <a:latin typeface="Audiowide"/>
              <a:ea typeface="Audiowide"/>
              <a:cs typeface="Audiowide"/>
              <a:sym typeface="Audiowide"/>
            </a:endParaRPr>
          </a:p>
        </p:txBody>
      </p:sp>
      <p:sp>
        <p:nvSpPr>
          <p:cNvPr id="134" name="Google Shape;134;g72b7e979ef_0_18"/>
          <p:cNvSpPr txBox="1"/>
          <p:nvPr/>
        </p:nvSpPr>
        <p:spPr>
          <a:xfrm>
            <a:off x="822950" y="1471100"/>
            <a:ext cx="3703200" cy="4820700"/>
          </a:xfrm>
          <a:prstGeom prst="rect">
            <a:avLst/>
          </a:prstGeom>
          <a:noFill/>
          <a:ln>
            <a:noFill/>
          </a:ln>
        </p:spPr>
        <p:txBody>
          <a:bodyPr anchorCtr="0" anchor="t" bIns="45700" lIns="0" spcFirstLastPara="1" rIns="0" wrap="square" tIns="45700">
            <a:noAutofit/>
          </a:bodyPr>
          <a:lstStyle/>
          <a:p>
            <a:pPr indent="-116840" lvl="0" marL="91440" rtl="0" algn="l">
              <a:lnSpc>
                <a:spcPct val="100000"/>
              </a:lnSpc>
              <a:spcBef>
                <a:spcPts val="0"/>
              </a:spcBef>
              <a:spcAft>
                <a:spcPts val="0"/>
              </a:spcAft>
              <a:buClr>
                <a:srgbClr val="000000"/>
              </a:buClr>
              <a:buSzPts val="1800"/>
              <a:buFont typeface="Roboto"/>
              <a:buChar char=" "/>
            </a:pPr>
            <a:r>
              <a:rPr lang="en-US" sz="1800">
                <a:latin typeface="Roboto"/>
                <a:ea typeface="Roboto"/>
                <a:cs typeface="Roboto"/>
                <a:sym typeface="Roboto"/>
              </a:rPr>
              <a:t>Before each round or as often as is feasible, double check all of the electrical connections</a:t>
            </a:r>
            <a:endParaRPr sz="1800">
              <a:latin typeface="Roboto"/>
              <a:ea typeface="Roboto"/>
              <a:cs typeface="Roboto"/>
              <a:sym typeface="Roboto"/>
            </a:endParaRPr>
          </a:p>
          <a:p>
            <a:pPr indent="-217170" lvl="1" marL="384048" rtl="0" algn="l">
              <a:lnSpc>
                <a:spcPct val="100000"/>
              </a:lnSpc>
              <a:spcBef>
                <a:spcPts val="400"/>
              </a:spcBef>
              <a:spcAft>
                <a:spcPts val="0"/>
              </a:spcAft>
              <a:buClr>
                <a:srgbClr val="000000"/>
              </a:buClr>
              <a:buSzPts val="1800"/>
              <a:buFont typeface="Roboto"/>
              <a:buChar char="◦"/>
            </a:pPr>
            <a:r>
              <a:rPr lang="en-US" sz="1800">
                <a:latin typeface="Roboto"/>
                <a:ea typeface="Roboto"/>
                <a:cs typeface="Roboto"/>
                <a:sym typeface="Roboto"/>
              </a:rPr>
              <a:t>Battery connector</a:t>
            </a:r>
            <a:endParaRPr sz="1800">
              <a:latin typeface="Roboto"/>
              <a:ea typeface="Roboto"/>
              <a:cs typeface="Roboto"/>
              <a:sym typeface="Roboto"/>
            </a:endParaRPr>
          </a:p>
          <a:p>
            <a:pPr indent="-217170" lvl="1" marL="38404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USB cables</a:t>
            </a:r>
            <a:endParaRPr sz="1800">
              <a:latin typeface="Roboto"/>
              <a:ea typeface="Roboto"/>
              <a:cs typeface="Roboto"/>
              <a:sym typeface="Roboto"/>
            </a:endParaRPr>
          </a:p>
          <a:p>
            <a:pPr indent="-217170" lvl="1" marL="38404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CORE Module Power Poles</a:t>
            </a:r>
            <a:endParaRPr sz="1800">
              <a:latin typeface="Roboto"/>
              <a:ea typeface="Roboto"/>
              <a:cs typeface="Roboto"/>
              <a:sym typeface="Roboto"/>
            </a:endParaRPr>
          </a:p>
          <a:p>
            <a:pPr indent="-217170" lvl="1" marL="384048" rtl="0" algn="l">
              <a:lnSpc>
                <a:spcPct val="100000"/>
              </a:lnSpc>
              <a:spcBef>
                <a:spcPts val="600"/>
              </a:spcBef>
              <a:spcAft>
                <a:spcPts val="0"/>
              </a:spcAft>
              <a:buClr>
                <a:srgbClr val="000000"/>
              </a:buClr>
              <a:buSzPts val="1800"/>
              <a:buFont typeface="Roboto"/>
              <a:buChar char="◦"/>
            </a:pPr>
            <a:r>
              <a:rPr lang="en-US" sz="1800">
                <a:latin typeface="Roboto"/>
                <a:ea typeface="Roboto"/>
                <a:cs typeface="Roboto"/>
                <a:sym typeface="Roboto"/>
              </a:rPr>
              <a:t>Power Switch</a:t>
            </a:r>
            <a:endParaRPr sz="1800">
              <a:latin typeface="Roboto"/>
              <a:ea typeface="Roboto"/>
              <a:cs typeface="Roboto"/>
              <a:sym typeface="Roboto"/>
            </a:endParaRPr>
          </a:p>
          <a:p>
            <a:pPr indent="-116840" lvl="0" marL="91440" rtl="0" algn="l">
              <a:lnSpc>
                <a:spcPct val="100000"/>
              </a:lnSpc>
              <a:spcBef>
                <a:spcPts val="1600"/>
              </a:spcBef>
              <a:spcAft>
                <a:spcPts val="0"/>
              </a:spcAft>
              <a:buClr>
                <a:srgbClr val="000000"/>
              </a:buClr>
              <a:buSzPts val="1800"/>
              <a:buFont typeface="Roboto"/>
              <a:buChar char=" "/>
            </a:pPr>
            <a:r>
              <a:rPr lang="en-US" sz="1800">
                <a:latin typeface="Roboto"/>
                <a:ea typeface="Roboto"/>
                <a:cs typeface="Roboto"/>
                <a:sym typeface="Roboto"/>
              </a:rPr>
              <a:t>Design cable holders to reinforce USB connections and prevent wiggling or strain</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rPr lang="en-US" sz="1800">
                <a:latin typeface="Roboto"/>
                <a:ea typeface="Roboto"/>
                <a:cs typeface="Roboto"/>
                <a:sym typeface="Roboto"/>
              </a:rPr>
              <a:t>It may help to utilize rubber bands, </a:t>
            </a:r>
            <a:r>
              <a:rPr lang="en-US" sz="1800">
                <a:latin typeface="Roboto"/>
                <a:ea typeface="Roboto"/>
                <a:cs typeface="Roboto"/>
                <a:sym typeface="Roboto"/>
              </a:rPr>
              <a:t>zip ties</a:t>
            </a:r>
            <a:r>
              <a:rPr lang="en-US" sz="1800">
                <a:latin typeface="Roboto"/>
                <a:ea typeface="Roboto"/>
                <a:cs typeface="Roboto"/>
                <a:sym typeface="Roboto"/>
              </a:rPr>
              <a:t> or other materials to physically pull the cable into the hub</a:t>
            </a:r>
            <a:endParaRPr sz="1800">
              <a:latin typeface="Roboto"/>
              <a:ea typeface="Roboto"/>
              <a:cs typeface="Roboto"/>
              <a:sym typeface="Roboto"/>
            </a:endParaRPr>
          </a:p>
          <a:p>
            <a:pPr indent="-116840" lvl="0" marL="91440" rtl="0" algn="l">
              <a:lnSpc>
                <a:spcPct val="100000"/>
              </a:lnSpc>
              <a:spcBef>
                <a:spcPts val="1400"/>
              </a:spcBef>
              <a:spcAft>
                <a:spcPts val="0"/>
              </a:spcAft>
              <a:buClr>
                <a:srgbClr val="000000"/>
              </a:buClr>
              <a:buSzPts val="1800"/>
              <a:buFont typeface="Roboto"/>
              <a:buChar char=" "/>
            </a:pPr>
            <a:r>
              <a:t/>
            </a:r>
            <a:endParaRPr sz="1800">
              <a:latin typeface="Roboto"/>
              <a:ea typeface="Roboto"/>
              <a:cs typeface="Roboto"/>
              <a:sym typeface="Roboto"/>
            </a:endParaRPr>
          </a:p>
        </p:txBody>
      </p:sp>
      <p:pic>
        <p:nvPicPr>
          <p:cNvPr id="135" name="Google Shape;135;g72b7e979ef_0_18"/>
          <p:cNvPicPr preferRelativeResize="0"/>
          <p:nvPr/>
        </p:nvPicPr>
        <p:blipFill rotWithShape="1">
          <a:blip r:embed="rId3">
            <a:alphaModFix/>
          </a:blip>
          <a:srcRect b="0" l="0" r="0" t="0"/>
          <a:stretch/>
        </p:blipFill>
        <p:spPr>
          <a:xfrm>
            <a:off x="4526148" y="1845723"/>
            <a:ext cx="4354800" cy="264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72b7e979ef_0_47"/>
          <p:cNvSpPr txBox="1"/>
          <p:nvPr/>
        </p:nvSpPr>
        <p:spPr>
          <a:xfrm>
            <a:off x="822950" y="286602"/>
            <a:ext cx="7543800" cy="881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Electrical Connections</a:t>
            </a:r>
            <a:endParaRPr sz="3000">
              <a:latin typeface="Audiowide"/>
              <a:ea typeface="Audiowide"/>
              <a:cs typeface="Audiowide"/>
              <a:sym typeface="Audiowide"/>
            </a:endParaRPr>
          </a:p>
        </p:txBody>
      </p:sp>
      <p:sp>
        <p:nvSpPr>
          <p:cNvPr id="142" name="Google Shape;142;g72b7e979ef_0_47"/>
          <p:cNvSpPr txBox="1"/>
          <p:nvPr/>
        </p:nvSpPr>
        <p:spPr>
          <a:xfrm>
            <a:off x="186950" y="1657700"/>
            <a:ext cx="4354800" cy="4540800"/>
          </a:xfrm>
          <a:prstGeom prst="rect">
            <a:avLst/>
          </a:prstGeom>
          <a:noFill/>
          <a:ln>
            <a:noFill/>
          </a:ln>
        </p:spPr>
        <p:txBody>
          <a:bodyPr anchorCtr="0" anchor="t" bIns="45700" lIns="0" spcFirstLastPara="1" rIns="0" wrap="square" tIns="45700">
            <a:noAutofit/>
          </a:bodyPr>
          <a:lstStyle/>
          <a:p>
            <a:pPr indent="-114300" lvl="0" marL="91440" rtl="0" algn="l">
              <a:spcBef>
                <a:spcPts val="1400"/>
              </a:spcBef>
              <a:spcAft>
                <a:spcPts val="0"/>
              </a:spcAft>
              <a:buClr>
                <a:schemeClr val="dk1"/>
              </a:buClr>
              <a:buSzPts val="1800"/>
              <a:buFont typeface="Roboto"/>
              <a:buChar char=" "/>
            </a:pPr>
            <a:r>
              <a:rPr lang="en-US" sz="1800">
                <a:solidFill>
                  <a:schemeClr val="dk1"/>
                </a:solidFill>
                <a:latin typeface="Roboto"/>
                <a:ea typeface="Roboto"/>
                <a:cs typeface="Roboto"/>
                <a:sym typeface="Roboto"/>
              </a:rPr>
              <a:t>Phase out Tamiya connectors in favor of Anderson Powerpoles</a:t>
            </a:r>
            <a:endParaRPr sz="1800">
              <a:solidFill>
                <a:schemeClr val="dk1"/>
              </a:solidFill>
              <a:latin typeface="Roboto"/>
              <a:ea typeface="Roboto"/>
              <a:cs typeface="Roboto"/>
              <a:sym typeface="Roboto"/>
            </a:endParaRPr>
          </a:p>
          <a:p>
            <a:pPr indent="-182880" lvl="1" marL="384048" rtl="0" algn="l">
              <a:spcBef>
                <a:spcPts val="40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Tamiya connectors the point of failure numerous times – the connection gradually becomes loose over time</a:t>
            </a:r>
            <a:endParaRPr sz="1800">
              <a:solidFill>
                <a:schemeClr val="dk1"/>
              </a:solidFill>
              <a:latin typeface="Roboto"/>
              <a:ea typeface="Roboto"/>
              <a:cs typeface="Roboto"/>
              <a:sym typeface="Roboto"/>
            </a:endParaRPr>
          </a:p>
          <a:p>
            <a:pPr indent="-182879" lvl="2" marL="566928" rtl="0" algn="l">
              <a:spcBef>
                <a:spcPts val="60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Intelitek has a nice tutorial about how to attach Anderson Power Pole connectors</a:t>
            </a:r>
            <a:endParaRPr sz="1800">
              <a:solidFill>
                <a:schemeClr val="dk1"/>
              </a:solidFill>
              <a:latin typeface="Roboto"/>
              <a:ea typeface="Roboto"/>
              <a:cs typeface="Roboto"/>
              <a:sym typeface="Roboto"/>
            </a:endParaRPr>
          </a:p>
          <a:p>
            <a:pPr indent="-182879" lvl="2" marL="566928" rtl="0" algn="l">
              <a:spcBef>
                <a:spcPts val="60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Be aware that replacing the cable on the PDM will void the warranty – consider using an adapter</a:t>
            </a:r>
            <a:endParaRPr sz="1800">
              <a:solidFill>
                <a:schemeClr val="dk1"/>
              </a:solidFill>
              <a:latin typeface="Roboto"/>
              <a:ea typeface="Roboto"/>
              <a:cs typeface="Roboto"/>
              <a:sym typeface="Roboto"/>
            </a:endParaRPr>
          </a:p>
          <a:p>
            <a:pPr indent="-114300" lvl="0" marL="91440" rtl="0" algn="l">
              <a:spcBef>
                <a:spcPts val="1600"/>
              </a:spcBef>
              <a:spcAft>
                <a:spcPts val="0"/>
              </a:spcAft>
              <a:buClr>
                <a:schemeClr val="dk1"/>
              </a:buClr>
              <a:buSzPts val="1800"/>
              <a:buFont typeface="Roboto"/>
              <a:buChar char=" "/>
            </a:pPr>
            <a:r>
              <a:rPr lang="en-US" sz="1800">
                <a:solidFill>
                  <a:schemeClr val="dk1"/>
                </a:solidFill>
                <a:latin typeface="Roboto"/>
                <a:ea typeface="Roboto"/>
                <a:cs typeface="Roboto"/>
                <a:sym typeface="Roboto"/>
              </a:rPr>
              <a:t>Avoid excessively long cables</a:t>
            </a:r>
            <a:endParaRPr sz="1800">
              <a:solidFill>
                <a:schemeClr val="dk1"/>
              </a:solidFill>
              <a:latin typeface="Roboto"/>
              <a:ea typeface="Roboto"/>
              <a:cs typeface="Roboto"/>
              <a:sym typeface="Roboto"/>
            </a:endParaRPr>
          </a:p>
          <a:p>
            <a:pPr indent="-182880" lvl="1" marL="384048" rtl="0" algn="l">
              <a:spcBef>
                <a:spcPts val="40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Especially motor/servo controllers</a:t>
            </a:r>
            <a:endParaRPr sz="1800">
              <a:solidFill>
                <a:schemeClr val="dk1"/>
              </a:solidFill>
              <a:latin typeface="Roboto"/>
              <a:ea typeface="Roboto"/>
              <a:cs typeface="Roboto"/>
              <a:sym typeface="Roboto"/>
            </a:endParaRPr>
          </a:p>
          <a:p>
            <a:pPr indent="-116840" lvl="0" marL="91440" rtl="0" algn="l">
              <a:lnSpc>
                <a:spcPct val="100000"/>
              </a:lnSpc>
              <a:spcBef>
                <a:spcPts val="1400"/>
              </a:spcBef>
              <a:spcAft>
                <a:spcPts val="0"/>
              </a:spcAft>
              <a:buClr>
                <a:srgbClr val="E48312"/>
              </a:buClr>
              <a:buSzPts val="1800"/>
              <a:buFont typeface="Roboto"/>
              <a:buChar char=" "/>
            </a:pPr>
            <a:r>
              <a:t/>
            </a:r>
            <a:endParaRPr sz="1800">
              <a:latin typeface="Roboto"/>
              <a:ea typeface="Roboto"/>
              <a:cs typeface="Roboto"/>
              <a:sym typeface="Roboto"/>
            </a:endParaRPr>
          </a:p>
        </p:txBody>
      </p:sp>
      <p:pic>
        <p:nvPicPr>
          <p:cNvPr id="143" name="Google Shape;143;g72b7e979ef_0_47"/>
          <p:cNvPicPr preferRelativeResize="0"/>
          <p:nvPr/>
        </p:nvPicPr>
        <p:blipFill rotWithShape="1">
          <a:blip r:embed="rId3">
            <a:alphaModFix/>
          </a:blip>
          <a:srcRect b="0" l="0" r="0" t="0"/>
          <a:stretch/>
        </p:blipFill>
        <p:spPr>
          <a:xfrm>
            <a:off x="4689448" y="2107648"/>
            <a:ext cx="4354800" cy="26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72b7e979ef_0_24"/>
          <p:cNvSpPr txBox="1"/>
          <p:nvPr/>
        </p:nvSpPr>
        <p:spPr>
          <a:xfrm>
            <a:off x="822950" y="286602"/>
            <a:ext cx="7543800" cy="904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USB Disconnects</a:t>
            </a:r>
            <a:endParaRPr sz="3000">
              <a:latin typeface="Audiowide"/>
              <a:ea typeface="Audiowide"/>
              <a:cs typeface="Audiowide"/>
              <a:sym typeface="Audiowide"/>
            </a:endParaRPr>
          </a:p>
        </p:txBody>
      </p:sp>
      <p:sp>
        <p:nvSpPr>
          <p:cNvPr id="150" name="Google Shape;150;g72b7e979ef_0_24"/>
          <p:cNvSpPr txBox="1"/>
          <p:nvPr/>
        </p:nvSpPr>
        <p:spPr>
          <a:xfrm>
            <a:off x="350225" y="1541075"/>
            <a:ext cx="8654100" cy="4328100"/>
          </a:xfrm>
          <a:prstGeom prst="rect">
            <a:avLst/>
          </a:prstGeom>
          <a:noFill/>
          <a:ln>
            <a:noFill/>
          </a:ln>
        </p:spPr>
        <p:txBody>
          <a:bodyPr anchorCtr="0" anchor="t" bIns="45700" lIns="0" spcFirstLastPara="1" rIns="0" wrap="square" tIns="45700">
            <a:noAutofit/>
          </a:bodyPr>
          <a:lstStyle/>
          <a:p>
            <a:pPr indent="-127000" lvl="0" marL="91440" rtl="0" algn="l">
              <a:lnSpc>
                <a:spcPct val="80000"/>
              </a:lnSpc>
              <a:spcBef>
                <a:spcPts val="0"/>
              </a:spcBef>
              <a:spcAft>
                <a:spcPts val="0"/>
              </a:spcAft>
              <a:buClr>
                <a:srgbClr val="000000"/>
              </a:buClr>
              <a:buSzPts val="2000"/>
              <a:buFont typeface="Roboto"/>
              <a:buChar char=" "/>
            </a:pPr>
            <a:r>
              <a:rPr lang="en-US" sz="2000">
                <a:latin typeface="Roboto"/>
                <a:ea typeface="Roboto"/>
                <a:cs typeface="Roboto"/>
                <a:sym typeface="Roboto"/>
              </a:rPr>
              <a:t>A common cause of robot issues is USB connections</a:t>
            </a:r>
            <a:endParaRPr sz="2000">
              <a:latin typeface="Roboto"/>
              <a:ea typeface="Roboto"/>
              <a:cs typeface="Roboto"/>
              <a:sym typeface="Roboto"/>
            </a:endParaRPr>
          </a:p>
          <a:p>
            <a:pPr indent="-127000" lvl="0" marL="91440" rtl="0" algn="l">
              <a:lnSpc>
                <a:spcPct val="80000"/>
              </a:lnSpc>
              <a:spcBef>
                <a:spcPts val="1400"/>
              </a:spcBef>
              <a:spcAft>
                <a:spcPts val="0"/>
              </a:spcAft>
              <a:buClr>
                <a:srgbClr val="000000"/>
              </a:buClr>
              <a:buSzPts val="2000"/>
              <a:buFont typeface="Roboto"/>
              <a:buChar char=" "/>
            </a:pPr>
            <a:r>
              <a:rPr lang="en-US" sz="2000">
                <a:latin typeface="Roboto"/>
                <a:ea typeface="Roboto"/>
                <a:cs typeface="Roboto"/>
                <a:sym typeface="Roboto"/>
              </a:rPr>
              <a:t>After many disconnects and reconnects, USB connectors bend or become loose</a:t>
            </a:r>
            <a:endParaRPr sz="2000">
              <a:latin typeface="Roboto"/>
              <a:ea typeface="Roboto"/>
              <a:cs typeface="Roboto"/>
              <a:sym typeface="Roboto"/>
            </a:endParaRPr>
          </a:p>
          <a:p>
            <a:pPr indent="-127000" lvl="0" marL="91440" rtl="0" algn="l">
              <a:lnSpc>
                <a:spcPct val="80000"/>
              </a:lnSpc>
              <a:spcBef>
                <a:spcPts val="1400"/>
              </a:spcBef>
              <a:spcAft>
                <a:spcPts val="0"/>
              </a:spcAft>
              <a:buClr>
                <a:srgbClr val="000000"/>
              </a:buClr>
              <a:buSzPts val="2000"/>
              <a:buFont typeface="Roboto"/>
              <a:buChar char=" "/>
            </a:pPr>
            <a:r>
              <a:rPr lang="en-US" sz="2000">
                <a:latin typeface="Roboto"/>
                <a:ea typeface="Roboto"/>
                <a:cs typeface="Roboto"/>
                <a:sym typeface="Roboto"/>
              </a:rPr>
              <a:t>Robot motion can wiggle cables and cause temporary or permanent disconnects</a:t>
            </a:r>
            <a:endParaRPr sz="2000">
              <a:latin typeface="Roboto"/>
              <a:ea typeface="Roboto"/>
              <a:cs typeface="Roboto"/>
              <a:sym typeface="Roboto"/>
            </a:endParaRPr>
          </a:p>
          <a:p>
            <a:pPr indent="-127000" lvl="0" marL="91440" rtl="0" algn="l">
              <a:lnSpc>
                <a:spcPct val="80000"/>
              </a:lnSpc>
              <a:spcBef>
                <a:spcPts val="1400"/>
              </a:spcBef>
              <a:spcAft>
                <a:spcPts val="0"/>
              </a:spcAft>
              <a:buClr>
                <a:srgbClr val="000000"/>
              </a:buClr>
              <a:buSzPts val="2000"/>
              <a:buFont typeface="Roboto"/>
              <a:buChar char=" "/>
            </a:pPr>
            <a:r>
              <a:rPr lang="en-US" sz="2000">
                <a:latin typeface="Roboto"/>
                <a:ea typeface="Roboto"/>
                <a:cs typeface="Roboto"/>
                <a:sym typeface="Roboto"/>
              </a:rPr>
              <a:t>Impacts with robots, walls, or game elements can temporarily disconnect the USB cables, and the interruption can cause the robot to stop responding</a:t>
            </a:r>
            <a:endParaRPr sz="2000">
              <a:latin typeface="Roboto"/>
              <a:ea typeface="Roboto"/>
              <a:cs typeface="Roboto"/>
              <a:sym typeface="Roboto"/>
            </a:endParaRPr>
          </a:p>
          <a:p>
            <a:pPr indent="-127000" lvl="0" marL="91440" rtl="0" algn="l">
              <a:lnSpc>
                <a:spcPct val="80000"/>
              </a:lnSpc>
              <a:spcBef>
                <a:spcPts val="1400"/>
              </a:spcBef>
              <a:spcAft>
                <a:spcPts val="0"/>
              </a:spcAft>
              <a:buClr>
                <a:srgbClr val="000000"/>
              </a:buClr>
              <a:buSzPts val="2000"/>
              <a:buFont typeface="Roboto"/>
              <a:buChar char=" "/>
            </a:pPr>
            <a:r>
              <a:rPr lang="en-US" sz="2000">
                <a:latin typeface="Roboto"/>
                <a:ea typeface="Roboto"/>
                <a:cs typeface="Roboto"/>
                <a:sym typeface="Roboto"/>
              </a:rPr>
              <a:t>Solutions:</a:t>
            </a:r>
            <a:endParaRPr sz="2000">
              <a:latin typeface="Roboto"/>
              <a:ea typeface="Roboto"/>
              <a:cs typeface="Roboto"/>
              <a:sym typeface="Roboto"/>
            </a:endParaRPr>
          </a:p>
          <a:p>
            <a:pPr indent="-204152" lvl="1" marL="384048" rtl="0" algn="l">
              <a:lnSpc>
                <a:spcPct val="80000"/>
              </a:lnSpc>
              <a:spcBef>
                <a:spcPts val="400"/>
              </a:spcBef>
              <a:spcAft>
                <a:spcPts val="0"/>
              </a:spcAft>
              <a:buClr>
                <a:srgbClr val="000000"/>
              </a:buClr>
              <a:buSzPts val="2000"/>
              <a:buFont typeface="Roboto"/>
              <a:buChar char="◦"/>
            </a:pPr>
            <a:r>
              <a:rPr lang="en-US" sz="2000">
                <a:latin typeface="Roboto"/>
                <a:ea typeface="Roboto"/>
                <a:cs typeface="Roboto"/>
                <a:sym typeface="Roboto"/>
              </a:rPr>
              <a:t>Use right-angle cables, fasten to the robot i.e. with rubber bands</a:t>
            </a:r>
            <a:endParaRPr sz="2000">
              <a:latin typeface="Roboto"/>
              <a:ea typeface="Roboto"/>
              <a:cs typeface="Roboto"/>
              <a:sym typeface="Roboto"/>
            </a:endParaRPr>
          </a:p>
          <a:p>
            <a:pPr indent="-204152" lvl="1" marL="384048" rtl="0" algn="l">
              <a:lnSpc>
                <a:spcPct val="80000"/>
              </a:lnSpc>
              <a:spcBef>
                <a:spcPts val="600"/>
              </a:spcBef>
              <a:spcAft>
                <a:spcPts val="0"/>
              </a:spcAft>
              <a:buClr>
                <a:srgbClr val="000000"/>
              </a:buClr>
              <a:buSzPts val="2000"/>
              <a:buFont typeface="Roboto"/>
              <a:buChar char="◦"/>
            </a:pPr>
            <a:r>
              <a:rPr lang="en-US" sz="2000">
                <a:latin typeface="Roboto"/>
                <a:ea typeface="Roboto"/>
                <a:cs typeface="Roboto"/>
                <a:sym typeface="Roboto"/>
              </a:rPr>
              <a:t>Carry several spare cables (cheap from Monoprice!)</a:t>
            </a:r>
            <a:endParaRPr sz="2000">
              <a:latin typeface="Roboto"/>
              <a:ea typeface="Roboto"/>
              <a:cs typeface="Roboto"/>
              <a:sym typeface="Roboto"/>
            </a:endParaRPr>
          </a:p>
          <a:p>
            <a:pPr indent="-204152" lvl="1" marL="384048" rtl="0" algn="l">
              <a:lnSpc>
                <a:spcPct val="80000"/>
              </a:lnSpc>
              <a:spcBef>
                <a:spcPts val="600"/>
              </a:spcBef>
              <a:spcAft>
                <a:spcPts val="0"/>
              </a:spcAft>
              <a:buClr>
                <a:srgbClr val="000000"/>
              </a:buClr>
              <a:buSzPts val="2000"/>
              <a:buFont typeface="Roboto"/>
              <a:buChar char="◦"/>
            </a:pPr>
            <a:r>
              <a:rPr lang="en-US" sz="2000">
                <a:latin typeface="Roboto"/>
                <a:ea typeface="Roboto"/>
                <a:cs typeface="Roboto"/>
                <a:sym typeface="Roboto"/>
              </a:rPr>
              <a:t>When available, use ADB over WiFi to avoid extra connects and disconnects</a:t>
            </a:r>
            <a:endParaRPr sz="2000">
              <a:latin typeface="Roboto"/>
              <a:ea typeface="Roboto"/>
              <a:cs typeface="Roboto"/>
              <a:sym typeface="Roboto"/>
            </a:endParaRPr>
          </a:p>
          <a:p>
            <a:pPr indent="-204152" lvl="1" marL="384048" rtl="0" algn="l">
              <a:lnSpc>
                <a:spcPct val="80000"/>
              </a:lnSpc>
              <a:spcBef>
                <a:spcPts val="600"/>
              </a:spcBef>
              <a:spcAft>
                <a:spcPts val="0"/>
              </a:spcAft>
              <a:buClr>
                <a:srgbClr val="000000"/>
              </a:buClr>
              <a:buSzPts val="2000"/>
              <a:buFont typeface="Roboto"/>
              <a:buChar char="◦"/>
            </a:pPr>
            <a:r>
              <a:rPr lang="en-US" sz="2000">
                <a:latin typeface="Roboto"/>
                <a:ea typeface="Roboto"/>
                <a:cs typeface="Roboto"/>
                <a:sym typeface="Roboto"/>
              </a:rPr>
              <a:t>Updates to FTC SDK have improved reliability of USB communications and improved reactions to ESD events.</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72b7e979ef_0_56"/>
          <p:cNvSpPr txBox="1"/>
          <p:nvPr/>
        </p:nvSpPr>
        <p:spPr>
          <a:xfrm>
            <a:off x="822950" y="286602"/>
            <a:ext cx="7543800" cy="904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Battery Power</a:t>
            </a:r>
            <a:endParaRPr sz="3000">
              <a:latin typeface="Audiowide"/>
              <a:ea typeface="Audiowide"/>
              <a:cs typeface="Audiowide"/>
              <a:sym typeface="Audiowide"/>
            </a:endParaRPr>
          </a:p>
        </p:txBody>
      </p:sp>
      <p:sp>
        <p:nvSpPr>
          <p:cNvPr id="157" name="Google Shape;157;g72b7e979ef_0_56"/>
          <p:cNvSpPr txBox="1"/>
          <p:nvPr/>
        </p:nvSpPr>
        <p:spPr>
          <a:xfrm>
            <a:off x="350225" y="1541075"/>
            <a:ext cx="8654100" cy="4328100"/>
          </a:xfrm>
          <a:prstGeom prst="rect">
            <a:avLst/>
          </a:prstGeom>
          <a:noFill/>
          <a:ln>
            <a:noFill/>
          </a:ln>
        </p:spPr>
        <p:txBody>
          <a:bodyPr anchorCtr="0" anchor="t" bIns="45700" lIns="0" spcFirstLastPara="1" rIns="0" wrap="square" tIns="45700">
            <a:noAutofit/>
          </a:bodyPr>
          <a:lstStyle/>
          <a:p>
            <a:pPr indent="-152400" lvl="0" marL="91440" rtl="0" algn="l">
              <a:lnSpc>
                <a:spcPct val="80000"/>
              </a:lnSpc>
              <a:spcBef>
                <a:spcPts val="0"/>
              </a:spcBef>
              <a:spcAft>
                <a:spcPts val="0"/>
              </a:spcAft>
              <a:buClr>
                <a:srgbClr val="000000"/>
              </a:buClr>
              <a:buSzPts val="2400"/>
              <a:buFont typeface="Roboto"/>
              <a:buChar char=" "/>
            </a:pPr>
            <a:r>
              <a:rPr lang="en-US" sz="2400">
                <a:latin typeface="Roboto"/>
                <a:ea typeface="Roboto"/>
                <a:cs typeface="Roboto"/>
                <a:sym typeface="Roboto"/>
              </a:rPr>
              <a:t>Low robot batteries can lead to sluggish movement, or failure to move at all</a:t>
            </a:r>
            <a:endParaRPr sz="2400">
              <a:latin typeface="Roboto"/>
              <a:ea typeface="Roboto"/>
              <a:cs typeface="Roboto"/>
              <a:sym typeface="Roboto"/>
            </a:endParaRPr>
          </a:p>
          <a:p>
            <a:pPr indent="-152400" lvl="0" marL="91440" rtl="0" algn="l">
              <a:lnSpc>
                <a:spcPct val="80000"/>
              </a:lnSpc>
              <a:spcBef>
                <a:spcPts val="1400"/>
              </a:spcBef>
              <a:spcAft>
                <a:spcPts val="0"/>
              </a:spcAft>
              <a:buClr>
                <a:srgbClr val="000000"/>
              </a:buClr>
              <a:buSzPts val="2400"/>
              <a:buFont typeface="Roboto"/>
              <a:buChar char=" "/>
            </a:pPr>
            <a:r>
              <a:rPr lang="en-US" sz="2400">
                <a:latin typeface="Roboto"/>
                <a:ea typeface="Roboto"/>
                <a:cs typeface="Roboto"/>
                <a:sym typeface="Roboto"/>
              </a:rPr>
              <a:t>It’s always a good idea to keep your batteries as charged as possible, though this can be difficult with tight match schedules</a:t>
            </a:r>
            <a:endParaRPr sz="2400">
              <a:latin typeface="Roboto"/>
              <a:ea typeface="Roboto"/>
              <a:cs typeface="Roboto"/>
              <a:sym typeface="Roboto"/>
            </a:endParaRPr>
          </a:p>
          <a:p>
            <a:pPr indent="-152400" lvl="0" marL="91440" rtl="0" algn="l">
              <a:lnSpc>
                <a:spcPct val="80000"/>
              </a:lnSpc>
              <a:spcBef>
                <a:spcPts val="1400"/>
              </a:spcBef>
              <a:spcAft>
                <a:spcPts val="0"/>
              </a:spcAft>
              <a:buClr>
                <a:srgbClr val="000000"/>
              </a:buClr>
              <a:buSzPts val="2400"/>
              <a:buFont typeface="Roboto"/>
              <a:buChar char=" "/>
            </a:pPr>
            <a:r>
              <a:rPr lang="en-US" sz="2400">
                <a:latin typeface="Roboto"/>
                <a:ea typeface="Roboto"/>
                <a:cs typeface="Roboto"/>
                <a:sym typeface="Roboto"/>
              </a:rPr>
              <a:t>Keep one or more spare, fully charged batteries on hand</a:t>
            </a:r>
            <a:endParaRPr sz="2400">
              <a:latin typeface="Roboto"/>
              <a:ea typeface="Roboto"/>
              <a:cs typeface="Roboto"/>
              <a:sym typeface="Roboto"/>
            </a:endParaRPr>
          </a:p>
          <a:p>
            <a:pPr indent="-152400" lvl="0" marL="91440" rtl="0" algn="l">
              <a:lnSpc>
                <a:spcPct val="80000"/>
              </a:lnSpc>
              <a:spcBef>
                <a:spcPts val="1400"/>
              </a:spcBef>
              <a:spcAft>
                <a:spcPts val="0"/>
              </a:spcAft>
              <a:buClr>
                <a:srgbClr val="000000"/>
              </a:buClr>
              <a:buSzPts val="2400"/>
              <a:buFont typeface="Roboto"/>
              <a:buChar char=" "/>
            </a:pPr>
            <a:r>
              <a:rPr lang="en-US" sz="2400">
                <a:latin typeface="Roboto"/>
                <a:ea typeface="Roboto"/>
                <a:cs typeface="Roboto"/>
                <a:sym typeface="Roboto"/>
              </a:rPr>
              <a:t>Remember – if you’ve just done 10 test runs of your robot on a practice field right before your next match, your batteries are probably going to be low!</a:t>
            </a:r>
            <a:endParaRPr sz="2400">
              <a:latin typeface="Roboto"/>
              <a:ea typeface="Roboto"/>
              <a:cs typeface="Roboto"/>
              <a:sym typeface="Roboto"/>
            </a:endParaRPr>
          </a:p>
          <a:p>
            <a:pPr indent="-152400" lvl="0" marL="91440" rtl="0" algn="l">
              <a:lnSpc>
                <a:spcPct val="80000"/>
              </a:lnSpc>
              <a:spcBef>
                <a:spcPts val="1400"/>
              </a:spcBef>
              <a:spcAft>
                <a:spcPts val="0"/>
              </a:spcAft>
              <a:buClr>
                <a:srgbClr val="000000"/>
              </a:buClr>
              <a:buSzPts val="2400"/>
              <a:buFont typeface="Roboto"/>
              <a:buChar char=" "/>
            </a:pPr>
            <a:r>
              <a:rPr lang="en-US" sz="2400">
                <a:latin typeface="Roboto"/>
                <a:ea typeface="Roboto"/>
                <a:cs typeface="Roboto"/>
                <a:sym typeface="Roboto"/>
              </a:rPr>
              <a:t>There may be issues with trying to configure the Robot Controller if the battery is below a certain voltage</a:t>
            </a:r>
            <a:endParaRPr sz="2400">
              <a:latin typeface="Roboto"/>
              <a:ea typeface="Roboto"/>
              <a:cs typeface="Roboto"/>
              <a:sym typeface="Roboto"/>
            </a:endParaRPr>
          </a:p>
          <a:p>
            <a:pPr indent="-152400" lvl="0" marL="91440" rtl="0" algn="l">
              <a:lnSpc>
                <a:spcPct val="80000"/>
              </a:lnSpc>
              <a:spcBef>
                <a:spcPts val="1400"/>
              </a:spcBef>
              <a:spcAft>
                <a:spcPts val="0"/>
              </a:spcAft>
              <a:buClr>
                <a:srgbClr val="000000"/>
              </a:buClr>
              <a:buSzPts val="2400"/>
              <a:buFont typeface="Roboto"/>
              <a:buChar char=" "/>
            </a:pPr>
            <a:r>
              <a:rPr lang="en-US" sz="2400">
                <a:latin typeface="Roboto"/>
                <a:ea typeface="Roboto"/>
                <a:cs typeface="Roboto"/>
                <a:sym typeface="Roboto"/>
              </a:rPr>
              <a:t>Make sure both of your phones are both charged as well – invest in some higher amperage chargers</a:t>
            </a: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2b7e979ef_0_63"/>
          <p:cNvSpPr txBox="1"/>
          <p:nvPr/>
        </p:nvSpPr>
        <p:spPr>
          <a:xfrm>
            <a:off x="822950" y="286602"/>
            <a:ext cx="7543800" cy="904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None/>
            </a:pPr>
            <a:r>
              <a:rPr lang="en-US" sz="3000">
                <a:latin typeface="Audiowide"/>
                <a:ea typeface="Audiowide"/>
                <a:cs typeface="Audiowide"/>
                <a:sym typeface="Audiowide"/>
              </a:rPr>
              <a:t>More Tips</a:t>
            </a:r>
            <a:endParaRPr sz="3000">
              <a:latin typeface="Audiowide"/>
              <a:ea typeface="Audiowide"/>
              <a:cs typeface="Audiowide"/>
              <a:sym typeface="Audiowide"/>
            </a:endParaRPr>
          </a:p>
        </p:txBody>
      </p:sp>
      <p:sp>
        <p:nvSpPr>
          <p:cNvPr id="164" name="Google Shape;164;g72b7e979ef_0_63"/>
          <p:cNvSpPr txBox="1"/>
          <p:nvPr/>
        </p:nvSpPr>
        <p:spPr>
          <a:xfrm>
            <a:off x="511975" y="1844325"/>
            <a:ext cx="7886700" cy="387210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Clr>
                <a:srgbClr val="000000"/>
              </a:buClr>
              <a:buSzPts val="2400"/>
              <a:buFont typeface="Roboto"/>
              <a:buChar char=" "/>
            </a:pPr>
            <a:r>
              <a:rPr lang="en-US" sz="2400">
                <a:latin typeface="Roboto"/>
                <a:ea typeface="Roboto"/>
                <a:cs typeface="Roboto"/>
                <a:sym typeface="Roboto"/>
              </a:rPr>
              <a:t>Don’t place Phone in the middle of your robot</a:t>
            </a:r>
            <a:endParaRPr sz="2400">
              <a:latin typeface="Roboto"/>
              <a:ea typeface="Roboto"/>
              <a:cs typeface="Roboto"/>
              <a:sym typeface="Roboto"/>
            </a:endParaRPr>
          </a:p>
          <a:p>
            <a:pPr indent="-220980" lvl="1" marL="384048" rtl="0" algn="l">
              <a:lnSpc>
                <a:spcPct val="90000"/>
              </a:lnSpc>
              <a:spcBef>
                <a:spcPts val="400"/>
              </a:spcBef>
              <a:spcAft>
                <a:spcPts val="0"/>
              </a:spcAft>
              <a:buClr>
                <a:srgbClr val="000000"/>
              </a:buClr>
              <a:buSzPts val="2400"/>
              <a:buFont typeface="Roboto"/>
              <a:buChar char="◦"/>
            </a:pPr>
            <a:r>
              <a:rPr lang="en-US" sz="2400">
                <a:latin typeface="Roboto"/>
                <a:ea typeface="Roboto"/>
                <a:cs typeface="Roboto"/>
                <a:sym typeface="Roboto"/>
              </a:rPr>
              <a:t>Place it up high and out of the way of metal</a:t>
            </a:r>
            <a:endParaRPr sz="2400">
              <a:latin typeface="Roboto"/>
              <a:ea typeface="Roboto"/>
              <a:cs typeface="Roboto"/>
              <a:sym typeface="Roboto"/>
            </a:endParaRPr>
          </a:p>
          <a:p>
            <a:pPr indent="-220980" lvl="1" marL="384048" rtl="0" algn="l">
              <a:lnSpc>
                <a:spcPct val="90000"/>
              </a:lnSpc>
              <a:spcBef>
                <a:spcPts val="600"/>
              </a:spcBef>
              <a:spcAft>
                <a:spcPts val="0"/>
              </a:spcAft>
              <a:buClr>
                <a:srgbClr val="000000"/>
              </a:buClr>
              <a:buSzPts val="2400"/>
              <a:buFont typeface="Roboto"/>
              <a:buChar char="◦"/>
            </a:pPr>
            <a:r>
              <a:rPr lang="en-US" sz="2400">
                <a:latin typeface="Roboto"/>
                <a:ea typeface="Roboto"/>
                <a:cs typeface="Roboto"/>
                <a:sym typeface="Roboto"/>
              </a:rPr>
              <a:t>Make sure screen with Robot Controller app is visible</a:t>
            </a:r>
            <a:endParaRPr sz="2400">
              <a:latin typeface="Roboto"/>
              <a:ea typeface="Roboto"/>
              <a:cs typeface="Roboto"/>
              <a:sym typeface="Roboto"/>
            </a:endParaRPr>
          </a:p>
          <a:p>
            <a:pPr indent="-152400" lvl="0" marL="91440" rtl="0" algn="l">
              <a:lnSpc>
                <a:spcPct val="90000"/>
              </a:lnSpc>
              <a:spcBef>
                <a:spcPts val="1600"/>
              </a:spcBef>
              <a:spcAft>
                <a:spcPts val="0"/>
              </a:spcAft>
              <a:buClr>
                <a:srgbClr val="000000"/>
              </a:buClr>
              <a:buSzPts val="2400"/>
              <a:buFont typeface="Roboto"/>
              <a:buChar char=" "/>
            </a:pPr>
            <a:r>
              <a:rPr lang="en-US" sz="2400">
                <a:latin typeface="Roboto"/>
                <a:ea typeface="Roboto"/>
                <a:cs typeface="Roboto"/>
                <a:sym typeface="Roboto"/>
              </a:rPr>
              <a:t>Reduce wireless noise coupled through USB </a:t>
            </a:r>
            <a:br>
              <a:rPr lang="en-US" sz="2400">
                <a:latin typeface="Roboto"/>
                <a:ea typeface="Roboto"/>
                <a:cs typeface="Roboto"/>
                <a:sym typeface="Roboto"/>
              </a:rPr>
            </a:br>
            <a:r>
              <a:rPr lang="en-US" sz="2400">
                <a:latin typeface="Roboto"/>
                <a:ea typeface="Roboto"/>
                <a:cs typeface="Roboto"/>
                <a:sym typeface="Roboto"/>
              </a:rPr>
              <a:t>cables– try a Ferrite Choke</a:t>
            </a:r>
            <a:endParaRPr sz="2400">
              <a:latin typeface="Roboto"/>
              <a:ea typeface="Roboto"/>
              <a:cs typeface="Roboto"/>
              <a:sym typeface="Roboto"/>
            </a:endParaRPr>
          </a:p>
          <a:p>
            <a:pPr indent="-220980" lvl="1" marL="384048" rtl="0" algn="l">
              <a:lnSpc>
                <a:spcPct val="90000"/>
              </a:lnSpc>
              <a:spcBef>
                <a:spcPts val="400"/>
              </a:spcBef>
              <a:spcAft>
                <a:spcPts val="0"/>
              </a:spcAft>
              <a:buClr>
                <a:srgbClr val="000000"/>
              </a:buClr>
              <a:buSzPts val="2400"/>
              <a:buFont typeface="Roboto"/>
              <a:buChar char="◦"/>
            </a:pPr>
            <a:r>
              <a:rPr lang="en-US" sz="2400">
                <a:latin typeface="Roboto"/>
                <a:ea typeface="Roboto"/>
                <a:cs typeface="Roboto"/>
                <a:sym typeface="Roboto"/>
              </a:rPr>
              <a:t>Can buy for a few bucks at Radio Shack or other, not out of business retailers</a:t>
            </a:r>
            <a:endParaRPr sz="2400">
              <a:latin typeface="Roboto"/>
              <a:ea typeface="Roboto"/>
              <a:cs typeface="Roboto"/>
              <a:sym typeface="Roboto"/>
            </a:endParaRPr>
          </a:p>
          <a:p>
            <a:pPr indent="-220980" lvl="1" marL="384048" rtl="0" algn="l">
              <a:lnSpc>
                <a:spcPct val="90000"/>
              </a:lnSpc>
              <a:spcBef>
                <a:spcPts val="600"/>
              </a:spcBef>
              <a:spcAft>
                <a:spcPts val="0"/>
              </a:spcAft>
              <a:buClr>
                <a:srgbClr val="000000"/>
              </a:buClr>
              <a:buSzPts val="2400"/>
              <a:buFont typeface="Roboto"/>
              <a:buChar char="◦"/>
            </a:pPr>
            <a:r>
              <a:rPr lang="en-US" sz="2400">
                <a:latin typeface="Roboto"/>
                <a:ea typeface="Roboto"/>
                <a:cs typeface="Roboto"/>
                <a:sym typeface="Roboto"/>
              </a:rPr>
              <a:t>Snaps on to the start and end</a:t>
            </a:r>
            <a:br>
              <a:rPr lang="en-US" sz="2400">
                <a:latin typeface="Roboto"/>
                <a:ea typeface="Roboto"/>
                <a:cs typeface="Roboto"/>
                <a:sym typeface="Roboto"/>
              </a:rPr>
            </a:br>
            <a:r>
              <a:rPr lang="en-US" sz="2400">
                <a:latin typeface="Roboto"/>
                <a:ea typeface="Roboto"/>
                <a:cs typeface="Roboto"/>
                <a:sym typeface="Roboto"/>
              </a:rPr>
              <a:t>USB cable</a:t>
            </a:r>
            <a:endParaRPr sz="2400">
              <a:latin typeface="Roboto"/>
              <a:ea typeface="Roboto"/>
              <a:cs typeface="Roboto"/>
              <a:sym typeface="Roboto"/>
            </a:endParaRPr>
          </a:p>
          <a:p>
            <a:pPr indent="-152400" lvl="0" marL="91440" rtl="0" algn="l">
              <a:lnSpc>
                <a:spcPct val="90000"/>
              </a:lnSpc>
              <a:spcBef>
                <a:spcPts val="1600"/>
              </a:spcBef>
              <a:spcAft>
                <a:spcPts val="0"/>
              </a:spcAft>
              <a:buClr>
                <a:srgbClr val="000000"/>
              </a:buClr>
              <a:buSzPts val="2400"/>
              <a:buFont typeface="Roboto"/>
              <a:buChar char=" "/>
            </a:pPr>
            <a:r>
              <a:rPr lang="en-US" sz="2400">
                <a:latin typeface="Roboto"/>
                <a:ea typeface="Roboto"/>
                <a:cs typeface="Roboto"/>
                <a:sym typeface="Roboto"/>
              </a:rPr>
              <a:t>Also look at USB Surge protectors to protect from static</a:t>
            </a:r>
            <a:endParaRPr sz="2400">
              <a:latin typeface="Roboto"/>
              <a:ea typeface="Roboto"/>
              <a:cs typeface="Roboto"/>
              <a:sym typeface="Roboto"/>
            </a:endParaRPr>
          </a:p>
        </p:txBody>
      </p:sp>
      <p:pic>
        <p:nvPicPr>
          <p:cNvPr descr="Snap Choke Core" id="165" name="Google Shape;165;g72b7e979ef_0_63"/>
          <p:cNvPicPr preferRelativeResize="0"/>
          <p:nvPr/>
        </p:nvPicPr>
        <p:blipFill rotWithShape="1">
          <a:blip r:embed="rId3">
            <a:alphaModFix/>
          </a:blip>
          <a:srcRect b="0" l="0" r="0" t="0"/>
          <a:stretch/>
        </p:blipFill>
        <p:spPr>
          <a:xfrm>
            <a:off x="6679394" y="111102"/>
            <a:ext cx="2464594" cy="15793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2020-03-03T17:05:41Z</dcterms:created>
  <dc:creator>Srinivasan Seshan</dc:creator>
</cp:coreProperties>
</file>