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67" r:id="rId3"/>
    <p:sldId id="268" r:id="rId4"/>
    <p:sldId id="269" r:id="rId5"/>
    <p:sldId id="270" r:id="rId6"/>
    <p:sldId id="272" r:id="rId7"/>
    <p:sldId id="273" r:id="rId8"/>
    <p:sldId id="274" r:id="rId9"/>
    <p:sldId id="275" r:id="rId10"/>
    <p:sldId id="27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43" autoAdjust="0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156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05D45-2BCB-7D45-A4DC-3AF42B1AEA7C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32E23-AAD2-3D4F-B193-31CA6C6F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1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78B43C-C2F7-C548-8AD9-EBCC568A1127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6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D51ED-B3BD-4446-BFE8-DC51757F1B37}" type="datetime1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7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411E0D-CEDE-3B48-B327-BA5F8C8C123F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3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819C03-7264-234E-BC60-D9AC9A7D93C8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365125"/>
            <a:ext cx="8663940" cy="739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8663940" cy="5029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910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F34C0A-F4D8-9640-803F-3FBB945906A3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100"/>
            </a:lvl1pPr>
          </a:lstStyle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4860" y="6356350"/>
            <a:ext cx="51816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7BE8D7-2153-0E4B-BFAF-F4E706F1AA42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5B35C4-9FA8-E04A-9C38-20FC18F29AF2}" type="datetime1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0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CED457-629C-F544-9839-271F38324669}" type="datetime1">
              <a:rPr lang="en-US" smtClean="0"/>
              <a:t>4/5/20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A3D0B17-0515-7947-AD7B-029C3C83F1CF}" type="datetime1">
              <a:rPr lang="en-US" smtClean="0"/>
              <a:t>4/5/20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AD8DAD-08C9-DB4E-8B1C-D74A7D012D2C}" type="datetime1">
              <a:rPr lang="en-US" smtClean="0"/>
              <a:t>4/5/20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5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4C8811-515E-6948-8087-A1D25FC5C337}" type="datetime1">
              <a:rPr lang="en-US" smtClean="0"/>
              <a:t>4/5/20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FTCTutorials.com (Last edit 4/1/2020)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4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25849A-1D98-EB4A-9EA7-6E2B8814AFEC}" type="datetime1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Copyright 2020 FTCTutorials.com (Last edit 4/1/2020)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36526"/>
            <a:ext cx="8747760" cy="835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1074420"/>
            <a:ext cx="8747760" cy="5189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64380" y="6365240"/>
            <a:ext cx="952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50485-F336-B140-952D-0693F21216A6}" type="datetime1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500" y="63512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26780" y="6369049"/>
            <a:ext cx="411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3" r:id="rId11"/>
    <p:sldLayoutId id="214748367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mailto:anshkhab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youtube.com/watch?v=hP0u-ib_Tm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tctechnh/ftc_app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DC40C0-E1A7-4F68-ACE9-8D5E7B1F3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66B69-4C0B-443D-9422-FEE42F1CA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BE0A882E-BEF2-4019-8A28-318E0E2F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55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560655 w 12192000"/>
              <a:gd name="connsiteY3" fmla="*/ 6858000 h 6858000"/>
              <a:gd name="connsiteX4" fmla="*/ 11572884 w 12192000"/>
              <a:gd name="connsiteY4" fmla="*/ 6759738 h 6858000"/>
              <a:gd name="connsiteX5" fmla="*/ 11812292 w 12192000"/>
              <a:gd name="connsiteY5" fmla="*/ 6532282 h 6858000"/>
              <a:gd name="connsiteX6" fmla="*/ 11956995 w 12192000"/>
              <a:gd name="connsiteY6" fmla="*/ 6386992 h 6858000"/>
              <a:gd name="connsiteX7" fmla="*/ 11801234 w 12192000"/>
              <a:gd name="connsiteY7" fmla="*/ 6284788 h 6858000"/>
              <a:gd name="connsiteX8" fmla="*/ 11856520 w 12192000"/>
              <a:gd name="connsiteY8" fmla="*/ 6193604 h 6858000"/>
              <a:gd name="connsiteX9" fmla="*/ 11722875 w 12192000"/>
              <a:gd name="connsiteY9" fmla="*/ 5956630 h 6858000"/>
              <a:gd name="connsiteX10" fmla="*/ 11763258 w 12192000"/>
              <a:gd name="connsiteY10" fmla="*/ 5635988 h 6858000"/>
              <a:gd name="connsiteX11" fmla="*/ 11706050 w 12192000"/>
              <a:gd name="connsiteY11" fmla="*/ 5351418 h 6858000"/>
              <a:gd name="connsiteX12" fmla="*/ 11697876 w 12192000"/>
              <a:gd name="connsiteY12" fmla="*/ 4763241 h 6858000"/>
              <a:gd name="connsiteX13" fmla="*/ 11776236 w 12192000"/>
              <a:gd name="connsiteY13" fmla="*/ 4730675 h 6858000"/>
              <a:gd name="connsiteX14" fmla="*/ 11868540 w 12192000"/>
              <a:gd name="connsiteY14" fmla="*/ 4584884 h 6858000"/>
              <a:gd name="connsiteX15" fmla="*/ 11898825 w 12192000"/>
              <a:gd name="connsiteY15" fmla="*/ 4517749 h 6858000"/>
              <a:gd name="connsiteX16" fmla="*/ 11897864 w 12192000"/>
              <a:gd name="connsiteY16" fmla="*/ 4375464 h 6858000"/>
              <a:gd name="connsiteX17" fmla="*/ 11854116 w 12192000"/>
              <a:gd name="connsiteY17" fmla="*/ 4311838 h 6858000"/>
              <a:gd name="connsiteX18" fmla="*/ 11901709 w 12192000"/>
              <a:gd name="connsiteY18" fmla="*/ 4203620 h 6858000"/>
              <a:gd name="connsiteX19" fmla="*/ 11974782 w 12192000"/>
              <a:gd name="connsiteY19" fmla="*/ 4114442 h 6858000"/>
              <a:gd name="connsiteX20" fmla="*/ 11932476 w 12192000"/>
              <a:gd name="connsiteY20" fmla="*/ 4024762 h 6858000"/>
              <a:gd name="connsiteX21" fmla="*/ 11885365 w 12192000"/>
              <a:gd name="connsiteY21" fmla="*/ 3939592 h 6858000"/>
              <a:gd name="connsiteX22" fmla="*/ 11751719 w 12192000"/>
              <a:gd name="connsiteY22" fmla="*/ 3749211 h 6858000"/>
              <a:gd name="connsiteX23" fmla="*/ 11513754 w 12192000"/>
              <a:gd name="connsiteY23" fmla="*/ 3604420 h 6858000"/>
              <a:gd name="connsiteX24" fmla="*/ 11220504 w 12192000"/>
              <a:gd name="connsiteY24" fmla="*/ 3488188 h 6858000"/>
              <a:gd name="connsiteX25" fmla="*/ 11312805 w 12192000"/>
              <a:gd name="connsiteY25" fmla="*/ 3414541 h 6858000"/>
              <a:gd name="connsiteX26" fmla="*/ 10805146 w 12192000"/>
              <a:gd name="connsiteY26" fmla="*/ 3277767 h 6858000"/>
              <a:gd name="connsiteX27" fmla="*/ 11234926 w 12192000"/>
              <a:gd name="connsiteY27" fmla="*/ 3203117 h 6858000"/>
              <a:gd name="connsiteX28" fmla="*/ 11204640 w 12192000"/>
              <a:gd name="connsiteY28" fmla="*/ 3174060 h 6858000"/>
              <a:gd name="connsiteX29" fmla="*/ 11174834 w 12192000"/>
              <a:gd name="connsiteY29" fmla="*/ 3143498 h 6858000"/>
              <a:gd name="connsiteX30" fmla="*/ 11400780 w 12192000"/>
              <a:gd name="connsiteY30" fmla="*/ 3099410 h 6858000"/>
              <a:gd name="connsiteX31" fmla="*/ 11297902 w 12192000"/>
              <a:gd name="connsiteY31" fmla="*/ 3041793 h 6858000"/>
              <a:gd name="connsiteX32" fmla="*/ 11485870 w 12192000"/>
              <a:gd name="connsiteY32" fmla="*/ 3021253 h 6858000"/>
              <a:gd name="connsiteX33" fmla="*/ 11513754 w 12192000"/>
              <a:gd name="connsiteY33" fmla="*/ 2944098 h 6858000"/>
              <a:gd name="connsiteX34" fmla="*/ 11405107 w 12192000"/>
              <a:gd name="connsiteY34" fmla="*/ 2906523 h 6858000"/>
              <a:gd name="connsiteX35" fmla="*/ 10572950 w 12192000"/>
              <a:gd name="connsiteY35" fmla="*/ 2803317 h 6858000"/>
              <a:gd name="connsiteX36" fmla="*/ 9205250 w 12192000"/>
              <a:gd name="connsiteY36" fmla="*/ 2778767 h 6858000"/>
              <a:gd name="connsiteX37" fmla="*/ 8579578 w 12192000"/>
              <a:gd name="connsiteY37" fmla="*/ 2759181 h 6858000"/>
              <a:gd name="connsiteX38" fmla="*/ 8370208 w 12192000"/>
              <a:gd name="connsiteY38" fmla="*/ 2759730 h 6858000"/>
              <a:gd name="connsiteX39" fmla="*/ 7470748 w 12192000"/>
              <a:gd name="connsiteY39" fmla="*/ 2819849 h 6858000"/>
              <a:gd name="connsiteX40" fmla="*/ 7001547 w 12192000"/>
              <a:gd name="connsiteY40" fmla="*/ 2861432 h 6858000"/>
              <a:gd name="connsiteX41" fmla="*/ 6295343 w 12192000"/>
              <a:gd name="connsiteY41" fmla="*/ 2988688 h 6858000"/>
              <a:gd name="connsiteX42" fmla="*/ 6075166 w 12192000"/>
              <a:gd name="connsiteY42" fmla="*/ 3078367 h 6858000"/>
              <a:gd name="connsiteX43" fmla="*/ 5859314 w 12192000"/>
              <a:gd name="connsiteY43" fmla="*/ 3139490 h 6858000"/>
              <a:gd name="connsiteX44" fmla="*/ 5800183 w 12192000"/>
              <a:gd name="connsiteY44" fmla="*/ 3195101 h 6858000"/>
              <a:gd name="connsiteX45" fmla="*/ 5882870 w 12192000"/>
              <a:gd name="connsiteY45" fmla="*/ 3252215 h 6858000"/>
              <a:gd name="connsiteX46" fmla="*/ 6232848 w 12192000"/>
              <a:gd name="connsiteY46" fmla="*/ 3274760 h 6858000"/>
              <a:gd name="connsiteX47" fmla="*/ 5911715 w 12192000"/>
              <a:gd name="connsiteY47" fmla="*/ 3347407 h 6858000"/>
              <a:gd name="connsiteX48" fmla="*/ 6384279 w 12192000"/>
              <a:gd name="connsiteY48" fmla="*/ 3312836 h 6858000"/>
              <a:gd name="connsiteX49" fmla="*/ 6526097 w 12192000"/>
              <a:gd name="connsiteY49" fmla="*/ 3325362 h 6858000"/>
              <a:gd name="connsiteX50" fmla="*/ 6403028 w 12192000"/>
              <a:gd name="connsiteY50" fmla="*/ 3383478 h 6858000"/>
              <a:gd name="connsiteX51" fmla="*/ 5767013 w 12192000"/>
              <a:gd name="connsiteY51" fmla="*/ 3500713 h 6858000"/>
              <a:gd name="connsiteX52" fmla="*/ 5706920 w 12192000"/>
              <a:gd name="connsiteY52" fmla="*/ 3511233 h 6858000"/>
              <a:gd name="connsiteX53" fmla="*/ 5310793 w 12192000"/>
              <a:gd name="connsiteY53" fmla="*/ 3677066 h 6858000"/>
              <a:gd name="connsiteX54" fmla="*/ 5548276 w 12192000"/>
              <a:gd name="connsiteY54" fmla="*/ 3660533 h 6858000"/>
              <a:gd name="connsiteX55" fmla="*/ 5293005 w 12192000"/>
              <a:gd name="connsiteY55" fmla="*/ 3765743 h 6858000"/>
              <a:gd name="connsiteX56" fmla="*/ 4983410 w 12192000"/>
              <a:gd name="connsiteY56" fmla="*/ 3883981 h 6858000"/>
              <a:gd name="connsiteX57" fmla="*/ 4674775 w 12192000"/>
              <a:gd name="connsiteY57" fmla="*/ 4068850 h 6858000"/>
              <a:gd name="connsiteX58" fmla="*/ 4453155 w 12192000"/>
              <a:gd name="connsiteY58" fmla="*/ 4163539 h 6858000"/>
              <a:gd name="connsiteX59" fmla="*/ 4492095 w 12192000"/>
              <a:gd name="connsiteY59" fmla="*/ 4237188 h 6858000"/>
              <a:gd name="connsiteX60" fmla="*/ 4464213 w 12192000"/>
              <a:gd name="connsiteY60" fmla="*/ 4318851 h 6858000"/>
              <a:gd name="connsiteX61" fmla="*/ 4857456 w 12192000"/>
              <a:gd name="connsiteY61" fmla="*/ 4241696 h 6858000"/>
              <a:gd name="connsiteX62" fmla="*/ 4713234 w 12192000"/>
              <a:gd name="connsiteY62" fmla="*/ 4295303 h 6858000"/>
              <a:gd name="connsiteX63" fmla="*/ 4656026 w 12192000"/>
              <a:gd name="connsiteY63" fmla="*/ 4348410 h 6858000"/>
              <a:gd name="connsiteX64" fmla="*/ 4718523 w 12192000"/>
              <a:gd name="connsiteY64" fmla="*/ 4368951 h 6858000"/>
              <a:gd name="connsiteX65" fmla="*/ 4989178 w 12192000"/>
              <a:gd name="connsiteY65" fmla="*/ 4420054 h 6858000"/>
              <a:gd name="connsiteX66" fmla="*/ 4304127 w 12192000"/>
              <a:gd name="connsiteY66" fmla="*/ 4609933 h 6858000"/>
              <a:gd name="connsiteX67" fmla="*/ 4402677 w 12192000"/>
              <a:gd name="connsiteY67" fmla="*/ 4624463 h 6858000"/>
              <a:gd name="connsiteX68" fmla="*/ 5398287 w 12192000"/>
              <a:gd name="connsiteY68" fmla="*/ 4608430 h 6858000"/>
              <a:gd name="connsiteX69" fmla="*/ 5592504 w 12192000"/>
              <a:gd name="connsiteY69" fmla="*/ 4585886 h 6858000"/>
              <a:gd name="connsiteX70" fmla="*/ 5411266 w 12192000"/>
              <a:gd name="connsiteY70" fmla="*/ 4964142 h 6858000"/>
              <a:gd name="connsiteX71" fmla="*/ 5480493 w 12192000"/>
              <a:gd name="connsiteY71" fmla="*/ 5031277 h 6858000"/>
              <a:gd name="connsiteX72" fmla="*/ 5233393 w 12192000"/>
              <a:gd name="connsiteY72" fmla="*/ 5047810 h 6858000"/>
              <a:gd name="connsiteX73" fmla="*/ 4750251 w 12192000"/>
              <a:gd name="connsiteY73" fmla="*/ 5256728 h 6858000"/>
              <a:gd name="connsiteX74" fmla="*/ 4508440 w 12192000"/>
              <a:gd name="connsiteY74" fmla="*/ 5624965 h 6858000"/>
              <a:gd name="connsiteX75" fmla="*/ 4602665 w 12192000"/>
              <a:gd name="connsiteY75" fmla="*/ 5706629 h 6858000"/>
              <a:gd name="connsiteX76" fmla="*/ 4215189 w 12192000"/>
              <a:gd name="connsiteY76" fmla="*/ 5797811 h 6858000"/>
              <a:gd name="connsiteX77" fmla="*/ 4407966 w 12192000"/>
              <a:gd name="connsiteY77" fmla="*/ 5826870 h 6858000"/>
              <a:gd name="connsiteX78" fmla="*/ 4265186 w 12192000"/>
              <a:gd name="connsiteY78" fmla="*/ 5881478 h 6858000"/>
              <a:gd name="connsiteX79" fmla="*/ 4145964 w 12192000"/>
              <a:gd name="connsiteY79" fmla="*/ 5977170 h 6858000"/>
              <a:gd name="connsiteX80" fmla="*/ 4710350 w 12192000"/>
              <a:gd name="connsiteY80" fmla="*/ 5909035 h 6858000"/>
              <a:gd name="connsiteX81" fmla="*/ 4870916 w 12192000"/>
              <a:gd name="connsiteY81" fmla="*/ 5949616 h 6858000"/>
              <a:gd name="connsiteX82" fmla="*/ 4960333 w 12192000"/>
              <a:gd name="connsiteY82" fmla="*/ 5949115 h 6858000"/>
              <a:gd name="connsiteX83" fmla="*/ 5073788 w 12192000"/>
              <a:gd name="connsiteY83" fmla="*/ 5953623 h 6858000"/>
              <a:gd name="connsiteX84" fmla="*/ 4979084 w 12192000"/>
              <a:gd name="connsiteY84" fmla="*/ 5990197 h 6858000"/>
              <a:gd name="connsiteX85" fmla="*/ 5100228 w 12192000"/>
              <a:gd name="connsiteY85" fmla="*/ 6151519 h 6858000"/>
              <a:gd name="connsiteX86" fmla="*/ 4666602 w 12192000"/>
              <a:gd name="connsiteY86" fmla="*/ 6266250 h 6858000"/>
              <a:gd name="connsiteX87" fmla="*/ 4762750 w 12192000"/>
              <a:gd name="connsiteY87" fmla="*/ 6288795 h 6858000"/>
              <a:gd name="connsiteX88" fmla="*/ 4815151 w 12192000"/>
              <a:gd name="connsiteY88" fmla="*/ 6322363 h 6858000"/>
              <a:gd name="connsiteX89" fmla="*/ 4558918 w 12192000"/>
              <a:gd name="connsiteY89" fmla="*/ 6504727 h 6858000"/>
              <a:gd name="connsiteX90" fmla="*/ 4899280 w 12192000"/>
              <a:gd name="connsiteY90" fmla="*/ 6480679 h 6858000"/>
              <a:gd name="connsiteX91" fmla="*/ 4692563 w 12192000"/>
              <a:gd name="connsiteY91" fmla="*/ 6586391 h 6858000"/>
              <a:gd name="connsiteX92" fmla="*/ 4303645 w 12192000"/>
              <a:gd name="connsiteY92" fmla="*/ 6834888 h 6858000"/>
              <a:gd name="connsiteX93" fmla="*/ 4307829 w 12192000"/>
              <a:gd name="connsiteY93" fmla="*/ 6852361 h 6858000"/>
              <a:gd name="connsiteX94" fmla="*/ 4323786 w 12192000"/>
              <a:gd name="connsiteY94" fmla="*/ 6858000 h 6858000"/>
              <a:gd name="connsiteX95" fmla="*/ 0 w 12192000"/>
              <a:gd name="connsiteY9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1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2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1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D10DD-A92A-2E4D-AA2E-01CA87E13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027" y="1157649"/>
            <a:ext cx="8144738" cy="1701570"/>
          </a:xfrm>
        </p:spPr>
        <p:txBody>
          <a:bodyPr anchor="b">
            <a:normAutofit fontScale="90000"/>
          </a:bodyPr>
          <a:lstStyle/>
          <a:p>
            <a:r>
              <a:rPr lang="en-US" sz="6000" b="1" dirty="0"/>
              <a:t>Programming Environment Setup for Android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1823A-01D3-E043-AA51-5953B8CE3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028" y="3073496"/>
            <a:ext cx="3943349" cy="646785"/>
          </a:xfrm>
        </p:spPr>
        <p:txBody>
          <a:bodyPr>
            <a:normAutofit/>
          </a:bodyPr>
          <a:lstStyle/>
          <a:p>
            <a:r>
              <a:rPr lang="en-US" sz="1700" dirty="0"/>
              <a:t>Team 13380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71ED243-4E9F-E744-B56D-239F9EDBE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4362663"/>
            <a:ext cx="3683140" cy="159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37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Transferring Programs onto the Phones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 your Robot Controller phone (The phone that connects to the robot) to the computer you are working on using a USB</a:t>
            </a:r>
          </a:p>
          <a:p>
            <a:r>
              <a:rPr lang="en-US" dirty="0"/>
              <a:t>Build your program</a:t>
            </a:r>
          </a:p>
          <a:p>
            <a:r>
              <a:rPr lang="en-US" dirty="0"/>
              <a:t>Press the play button in the top right of Android Studio to download your program onto the phone</a:t>
            </a:r>
          </a:p>
          <a:p>
            <a:r>
              <a:rPr lang="en-US" dirty="0"/>
              <a:t>Wait for the phone to complete installation (A message will appear that says “Installed successfully in x seconds”)</a:t>
            </a:r>
          </a:p>
          <a:p>
            <a:pPr lvl="0"/>
            <a:endParaRPr lang="en-US" dirty="0"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/>
              <a:pPr lvl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1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A86D-1AD7-074E-967E-124D341F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F378-0CA0-E84A-95F8-1792A7513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This lesson was written by </a:t>
            </a:r>
            <a:r>
              <a:rPr lang="en-US" sz="1600" dirty="0" err="1"/>
              <a:t>Ansh</a:t>
            </a:r>
            <a:r>
              <a:rPr lang="en-US" sz="1600" dirty="0"/>
              <a:t> Kharbanda for FTCTutorials.com</a:t>
            </a:r>
          </a:p>
          <a:p>
            <a:r>
              <a:rPr lang="en-US" sz="1600" dirty="0"/>
              <a:t>You can contact the author at </a:t>
            </a:r>
            <a:r>
              <a:rPr lang="en-US" sz="1600" dirty="0">
                <a:hlinkClick r:id="rId2"/>
              </a:rPr>
              <a:t>anshkhab@gmail.com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/>
          </a:p>
          <a:p>
            <a:r>
              <a:rPr lang="en-US" sz="1600"/>
              <a:t>More </a:t>
            </a:r>
            <a:r>
              <a:rPr lang="en-US" sz="1600" dirty="0"/>
              <a:t>lessons for FIRST Tech Challenge are available at www.FTCtutorials.com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8BB0A-F4C7-864B-9758-14D28B9A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FTCTutorials.com (Last edit 4/1/2020)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E22156-0A2C-CB44-ABA2-A3A29A0E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566" y="5157859"/>
            <a:ext cx="7464353" cy="4308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Attribution-NonCommercial-ShareAlike 4.0 International License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9" name="Picture 8" descr="Creative Commons License">
            <a:hlinkClick r:id="rId3"/>
            <a:extLst>
              <a:ext uri="{FF2B5EF4-FFF2-40B4-BE49-F238E27FC236}">
                <a16:creationId xmlns:a16="http://schemas.microsoft.com/office/drawing/2014/main" id="{9B4AC847-41B6-B14A-90DD-8FF7558B0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901" y="5219289"/>
            <a:ext cx="949845" cy="33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272;p2">
            <a:extLst>
              <a:ext uri="{FF2B5EF4-FFF2-40B4-BE49-F238E27FC236}">
                <a16:creationId xmlns:a16="http://schemas.microsoft.com/office/drawing/2014/main" id="{296A2A31-0120-4FF0-97BC-D9860F18EB2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0051" y="1960683"/>
            <a:ext cx="4327657" cy="2082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411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259080" y="365125"/>
            <a:ext cx="866394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</a:pPr>
            <a:r>
              <a:rPr lang="en-US" dirty="0"/>
              <a:t>Android Studio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259080" y="1216025"/>
            <a:ext cx="4655820" cy="502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1600"/>
            </a:pPr>
            <a:r>
              <a:rPr lang="en-US" sz="1800" dirty="0"/>
              <a:t>Android Studio is an integrated development Environment (IDE) for writing code in a collaborative environment</a:t>
            </a:r>
          </a:p>
          <a:p>
            <a:pPr lvl="0">
              <a:buClr>
                <a:schemeClr val="dk1"/>
              </a:buClr>
              <a:buSzPts val="1600"/>
            </a:pPr>
            <a:r>
              <a:rPr lang="en-US" sz="1800" dirty="0"/>
              <a:t>Some advantages of Android Studio as compared to other IDEs include</a:t>
            </a:r>
          </a:p>
          <a:p>
            <a:pPr lvl="1">
              <a:buClr>
                <a:schemeClr val="dk1"/>
              </a:buClr>
              <a:buSzPts val="1600"/>
            </a:pPr>
            <a:r>
              <a:rPr lang="en-US" dirty="0"/>
              <a:t>Its ability to debug in real-time</a:t>
            </a:r>
          </a:p>
          <a:p>
            <a:pPr lvl="1">
              <a:buClr>
                <a:schemeClr val="dk1"/>
              </a:buClr>
              <a:buSzPts val="1600"/>
            </a:pPr>
            <a:r>
              <a:rPr lang="en-US" dirty="0"/>
              <a:t>The ease of integrating libraries such as </a:t>
            </a:r>
            <a:r>
              <a:rPr lang="en-US" dirty="0" err="1"/>
              <a:t>OpenCV</a:t>
            </a:r>
            <a:r>
              <a:rPr lang="en-US" dirty="0"/>
              <a:t> or </a:t>
            </a:r>
            <a:r>
              <a:rPr lang="en-US" dirty="0" err="1"/>
              <a:t>DogeCV</a:t>
            </a:r>
            <a:endParaRPr lang="en-US" dirty="0"/>
          </a:p>
          <a:p>
            <a:pPr>
              <a:buClr>
                <a:schemeClr val="dk1"/>
              </a:buClr>
              <a:buSzPts val="1600"/>
            </a:pPr>
            <a:r>
              <a:rPr lang="en-US" sz="1800" dirty="0"/>
              <a:t>Android Studio works especially well with GitHub, as it allows multiple people to collaborate effectively</a:t>
            </a:r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8404860" y="6356350"/>
            <a:ext cx="5181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28" name="Picture 4" descr="Android Studio Logo Transparent &amp; PNG Clipart Free Download - YW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75624" y="2092995"/>
            <a:ext cx="2428429" cy="242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16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GitHub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259080" y="1249680"/>
            <a:ext cx="4749800" cy="5029199"/>
          </a:xfrm>
        </p:spPr>
        <p:txBody>
          <a:bodyPr>
            <a:normAutofit fontScale="92500"/>
          </a:bodyPr>
          <a:lstStyle/>
          <a:p>
            <a:r>
              <a:rPr lang="en-US" dirty="0"/>
              <a:t>GitHub is a </a:t>
            </a:r>
            <a:r>
              <a:rPr lang="en-US" dirty="0" err="1"/>
              <a:t>Git</a:t>
            </a:r>
            <a:r>
              <a:rPr lang="en-US" dirty="0"/>
              <a:t> repository hosting service that offers distributed version control and source code management</a:t>
            </a:r>
          </a:p>
          <a:p>
            <a:r>
              <a:rPr lang="en-US" dirty="0"/>
              <a:t>When integrated with Android Studio, it allows people to share their code, obtain other collaborators’ code, and access different iterations of the same code</a:t>
            </a:r>
          </a:p>
          <a:p>
            <a:pPr lvl="1"/>
            <a:r>
              <a:rPr lang="en-US" dirty="0"/>
              <a:t>This is known as “Version Control”</a:t>
            </a:r>
          </a:p>
          <a:p>
            <a:r>
              <a:rPr lang="en-US" dirty="0"/>
              <a:t>You can think of it as a collaborative “Google Drive” that can store all of your team’s code but also gives individuals the flexibility to work on specific programs</a:t>
            </a:r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/>
              <a:pPr lvl="0"/>
              <a:t>3</a:t>
            </a:fld>
            <a:endParaRPr lang="en-US"/>
          </a:p>
        </p:txBody>
      </p:sp>
      <p:pic>
        <p:nvPicPr>
          <p:cNvPr id="2050" name="Picture 2" descr="Free GitHub private repos for academics – inference L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9130" y="2611618"/>
            <a:ext cx="4749800" cy="176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50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Installing Android Studio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259080" y="1249680"/>
            <a:ext cx="4312920" cy="5029199"/>
          </a:xfrm>
        </p:spPr>
        <p:txBody>
          <a:bodyPr/>
          <a:lstStyle/>
          <a:p>
            <a:r>
              <a:rPr lang="en-US" dirty="0"/>
              <a:t>Search up “Download Android Studio” and click on the link</a:t>
            </a:r>
          </a:p>
          <a:p>
            <a:pPr lvl="1"/>
            <a:r>
              <a:rPr lang="en-US" dirty="0"/>
              <a:t>It looks like this: “</a:t>
            </a:r>
            <a:r>
              <a:rPr lang="en-US" dirty="0">
                <a:hlinkClick r:id="rId3"/>
              </a:rPr>
              <a:t>https://developer.android.com/studio</a:t>
            </a:r>
            <a:r>
              <a:rPr lang="en-US" dirty="0"/>
              <a:t>”</a:t>
            </a:r>
          </a:p>
          <a:p>
            <a:r>
              <a:rPr lang="en-US" dirty="0"/>
              <a:t>Here is a video showing the installation process: </a:t>
            </a:r>
            <a:r>
              <a:rPr lang="en-US" dirty="0">
                <a:hlinkClick r:id="rId4"/>
              </a:rPr>
              <a:t>https://www.youtube.com/watch?v=hP0u-ib_Tm8</a:t>
            </a:r>
            <a:endParaRPr lang="en-US" dirty="0"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/>
              <a:pPr lvl="0"/>
              <a:t>4</a:t>
            </a:fld>
            <a:endParaRPr lang="en-US"/>
          </a:p>
        </p:txBody>
      </p:sp>
      <p:pic>
        <p:nvPicPr>
          <p:cNvPr id="3074" name="Picture 2" descr="Android Studio 2.3.3 Download For MAC - OneSoftwar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87496" y="1685512"/>
            <a:ext cx="3765233" cy="193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50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Configuring GitHub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on this link: “</a:t>
            </a:r>
            <a:r>
              <a:rPr lang="en-US" dirty="0">
                <a:hlinkClick r:id="rId3"/>
              </a:rPr>
              <a:t>https://github.com/</a:t>
            </a:r>
            <a:r>
              <a:rPr lang="en-US" dirty="0"/>
              <a:t>” and make an account there</a:t>
            </a:r>
          </a:p>
          <a:p>
            <a:r>
              <a:rPr lang="en-US" dirty="0"/>
              <a:t>Open up Android Studio and select </a:t>
            </a:r>
          </a:p>
          <a:p>
            <a:pPr lvl="1"/>
            <a:r>
              <a:rPr lang="en-US" dirty="0"/>
              <a:t>“File” &gt;&gt; “Settings” &gt;&gt; “Version Control”</a:t>
            </a:r>
          </a:p>
          <a:p>
            <a:r>
              <a:rPr lang="en-US" dirty="0"/>
              <a:t>Click on “</a:t>
            </a:r>
            <a:r>
              <a:rPr lang="en-US" dirty="0" err="1"/>
              <a:t>Git</a:t>
            </a:r>
            <a:r>
              <a:rPr lang="en-US" dirty="0"/>
              <a:t>” and select “Test” (to the right of “Path to </a:t>
            </a:r>
            <a:r>
              <a:rPr lang="en-US" dirty="0" err="1"/>
              <a:t>Git</a:t>
            </a:r>
            <a:r>
              <a:rPr lang="en-US" dirty="0"/>
              <a:t> executable”)</a:t>
            </a:r>
          </a:p>
          <a:p>
            <a:r>
              <a:rPr lang="en-US" dirty="0"/>
              <a:t>Then click on “GitHub” and then on “Create API Token” and enter your GitHub account details there </a:t>
            </a:r>
          </a:p>
          <a:p>
            <a:r>
              <a:rPr lang="en-US" dirty="0"/>
              <a:t>Select “Apply” and then “OK”</a:t>
            </a:r>
          </a:p>
          <a:p>
            <a:r>
              <a:rPr lang="en-US" dirty="0"/>
              <a:t>This way you can access GitHub directly within Android Studio</a:t>
            </a:r>
          </a:p>
          <a:p>
            <a:pPr lvl="0"/>
            <a:endParaRPr lang="en-US" dirty="0"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/>
              <a:pPr lvl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0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Creating Your Team Repository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259080" y="1249680"/>
            <a:ext cx="4814167" cy="5029199"/>
          </a:xfrm>
        </p:spPr>
        <p:txBody>
          <a:bodyPr/>
          <a:lstStyle/>
          <a:p>
            <a:r>
              <a:rPr lang="en-US" dirty="0"/>
              <a:t>Create a team account on GitHub</a:t>
            </a:r>
          </a:p>
          <a:p>
            <a:r>
              <a:rPr lang="en-US" dirty="0"/>
              <a:t>In order to create your team repository, fork the most current version of the FTC SDK using your team account The most current version of the SDK can be found at: </a:t>
            </a:r>
            <a:r>
              <a:rPr lang="en-US" dirty="0">
                <a:hlinkClick r:id="rId3"/>
              </a:rPr>
              <a:t>https://github.com/ftctechnh/ftc_app.git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You can select “fork”  in the top right hand corner</a:t>
            </a:r>
          </a:p>
          <a:p>
            <a:r>
              <a:rPr lang="en-US" dirty="0"/>
              <a:t>This will allow you to create a repository for your team which is built off of the FTC SDK repository, allowing you to access those libraries</a:t>
            </a:r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/>
              <a:pPr lvl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B3547-AAD4-4F07-AF14-E73309224BA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4746"/>
          <a:stretch/>
        </p:blipFill>
        <p:spPr>
          <a:xfrm>
            <a:off x="5187949" y="2045369"/>
            <a:ext cx="4057955" cy="22619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4C5CB7-C914-4359-8F1A-698CA2196A5F}"/>
              </a:ext>
            </a:extLst>
          </p:cNvPr>
          <p:cNvSpPr txBox="1"/>
          <p:nvPr/>
        </p:nvSpPr>
        <p:spPr>
          <a:xfrm>
            <a:off x="5263814" y="4361447"/>
            <a:ext cx="66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bril Fatface"/>
              </a:rPr>
              <a:t>Student 1’s copy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A4C03-1292-440B-8D7A-2DF40BD717AF}"/>
              </a:ext>
            </a:extLst>
          </p:cNvPr>
          <p:cNvSpPr txBox="1"/>
          <p:nvPr/>
        </p:nvSpPr>
        <p:spPr>
          <a:xfrm>
            <a:off x="6040253" y="4368297"/>
            <a:ext cx="66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bril Fatface"/>
              </a:rPr>
              <a:t>Student 2’s copy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DCD60-7B0D-4BBB-8356-152B64D2C38B}"/>
              </a:ext>
            </a:extLst>
          </p:cNvPr>
          <p:cNvSpPr txBox="1"/>
          <p:nvPr/>
        </p:nvSpPr>
        <p:spPr>
          <a:xfrm>
            <a:off x="6816692" y="4344570"/>
            <a:ext cx="66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bril Fatface"/>
              </a:rPr>
              <a:t>Student 3’s copy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09FEF-BD80-4246-AE4D-66614D789936}"/>
              </a:ext>
            </a:extLst>
          </p:cNvPr>
          <p:cNvSpPr txBox="1"/>
          <p:nvPr/>
        </p:nvSpPr>
        <p:spPr>
          <a:xfrm>
            <a:off x="7593131" y="4344570"/>
            <a:ext cx="66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bril Fatface"/>
              </a:rPr>
              <a:t>Student 4’s copy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2B57C-7EB3-4351-9788-4411864CB7FF}"/>
              </a:ext>
            </a:extLst>
          </p:cNvPr>
          <p:cNvSpPr txBox="1"/>
          <p:nvPr/>
        </p:nvSpPr>
        <p:spPr>
          <a:xfrm>
            <a:off x="8388420" y="4368297"/>
            <a:ext cx="66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bril Fatface"/>
              </a:rPr>
              <a:t>Student 5’s copy</a:t>
            </a:r>
          </a:p>
        </p:txBody>
      </p:sp>
    </p:spTree>
    <p:extLst>
      <p:ext uri="{BB962C8B-B14F-4D97-AF65-F5344CB8AC3E}">
        <p14:creationId xmlns:p14="http://schemas.microsoft.com/office/powerpoint/2010/main" val="341750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Getting Your Team on the Repository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In order for team members to access the repository, they need to create a GitHub account and request access from the repository admin (the person that created the team repository)</a:t>
            </a:r>
          </a:p>
          <a:p>
            <a:pPr lvl="0"/>
            <a:r>
              <a:rPr lang="en-US" dirty="0"/>
              <a:t>After the admin grants access, team members have to follow the following steps:</a:t>
            </a:r>
          </a:p>
          <a:p>
            <a:pPr lvl="1"/>
            <a:r>
              <a:rPr lang="en-US" dirty="0"/>
              <a:t>Go to the homepage of Android Studio (the one that shows up when you first open it up)</a:t>
            </a:r>
          </a:p>
          <a:p>
            <a:pPr lvl="1"/>
            <a:r>
              <a:rPr lang="en-US" dirty="0"/>
              <a:t>Click on “Check Out Project From Version Control”</a:t>
            </a:r>
          </a:p>
          <a:p>
            <a:pPr lvl="1"/>
            <a:r>
              <a:rPr lang="en-US" dirty="0"/>
              <a:t>Enter your team’s </a:t>
            </a:r>
            <a:r>
              <a:rPr lang="en-US" dirty="0" err="1"/>
              <a:t>Git</a:t>
            </a:r>
            <a:r>
              <a:rPr lang="en-US" dirty="0"/>
              <a:t> Repository URL  </a:t>
            </a:r>
          </a:p>
          <a:p>
            <a:pPr lvl="1"/>
            <a:r>
              <a:rPr lang="en-US" dirty="0"/>
              <a:t>Then click “Test” and “Clone”</a:t>
            </a:r>
          </a:p>
          <a:p>
            <a:r>
              <a:rPr lang="en-US" dirty="0"/>
              <a:t>After successfully cloning the repository, team members can start contributing to the team repository</a:t>
            </a:r>
          </a:p>
          <a:p>
            <a:pPr lvl="0"/>
            <a:endParaRPr lang="en-US" dirty="0"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/>
              <a:pPr lvl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51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Creating a New File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Go to the folder where you want to add a file</a:t>
            </a:r>
          </a:p>
          <a:p>
            <a:r>
              <a:rPr lang="en-US" dirty="0"/>
              <a:t>Right click on the folder </a:t>
            </a:r>
          </a:p>
          <a:p>
            <a:r>
              <a:rPr lang="en-US" dirty="0"/>
              <a:t>Select “File” &gt;&gt; “new” &gt;&gt; “Java Class” &gt;&gt; Give it a name &gt;&gt; “OK”</a:t>
            </a:r>
          </a:p>
          <a:p>
            <a:pPr lvl="0"/>
            <a:endParaRPr lang="en-US" dirty="0"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/>
              <a:pPr lvl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5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Committing &amp; Pushing Files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Committing</a:t>
            </a:r>
          </a:p>
          <a:p>
            <a:pPr lvl="1"/>
            <a:r>
              <a:rPr lang="en-US" dirty="0"/>
              <a:t>Press the check mark at the top right or go to VCS and press “Commit”</a:t>
            </a:r>
          </a:p>
          <a:p>
            <a:pPr lvl="1"/>
            <a:r>
              <a:rPr lang="en-US" dirty="0"/>
              <a:t>Enter a commit message and press “Commit”</a:t>
            </a:r>
          </a:p>
          <a:p>
            <a:r>
              <a:rPr lang="en-US" dirty="0"/>
              <a:t>Pushing</a:t>
            </a:r>
          </a:p>
          <a:p>
            <a:pPr lvl="1"/>
            <a:r>
              <a:rPr lang="en-US" dirty="0"/>
              <a:t>Instead of pressing “Commit,” click on the arrow near the commit button</a:t>
            </a:r>
          </a:p>
          <a:p>
            <a:pPr lvl="1"/>
            <a:r>
              <a:rPr lang="en-US" dirty="0"/>
              <a:t>Click “Commit and Push”</a:t>
            </a:r>
          </a:p>
          <a:p>
            <a:pPr lvl="1"/>
            <a:r>
              <a:rPr lang="en-US" dirty="0"/>
              <a:t>Select branch to push onto and press “Push”</a:t>
            </a:r>
          </a:p>
          <a:p>
            <a:pPr lvl="0"/>
            <a:endParaRPr lang="en-US" dirty="0"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/>
              <a:pPr lvl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1907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</TotalTime>
  <Words>776</Words>
  <Application>Microsoft Macintosh PowerPoint</Application>
  <PresentationFormat>On-screen Show (4:3)</PresentationFormat>
  <Paragraphs>82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Abril Fatface</vt:lpstr>
      <vt:lpstr>Arial</vt:lpstr>
      <vt:lpstr>Calibri</vt:lpstr>
      <vt:lpstr>Century Gothic</vt:lpstr>
      <vt:lpstr>Elephant</vt:lpstr>
      <vt:lpstr>Helvetica Neue</vt:lpstr>
      <vt:lpstr>BrushVTI</vt:lpstr>
      <vt:lpstr>Programming Environment Setup for Android Studio</vt:lpstr>
      <vt:lpstr>Android Studio</vt:lpstr>
      <vt:lpstr>GitHub</vt:lpstr>
      <vt:lpstr>Installing Android Studio</vt:lpstr>
      <vt:lpstr>Configuring GitHub</vt:lpstr>
      <vt:lpstr>Creating Your Team Repository</vt:lpstr>
      <vt:lpstr>Getting Your Team on the Repository</vt:lpstr>
      <vt:lpstr>Creating a New File</vt:lpstr>
      <vt:lpstr>Committing &amp; Pushing Files</vt:lpstr>
      <vt:lpstr>Transferring Programs onto the Phones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for Grants</dc:title>
  <dc:creator>Srinivasan Seshan</dc:creator>
  <cp:lastModifiedBy>Srinivasan Seshan</cp:lastModifiedBy>
  <cp:revision>51</cp:revision>
  <dcterms:created xsi:type="dcterms:W3CDTF">2020-03-03T17:05:41Z</dcterms:created>
  <dcterms:modified xsi:type="dcterms:W3CDTF">2020-04-05T12:52:21Z</dcterms:modified>
</cp:coreProperties>
</file>