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15"/>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66"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90" autoAdjust="0"/>
    <p:restoredTop sz="94694"/>
  </p:normalViewPr>
  <p:slideViewPr>
    <p:cSldViewPr snapToGrid="0" snapToObjects="1">
      <p:cViewPr varScale="1">
        <p:scale>
          <a:sx n="128" d="100"/>
          <a:sy n="128" d="100"/>
        </p:scale>
        <p:origin x="11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05D45-2BCB-7D45-A4DC-3AF42B1AEA7C}" type="datetimeFigureOut">
              <a:rPr lang="en-US" smtClean="0"/>
              <a:t>4/5/20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32E23-AAD2-3D4F-B193-31CA6C6F7B80}" type="slidenum">
              <a:rPr lang="en-US" smtClean="0"/>
              <a:t>‹#›</a:t>
            </a:fld>
            <a:endParaRPr lang="en-US"/>
          </a:p>
        </p:txBody>
      </p:sp>
    </p:spTree>
    <p:extLst>
      <p:ext uri="{BB962C8B-B14F-4D97-AF65-F5344CB8AC3E}">
        <p14:creationId xmlns:p14="http://schemas.microsoft.com/office/powerpoint/2010/main" val="3860919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a:prstGeom prst="rect">
            <a:avLst/>
          </a:prstGeom>
        </p:spPr>
        <p:txBody>
          <a:bodyPr anchor="b">
            <a:normAutofit/>
          </a:bodyPr>
          <a:lstStyle>
            <a:lvl1pPr algn="l">
              <a:defRPr sz="4800"/>
            </a:lvl1pPr>
          </a:lstStyle>
          <a:p>
            <a:r>
              <a:rPr lang="en-US" dirty="0"/>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a:prstGeom prst="rect">
            <a:avLst/>
          </a:prstGeo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a:xfrm>
            <a:off x="838200" y="6356350"/>
            <a:ext cx="2743200" cy="365125"/>
          </a:xfrm>
          <a:prstGeom prst="rect">
            <a:avLst/>
          </a:prstGeom>
        </p:spPr>
        <p:txBody>
          <a:bodyPr/>
          <a:lstStyle/>
          <a:p>
            <a:fld id="{7B78B43C-C2F7-C548-8AD9-EBCC568A1127}" type="datetime1">
              <a:rPr lang="en-US" smtClean="0"/>
              <a:t>4/5/20</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07161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a:prstGeom prst="rect">
            <a:avLst/>
          </a:prstGeo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a:prstGeom prst="rect">
            <a:avLst/>
          </a:prstGeo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a:xfrm>
            <a:off x="838200" y="6356350"/>
            <a:ext cx="2743200" cy="365125"/>
          </a:xfrm>
          <a:prstGeom prst="rect">
            <a:avLst/>
          </a:prstGeom>
        </p:spPr>
        <p:txBody>
          <a:bodyPr/>
          <a:lstStyle/>
          <a:p>
            <a:fld id="{D71D51ED-B3BD-4446-BFE8-DC51757F1B37}" type="datetime1">
              <a:rPr lang="en-US" smtClean="0"/>
              <a:t>4/5/20</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71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a:xfrm>
            <a:off x="838200" y="6356350"/>
            <a:ext cx="2743200" cy="365125"/>
          </a:xfrm>
          <a:prstGeom prst="rect">
            <a:avLst/>
          </a:prstGeom>
        </p:spPr>
        <p:txBody>
          <a:bodyPr/>
          <a:lstStyle/>
          <a:p>
            <a:fld id="{50411E0D-CEDE-3B48-B327-BA5F8C8C123F}" type="datetime1">
              <a:rPr lang="en-US" smtClean="0"/>
              <a:t>4/5/20</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8791303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a:xfrm>
            <a:off x="838200" y="6356350"/>
            <a:ext cx="2743200" cy="365125"/>
          </a:xfrm>
          <a:prstGeom prst="rect">
            <a:avLst/>
          </a:prstGeom>
        </p:spPr>
        <p:txBody>
          <a:bodyPr/>
          <a:lstStyle/>
          <a:p>
            <a:fld id="{8B819C03-7264-234E-BC60-D9AC9A7D93C8}" type="datetime1">
              <a:rPr lang="en-US" smtClean="0"/>
              <a:t>4/5/20</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1854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a:xfrm>
            <a:off x="259080" y="365125"/>
            <a:ext cx="8663940" cy="739775"/>
          </a:xfrm>
          <a:prstGeom prst="rect">
            <a:avLst/>
          </a:prstGeo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259080" y="1249680"/>
            <a:ext cx="8663940" cy="502919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a:xfrm>
            <a:off x="4591050" y="6356350"/>
            <a:ext cx="2743200" cy="365125"/>
          </a:xfrm>
          <a:prstGeom prst="rect">
            <a:avLst/>
          </a:prstGeom>
        </p:spPr>
        <p:txBody>
          <a:bodyPr/>
          <a:lstStyle/>
          <a:p>
            <a:fld id="{B3F34C0A-F4D8-9640-803F-3FBB945906A3}" type="datetime1">
              <a:rPr lang="en-US" smtClean="0"/>
              <a:t>4/5/20</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a:xfrm>
            <a:off x="259080" y="6356350"/>
            <a:ext cx="4114800" cy="365125"/>
          </a:xfrm>
          <a:prstGeom prst="rect">
            <a:avLst/>
          </a:prstGeom>
        </p:spPr>
        <p:txBody>
          <a:bodyPr/>
          <a:lstStyle>
            <a:lvl1pPr algn="l">
              <a:defRPr sz="1100"/>
            </a:lvl1pPr>
          </a:lstStyle>
          <a:p>
            <a:r>
              <a:rPr lang="en-US"/>
              <a:t>Copyright 2020 FTCTutorials.com (Last edit 4/1/2020)</a:t>
            </a:r>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a:xfrm>
            <a:off x="8404860" y="6356350"/>
            <a:ext cx="518160" cy="365125"/>
          </a:xfrm>
          <a:prstGeom prst="rect">
            <a:avLst/>
          </a:prstGeom>
        </p:spPr>
        <p:txBody>
          <a:bodyPr/>
          <a:lstStyle>
            <a:lvl1pPr>
              <a:defRPr sz="1100"/>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46017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a:prstGeom prst="rect">
            <a:avLst/>
          </a:prstGeo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a:prstGeom prst="rect">
            <a:avLst/>
          </a:prstGeo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a:xfrm>
            <a:off x="838200" y="6356350"/>
            <a:ext cx="2743200" cy="365125"/>
          </a:xfrm>
          <a:prstGeom prst="rect">
            <a:avLst/>
          </a:prstGeom>
        </p:spPr>
        <p:txBody>
          <a:bodyPr/>
          <a:lstStyle/>
          <a:p>
            <a:fld id="{5F7BE8D7-2153-0E4B-BFAF-F4E706F1AA42}" type="datetime1">
              <a:rPr lang="en-US" smtClean="0"/>
              <a:t>4/5/20</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78433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a:xfrm>
            <a:off x="838200"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a:xfrm>
            <a:off x="838200" y="6356350"/>
            <a:ext cx="2743200" cy="365125"/>
          </a:xfrm>
          <a:prstGeom prst="rect">
            <a:avLst/>
          </a:prstGeom>
        </p:spPr>
        <p:txBody>
          <a:bodyPr/>
          <a:lstStyle/>
          <a:p>
            <a:fld id="{1E5B35C4-9FA8-E04A-9C38-20FC18F29AF2}" type="datetime1">
              <a:rPr lang="en-US" smtClean="0"/>
              <a:t>4/5/20</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4260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a:prstGeom prst="rect">
            <a:avLst/>
          </a:prstGeo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a:prstGeom prst="rect">
            <a:avLst/>
          </a:prstGeo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a:xfrm>
            <a:off x="838200" y="6356350"/>
            <a:ext cx="2743200" cy="365125"/>
          </a:xfrm>
          <a:prstGeom prst="rect">
            <a:avLst/>
          </a:prstGeom>
        </p:spPr>
        <p:txBody>
          <a:bodyPr/>
          <a:lstStyle/>
          <a:p>
            <a:fld id="{12CED457-629C-F544-9839-271F38324669}" type="datetime1">
              <a:rPr lang="en-US" smtClean="0"/>
              <a:t>4/5/20</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333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a:prstGeom prst="rect">
            <a:avLst/>
          </a:prstGeo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a:xfrm>
            <a:off x="838200" y="6356350"/>
            <a:ext cx="2743200" cy="365125"/>
          </a:xfrm>
          <a:prstGeom prst="rect">
            <a:avLst/>
          </a:prstGeom>
        </p:spPr>
        <p:txBody>
          <a:bodyPr/>
          <a:lstStyle/>
          <a:p>
            <a:fld id="{1A3D0B17-0515-7947-AD7B-029C3C83F1CF}" type="datetime1">
              <a:rPr lang="en-US" smtClean="0"/>
              <a:t>4/5/20</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525448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7CAD8DAD-08C9-DB4E-8B1C-D74A7D012D2C}" type="datetime1">
              <a:rPr lang="en-US" smtClean="0"/>
              <a:t>4/5/20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0805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a:xfrm>
            <a:off x="838200" y="6356350"/>
            <a:ext cx="2743200" cy="365125"/>
          </a:xfrm>
          <a:prstGeom prst="rect">
            <a:avLst/>
          </a:prstGeom>
        </p:spPr>
        <p:txBody>
          <a:bodyPr/>
          <a:lstStyle/>
          <a:p>
            <a:fld id="{784C8811-515E-6948-8087-A1D25FC5C337}" type="datetime1">
              <a:rPr lang="en-US" smtClean="0"/>
              <a:t>4/5/20</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a:xfrm>
            <a:off x="4038600" y="6356350"/>
            <a:ext cx="4114800" cy="365125"/>
          </a:xfrm>
          <a:prstGeom prst="rect">
            <a:avLst/>
          </a:prstGeom>
        </p:spPr>
        <p:txBody>
          <a:bodyPr/>
          <a:lstStyle/>
          <a:p>
            <a:r>
              <a:rPr lang="en-US"/>
              <a:t>Copyright 2020 FTCTutorials.com (Last edit 4/1/2020)</a:t>
            </a:r>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066742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a:prstGeom prst="rect">
            <a:avLst/>
          </a:prstGeo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a:prstGeom prst="rect">
            <a:avLst/>
          </a:prstGeo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a:xfrm>
            <a:off x="838200" y="6356350"/>
            <a:ext cx="2743200" cy="365125"/>
          </a:xfrm>
          <a:prstGeom prst="rect">
            <a:avLst/>
          </a:prstGeom>
        </p:spPr>
        <p:txBody>
          <a:bodyPr/>
          <a:lstStyle/>
          <a:p>
            <a:fld id="{9B25849A-1D98-EB4A-9EA7-6E2B8814AFEC}" type="datetime1">
              <a:rPr lang="en-US" smtClean="0"/>
              <a:t>4/5/20</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a:xfrm>
            <a:off x="4038600" y="6356350"/>
            <a:ext cx="4114800" cy="365125"/>
          </a:xfrm>
          <a:prstGeom prst="rect">
            <a:avLst/>
          </a:prstGeom>
        </p:spPr>
        <p:txBody>
          <a:bodyPr/>
          <a:lstStyle>
            <a:lvl1pPr algn="l">
              <a:defRPr/>
            </a:lvl1pPr>
          </a:lstStyle>
          <a:p>
            <a:r>
              <a:rPr lang="en-US"/>
              <a:t>Copyright 2020 FTCTutorials.com (Last edit 4/1/2020)</a:t>
            </a:r>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a:xfrm>
            <a:off x="8610600" y="6356350"/>
            <a:ext cx="2743200" cy="365125"/>
          </a:xfrm>
          <a:prstGeom prst="rect">
            <a:avLst/>
          </a:prstGeom>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98200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190500" y="136526"/>
            <a:ext cx="8747760" cy="8350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190500" y="1074420"/>
            <a:ext cx="8747760" cy="51892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4564380" y="6365240"/>
            <a:ext cx="9525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F50485-F336-B140-952D-0693F21216A6}" type="datetime1">
              <a:rPr lang="en-US" smtClean="0"/>
              <a:t>4/5/20</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190500" y="6351269"/>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Copyright 2020 FTCTutorials.com (Last edit 4/1/2020)</a:t>
            </a:r>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526780" y="6369049"/>
            <a:ext cx="41148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51845F5A-061D-4825-9AE9-D7794091C6CF}" type="slidenum">
              <a:rPr lang="en-US" smtClean="0"/>
              <a:pPr/>
              <a:t>‹#›</a:t>
            </a:fld>
            <a:endParaRPr lang="en-US"/>
          </a:p>
        </p:txBody>
      </p:sp>
    </p:spTree>
    <p:extLst>
      <p:ext uri="{BB962C8B-B14F-4D97-AF65-F5344CB8AC3E}">
        <p14:creationId xmlns:p14="http://schemas.microsoft.com/office/powerpoint/2010/main" val="2086017749"/>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hf sldNum="0" hdr="0" dt="0"/>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revrobotics.com/rev-45-1270/"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andymark.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3" Type="http://schemas.openxmlformats.org/officeDocument/2006/relationships/hyperlink" Target="https://www.andymark.com/product-p/am-3441a.htm" TargetMode="External"/><Relationship Id="rId18" Type="http://schemas.openxmlformats.org/officeDocument/2006/relationships/hyperlink" Target="https://www.andymark.com/product-p/am-3473.htm" TargetMode="External"/><Relationship Id="rId26" Type="http://schemas.openxmlformats.org/officeDocument/2006/relationships/hyperlink" Target="https://www.andymark.com/product-p/am-1289.htm" TargetMode="External"/><Relationship Id="rId3" Type="http://schemas.openxmlformats.org/officeDocument/2006/relationships/hyperlink" Target="https://www.andymark.com/product-p/am-3907.htm" TargetMode="External"/><Relationship Id="rId21" Type="http://schemas.openxmlformats.org/officeDocument/2006/relationships/hyperlink" Target="https://www.andymark.com/product-p/am-3285.htm" TargetMode="External"/><Relationship Id="rId7" Type="http://schemas.openxmlformats.org/officeDocument/2006/relationships/hyperlink" Target="https://www.andymark.com/product-p/am-2586.htm" TargetMode="External"/><Relationship Id="rId12" Type="http://schemas.openxmlformats.org/officeDocument/2006/relationships/hyperlink" Target="https://www.andymark.com/product-p/am-3215a.htm" TargetMode="External"/><Relationship Id="rId17" Type="http://schemas.openxmlformats.org/officeDocument/2006/relationships/hyperlink" Target="https://www.andymark.com/product-p/am-3667.htm" TargetMode="External"/><Relationship Id="rId25" Type="http://schemas.openxmlformats.org/officeDocument/2006/relationships/hyperlink" Target="https://www.andymark.com/product-p/am-1443.htm" TargetMode="External"/><Relationship Id="rId33" Type="http://schemas.openxmlformats.org/officeDocument/2006/relationships/hyperlink" Target="http://www.revrobotics.com/rev-45-1270/" TargetMode="External"/><Relationship Id="rId2" Type="http://schemas.openxmlformats.org/officeDocument/2006/relationships/hyperlink" Target="https://www.andymark.com/product-p/am-2964a.htm" TargetMode="External"/><Relationship Id="rId16" Type="http://schemas.openxmlformats.org/officeDocument/2006/relationships/hyperlink" Target="https://www.andymark.com/product-p/am-3668.htm" TargetMode="External"/><Relationship Id="rId20" Type="http://schemas.openxmlformats.org/officeDocument/2006/relationships/hyperlink" Target="https://www.andymark.com/product-p/am-3283.htm" TargetMode="External"/><Relationship Id="rId29" Type="http://schemas.openxmlformats.org/officeDocument/2006/relationships/hyperlink" Target="https://www.andymark.com/product-p/am-3926a.htm" TargetMode="External"/><Relationship Id="rId1" Type="http://schemas.openxmlformats.org/officeDocument/2006/relationships/slideLayout" Target="../slideLayouts/slideLayout2.xml"/><Relationship Id="rId6" Type="http://schemas.openxmlformats.org/officeDocument/2006/relationships/hyperlink" Target="https://www.andymark.com/product-p/am-3637.htm" TargetMode="External"/><Relationship Id="rId11" Type="http://schemas.openxmlformats.org/officeDocument/2006/relationships/hyperlink" Target="https://www.andymark.com/product-p/am-3443a.htm" TargetMode="External"/><Relationship Id="rId24" Type="http://schemas.openxmlformats.org/officeDocument/2006/relationships/hyperlink" Target="https://www.andymark.com/product-p/am-0682.htm" TargetMode="External"/><Relationship Id="rId32" Type="http://schemas.openxmlformats.org/officeDocument/2006/relationships/hyperlink" Target="https://www.andymark.com/products/ftc-starter-kit-options" TargetMode="External"/><Relationship Id="rId5" Type="http://schemas.openxmlformats.org/officeDocument/2006/relationships/hyperlink" Target="https://www.andymark.com/product-p/am-3461a.htm" TargetMode="External"/><Relationship Id="rId15" Type="http://schemas.openxmlformats.org/officeDocument/2006/relationships/hyperlink" Target="https://www.andymark.com/product-p/am-3413a.htm" TargetMode="External"/><Relationship Id="rId23" Type="http://schemas.openxmlformats.org/officeDocument/2006/relationships/hyperlink" Target="https://www.andymark.com/product-p/am-0371.htm" TargetMode="External"/><Relationship Id="rId28" Type="http://schemas.openxmlformats.org/officeDocument/2006/relationships/hyperlink" Target="https://www.andymark.com/product-p/am-1496.htm" TargetMode="External"/><Relationship Id="rId10" Type="http://schemas.openxmlformats.org/officeDocument/2006/relationships/hyperlink" Target="https://www.andymark.com/product-p/am-3899.htm" TargetMode="External"/><Relationship Id="rId19" Type="http://schemas.openxmlformats.org/officeDocument/2006/relationships/hyperlink" Target="https://www.andymark.com/product-p/am-6mmDshaft.htm" TargetMode="External"/><Relationship Id="rId31" Type="http://schemas.openxmlformats.org/officeDocument/2006/relationships/image" Target="../media/image11.jpeg"/><Relationship Id="rId4" Type="http://schemas.openxmlformats.org/officeDocument/2006/relationships/hyperlink" Target="https://www.andymark.com/product-p/am-3103.htm" TargetMode="External"/><Relationship Id="rId9" Type="http://schemas.openxmlformats.org/officeDocument/2006/relationships/hyperlink" Target="https://www.andymark.com/product-p/am-3474.htm" TargetMode="External"/><Relationship Id="rId14" Type="http://schemas.openxmlformats.org/officeDocument/2006/relationships/hyperlink" Target="https://www.andymark.com/product-p/am-3442a.htm" TargetMode="External"/><Relationship Id="rId22" Type="http://schemas.openxmlformats.org/officeDocument/2006/relationships/hyperlink" Target="https://www.andymark.com/product-p/am-0370.htm" TargetMode="External"/><Relationship Id="rId27" Type="http://schemas.openxmlformats.org/officeDocument/2006/relationships/hyperlink" Target="https://www.andymark.com/product-p/am-2992.htm" TargetMode="External"/><Relationship Id="rId30" Type="http://schemas.openxmlformats.org/officeDocument/2006/relationships/hyperlink" Target="https://www.andymark.com/product-p/am-3572_green.htm" TargetMode="External"/><Relationship Id="rId8" Type="http://schemas.openxmlformats.org/officeDocument/2006/relationships/hyperlink" Target="https://www.andymark.com/product-p/am-3440.ht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creativecommons.org/licenses/by-nc-sa/4.0/"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obilda.com/first-team-discounts/" TargetMode="External"/><Relationship Id="rId2" Type="http://schemas.openxmlformats.org/officeDocument/2006/relationships/hyperlink" Target="https://www.gobilda.com/"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gobilda.com/strafer-chassis-k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cdn11.bigcommerce.com/s-eem7ijc77k/images/stencil/1280x1280/products/1799/25440/3200-0001-1920_101819__72163.1571758860.jpg?c=2" TargetMode="External"/><Relationship Id="rId1" Type="http://schemas.openxmlformats.org/officeDocument/2006/relationships/slideLayout" Target="../slideLayouts/slideLayout2.xml"/><Relationship Id="rId5" Type="http://schemas.openxmlformats.org/officeDocument/2006/relationships/hyperlink" Target="https://www.gobilda.com/master-ftc-kit-2019-2020-season/" TargetMode="External"/><Relationship Id="rId4" Type="http://schemas.openxmlformats.org/officeDocument/2006/relationships/hyperlink" Target="https://www.gobilda.com/strafer-chassis-ki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pitsco.com/Competitions-Clubs-and-Programs/FIRST-Tech-Challenge" TargetMode="External"/><Relationship Id="rId2" Type="http://schemas.openxmlformats.org/officeDocument/2006/relationships/hyperlink" Target="https://www.pitsco.com/Shop/TETRIX-Robotics/&amp;TXredir=1"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hyperlink" Target="https://www.pitsco.com/TETRIX-MAX-Mecanum-Wheels" TargetMode="External"/><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hyperlink" Target="https://www.pitsco.com/TETRIX-FTC-Competition-Set/&amp;TXredir=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servocity.com/first_team_discounts" TargetMode="External"/><Relationship Id="rId2" Type="http://schemas.openxmlformats.org/officeDocument/2006/relationships/hyperlink" Target="https://www.servocity.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hyperlink" Target="https://www.servocity.com/ftc-competition-kit" TargetMode="External"/><Relationship Id="rId2" Type="http://schemas.openxmlformats.org/officeDocument/2006/relationships/hyperlink" Target="https://www.servocity.com/media/catalog/product/cache/1/image/9df78eab33525d08d6e5fb8d27136e95/f/t/ftc-kit-2019-2020-season-10-24-19.jpg" TargetMode="External"/><Relationship Id="rId1" Type="http://schemas.openxmlformats.org/officeDocument/2006/relationships/slideLayout" Target="../slideLayouts/slideLayout2.xml"/><Relationship Id="rId6" Type="http://schemas.openxmlformats.org/officeDocument/2006/relationships/hyperlink" Target="https://www.servocity.com/servos" TargetMode="External"/><Relationship Id="rId5" Type="http://schemas.openxmlformats.org/officeDocument/2006/relationships/hyperlink" Target="https://www.servocity.com/motors-actuators/gear-motors" TargetMode="External"/><Relationship Id="rId4" Type="http://schemas.openxmlformats.org/officeDocument/2006/relationships/hyperlink" Target="https://www.servocity.com/3606-series-mecanum-wheel-set-bearing-supported-rollers-100mm-diameter"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revrobotics.com/competition/ftc/discounts/" TargetMode="External"/><Relationship Id="rId2" Type="http://schemas.openxmlformats.org/officeDocument/2006/relationships/hyperlink" Target="http://www.revrobotics.com/"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BDC40C0-E1A7-4F68-ACE9-8D5E7B1F3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C566B69-4C0B-443D-9422-FEE42F1CA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BE0A882E-BEF2-4019-8A28-318E0E2FB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55"/>
            <a:ext cx="9144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11560655 w 12192000"/>
              <a:gd name="connsiteY3" fmla="*/ 6858000 h 6858000"/>
              <a:gd name="connsiteX4" fmla="*/ 11572884 w 12192000"/>
              <a:gd name="connsiteY4" fmla="*/ 6759738 h 6858000"/>
              <a:gd name="connsiteX5" fmla="*/ 11812292 w 12192000"/>
              <a:gd name="connsiteY5" fmla="*/ 6532282 h 6858000"/>
              <a:gd name="connsiteX6" fmla="*/ 11956995 w 12192000"/>
              <a:gd name="connsiteY6" fmla="*/ 6386992 h 6858000"/>
              <a:gd name="connsiteX7" fmla="*/ 11801234 w 12192000"/>
              <a:gd name="connsiteY7" fmla="*/ 6284788 h 6858000"/>
              <a:gd name="connsiteX8" fmla="*/ 11856520 w 12192000"/>
              <a:gd name="connsiteY8" fmla="*/ 6193604 h 6858000"/>
              <a:gd name="connsiteX9" fmla="*/ 11722875 w 12192000"/>
              <a:gd name="connsiteY9" fmla="*/ 5956630 h 6858000"/>
              <a:gd name="connsiteX10" fmla="*/ 11763258 w 12192000"/>
              <a:gd name="connsiteY10" fmla="*/ 5635988 h 6858000"/>
              <a:gd name="connsiteX11" fmla="*/ 11706050 w 12192000"/>
              <a:gd name="connsiteY11" fmla="*/ 5351418 h 6858000"/>
              <a:gd name="connsiteX12" fmla="*/ 11697876 w 12192000"/>
              <a:gd name="connsiteY12" fmla="*/ 4763241 h 6858000"/>
              <a:gd name="connsiteX13" fmla="*/ 11776236 w 12192000"/>
              <a:gd name="connsiteY13" fmla="*/ 4730675 h 6858000"/>
              <a:gd name="connsiteX14" fmla="*/ 11868540 w 12192000"/>
              <a:gd name="connsiteY14" fmla="*/ 4584884 h 6858000"/>
              <a:gd name="connsiteX15" fmla="*/ 11898825 w 12192000"/>
              <a:gd name="connsiteY15" fmla="*/ 4517749 h 6858000"/>
              <a:gd name="connsiteX16" fmla="*/ 11897864 w 12192000"/>
              <a:gd name="connsiteY16" fmla="*/ 4375464 h 6858000"/>
              <a:gd name="connsiteX17" fmla="*/ 11854116 w 12192000"/>
              <a:gd name="connsiteY17" fmla="*/ 4311838 h 6858000"/>
              <a:gd name="connsiteX18" fmla="*/ 11901709 w 12192000"/>
              <a:gd name="connsiteY18" fmla="*/ 4203620 h 6858000"/>
              <a:gd name="connsiteX19" fmla="*/ 11974782 w 12192000"/>
              <a:gd name="connsiteY19" fmla="*/ 4114442 h 6858000"/>
              <a:gd name="connsiteX20" fmla="*/ 11932476 w 12192000"/>
              <a:gd name="connsiteY20" fmla="*/ 4024762 h 6858000"/>
              <a:gd name="connsiteX21" fmla="*/ 11885365 w 12192000"/>
              <a:gd name="connsiteY21" fmla="*/ 3939592 h 6858000"/>
              <a:gd name="connsiteX22" fmla="*/ 11751719 w 12192000"/>
              <a:gd name="connsiteY22" fmla="*/ 3749211 h 6858000"/>
              <a:gd name="connsiteX23" fmla="*/ 11513754 w 12192000"/>
              <a:gd name="connsiteY23" fmla="*/ 3604420 h 6858000"/>
              <a:gd name="connsiteX24" fmla="*/ 11220504 w 12192000"/>
              <a:gd name="connsiteY24" fmla="*/ 3488188 h 6858000"/>
              <a:gd name="connsiteX25" fmla="*/ 11312805 w 12192000"/>
              <a:gd name="connsiteY25" fmla="*/ 3414541 h 6858000"/>
              <a:gd name="connsiteX26" fmla="*/ 10805146 w 12192000"/>
              <a:gd name="connsiteY26" fmla="*/ 3277767 h 6858000"/>
              <a:gd name="connsiteX27" fmla="*/ 11234926 w 12192000"/>
              <a:gd name="connsiteY27" fmla="*/ 3203117 h 6858000"/>
              <a:gd name="connsiteX28" fmla="*/ 11204640 w 12192000"/>
              <a:gd name="connsiteY28" fmla="*/ 3174060 h 6858000"/>
              <a:gd name="connsiteX29" fmla="*/ 11174834 w 12192000"/>
              <a:gd name="connsiteY29" fmla="*/ 3143498 h 6858000"/>
              <a:gd name="connsiteX30" fmla="*/ 11400780 w 12192000"/>
              <a:gd name="connsiteY30" fmla="*/ 3099410 h 6858000"/>
              <a:gd name="connsiteX31" fmla="*/ 11297902 w 12192000"/>
              <a:gd name="connsiteY31" fmla="*/ 3041793 h 6858000"/>
              <a:gd name="connsiteX32" fmla="*/ 11485870 w 12192000"/>
              <a:gd name="connsiteY32" fmla="*/ 3021253 h 6858000"/>
              <a:gd name="connsiteX33" fmla="*/ 11513754 w 12192000"/>
              <a:gd name="connsiteY33" fmla="*/ 2944098 h 6858000"/>
              <a:gd name="connsiteX34" fmla="*/ 11405107 w 12192000"/>
              <a:gd name="connsiteY34" fmla="*/ 2906523 h 6858000"/>
              <a:gd name="connsiteX35" fmla="*/ 10572950 w 12192000"/>
              <a:gd name="connsiteY35" fmla="*/ 2803317 h 6858000"/>
              <a:gd name="connsiteX36" fmla="*/ 9205250 w 12192000"/>
              <a:gd name="connsiteY36" fmla="*/ 2778767 h 6858000"/>
              <a:gd name="connsiteX37" fmla="*/ 8579578 w 12192000"/>
              <a:gd name="connsiteY37" fmla="*/ 2759181 h 6858000"/>
              <a:gd name="connsiteX38" fmla="*/ 8370208 w 12192000"/>
              <a:gd name="connsiteY38" fmla="*/ 2759730 h 6858000"/>
              <a:gd name="connsiteX39" fmla="*/ 7470748 w 12192000"/>
              <a:gd name="connsiteY39" fmla="*/ 2819849 h 6858000"/>
              <a:gd name="connsiteX40" fmla="*/ 7001547 w 12192000"/>
              <a:gd name="connsiteY40" fmla="*/ 2861432 h 6858000"/>
              <a:gd name="connsiteX41" fmla="*/ 6295343 w 12192000"/>
              <a:gd name="connsiteY41" fmla="*/ 2988688 h 6858000"/>
              <a:gd name="connsiteX42" fmla="*/ 6075166 w 12192000"/>
              <a:gd name="connsiteY42" fmla="*/ 3078367 h 6858000"/>
              <a:gd name="connsiteX43" fmla="*/ 5859314 w 12192000"/>
              <a:gd name="connsiteY43" fmla="*/ 3139490 h 6858000"/>
              <a:gd name="connsiteX44" fmla="*/ 5800183 w 12192000"/>
              <a:gd name="connsiteY44" fmla="*/ 3195101 h 6858000"/>
              <a:gd name="connsiteX45" fmla="*/ 5882870 w 12192000"/>
              <a:gd name="connsiteY45" fmla="*/ 3252215 h 6858000"/>
              <a:gd name="connsiteX46" fmla="*/ 6232848 w 12192000"/>
              <a:gd name="connsiteY46" fmla="*/ 3274760 h 6858000"/>
              <a:gd name="connsiteX47" fmla="*/ 5911715 w 12192000"/>
              <a:gd name="connsiteY47" fmla="*/ 3347407 h 6858000"/>
              <a:gd name="connsiteX48" fmla="*/ 6384279 w 12192000"/>
              <a:gd name="connsiteY48" fmla="*/ 3312836 h 6858000"/>
              <a:gd name="connsiteX49" fmla="*/ 6526097 w 12192000"/>
              <a:gd name="connsiteY49" fmla="*/ 3325362 h 6858000"/>
              <a:gd name="connsiteX50" fmla="*/ 6403028 w 12192000"/>
              <a:gd name="connsiteY50" fmla="*/ 3383478 h 6858000"/>
              <a:gd name="connsiteX51" fmla="*/ 5767013 w 12192000"/>
              <a:gd name="connsiteY51" fmla="*/ 3500713 h 6858000"/>
              <a:gd name="connsiteX52" fmla="*/ 5706920 w 12192000"/>
              <a:gd name="connsiteY52" fmla="*/ 3511233 h 6858000"/>
              <a:gd name="connsiteX53" fmla="*/ 5310793 w 12192000"/>
              <a:gd name="connsiteY53" fmla="*/ 3677066 h 6858000"/>
              <a:gd name="connsiteX54" fmla="*/ 5548276 w 12192000"/>
              <a:gd name="connsiteY54" fmla="*/ 3660533 h 6858000"/>
              <a:gd name="connsiteX55" fmla="*/ 5293005 w 12192000"/>
              <a:gd name="connsiteY55" fmla="*/ 3765743 h 6858000"/>
              <a:gd name="connsiteX56" fmla="*/ 4983410 w 12192000"/>
              <a:gd name="connsiteY56" fmla="*/ 3883981 h 6858000"/>
              <a:gd name="connsiteX57" fmla="*/ 4674775 w 12192000"/>
              <a:gd name="connsiteY57" fmla="*/ 4068850 h 6858000"/>
              <a:gd name="connsiteX58" fmla="*/ 4453155 w 12192000"/>
              <a:gd name="connsiteY58" fmla="*/ 4163539 h 6858000"/>
              <a:gd name="connsiteX59" fmla="*/ 4492095 w 12192000"/>
              <a:gd name="connsiteY59" fmla="*/ 4237188 h 6858000"/>
              <a:gd name="connsiteX60" fmla="*/ 4464213 w 12192000"/>
              <a:gd name="connsiteY60" fmla="*/ 4318851 h 6858000"/>
              <a:gd name="connsiteX61" fmla="*/ 4857456 w 12192000"/>
              <a:gd name="connsiteY61" fmla="*/ 4241696 h 6858000"/>
              <a:gd name="connsiteX62" fmla="*/ 4713234 w 12192000"/>
              <a:gd name="connsiteY62" fmla="*/ 4295303 h 6858000"/>
              <a:gd name="connsiteX63" fmla="*/ 4656026 w 12192000"/>
              <a:gd name="connsiteY63" fmla="*/ 4348410 h 6858000"/>
              <a:gd name="connsiteX64" fmla="*/ 4718523 w 12192000"/>
              <a:gd name="connsiteY64" fmla="*/ 4368951 h 6858000"/>
              <a:gd name="connsiteX65" fmla="*/ 4989178 w 12192000"/>
              <a:gd name="connsiteY65" fmla="*/ 4420054 h 6858000"/>
              <a:gd name="connsiteX66" fmla="*/ 4304127 w 12192000"/>
              <a:gd name="connsiteY66" fmla="*/ 4609933 h 6858000"/>
              <a:gd name="connsiteX67" fmla="*/ 4402677 w 12192000"/>
              <a:gd name="connsiteY67" fmla="*/ 4624463 h 6858000"/>
              <a:gd name="connsiteX68" fmla="*/ 5398287 w 12192000"/>
              <a:gd name="connsiteY68" fmla="*/ 4608430 h 6858000"/>
              <a:gd name="connsiteX69" fmla="*/ 5592504 w 12192000"/>
              <a:gd name="connsiteY69" fmla="*/ 4585886 h 6858000"/>
              <a:gd name="connsiteX70" fmla="*/ 5411266 w 12192000"/>
              <a:gd name="connsiteY70" fmla="*/ 4964142 h 6858000"/>
              <a:gd name="connsiteX71" fmla="*/ 5480493 w 12192000"/>
              <a:gd name="connsiteY71" fmla="*/ 5031277 h 6858000"/>
              <a:gd name="connsiteX72" fmla="*/ 5233393 w 12192000"/>
              <a:gd name="connsiteY72" fmla="*/ 5047810 h 6858000"/>
              <a:gd name="connsiteX73" fmla="*/ 4750251 w 12192000"/>
              <a:gd name="connsiteY73" fmla="*/ 5256728 h 6858000"/>
              <a:gd name="connsiteX74" fmla="*/ 4508440 w 12192000"/>
              <a:gd name="connsiteY74" fmla="*/ 5624965 h 6858000"/>
              <a:gd name="connsiteX75" fmla="*/ 4602665 w 12192000"/>
              <a:gd name="connsiteY75" fmla="*/ 5706629 h 6858000"/>
              <a:gd name="connsiteX76" fmla="*/ 4215189 w 12192000"/>
              <a:gd name="connsiteY76" fmla="*/ 5797811 h 6858000"/>
              <a:gd name="connsiteX77" fmla="*/ 4407966 w 12192000"/>
              <a:gd name="connsiteY77" fmla="*/ 5826870 h 6858000"/>
              <a:gd name="connsiteX78" fmla="*/ 4265186 w 12192000"/>
              <a:gd name="connsiteY78" fmla="*/ 5881478 h 6858000"/>
              <a:gd name="connsiteX79" fmla="*/ 4145964 w 12192000"/>
              <a:gd name="connsiteY79" fmla="*/ 5977170 h 6858000"/>
              <a:gd name="connsiteX80" fmla="*/ 4710350 w 12192000"/>
              <a:gd name="connsiteY80" fmla="*/ 5909035 h 6858000"/>
              <a:gd name="connsiteX81" fmla="*/ 4870916 w 12192000"/>
              <a:gd name="connsiteY81" fmla="*/ 5949616 h 6858000"/>
              <a:gd name="connsiteX82" fmla="*/ 4960333 w 12192000"/>
              <a:gd name="connsiteY82" fmla="*/ 5949115 h 6858000"/>
              <a:gd name="connsiteX83" fmla="*/ 5073788 w 12192000"/>
              <a:gd name="connsiteY83" fmla="*/ 5953623 h 6858000"/>
              <a:gd name="connsiteX84" fmla="*/ 4979084 w 12192000"/>
              <a:gd name="connsiteY84" fmla="*/ 5990197 h 6858000"/>
              <a:gd name="connsiteX85" fmla="*/ 5100228 w 12192000"/>
              <a:gd name="connsiteY85" fmla="*/ 6151519 h 6858000"/>
              <a:gd name="connsiteX86" fmla="*/ 4666602 w 12192000"/>
              <a:gd name="connsiteY86" fmla="*/ 6266250 h 6858000"/>
              <a:gd name="connsiteX87" fmla="*/ 4762750 w 12192000"/>
              <a:gd name="connsiteY87" fmla="*/ 6288795 h 6858000"/>
              <a:gd name="connsiteX88" fmla="*/ 4815151 w 12192000"/>
              <a:gd name="connsiteY88" fmla="*/ 6322363 h 6858000"/>
              <a:gd name="connsiteX89" fmla="*/ 4558918 w 12192000"/>
              <a:gd name="connsiteY89" fmla="*/ 6504727 h 6858000"/>
              <a:gd name="connsiteX90" fmla="*/ 4899280 w 12192000"/>
              <a:gd name="connsiteY90" fmla="*/ 6480679 h 6858000"/>
              <a:gd name="connsiteX91" fmla="*/ 4692563 w 12192000"/>
              <a:gd name="connsiteY91" fmla="*/ 6586391 h 6858000"/>
              <a:gd name="connsiteX92" fmla="*/ 4303645 w 12192000"/>
              <a:gd name="connsiteY92" fmla="*/ 6834888 h 6858000"/>
              <a:gd name="connsiteX93" fmla="*/ 4307829 w 12192000"/>
              <a:gd name="connsiteY93" fmla="*/ 6852361 h 6858000"/>
              <a:gd name="connsiteX94" fmla="*/ 4323786 w 12192000"/>
              <a:gd name="connsiteY94" fmla="*/ 6858000 h 6858000"/>
              <a:gd name="connsiteX95" fmla="*/ 0 w 12192000"/>
              <a:gd name="connsiteY9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12192000" h="6858000">
                <a:moveTo>
                  <a:pt x="0" y="0"/>
                </a:moveTo>
                <a:lnTo>
                  <a:pt x="12192000" y="0"/>
                </a:lnTo>
                <a:lnTo>
                  <a:pt x="12192000" y="6858000"/>
                </a:lnTo>
                <a:lnTo>
                  <a:pt x="11560655" y="6858000"/>
                </a:lnTo>
                <a:lnTo>
                  <a:pt x="11572884" y="6759738"/>
                </a:lnTo>
                <a:cubicBezTo>
                  <a:pt x="11663744" y="6693104"/>
                  <a:pt x="11749315" y="6619456"/>
                  <a:pt x="11812292" y="6532282"/>
                </a:cubicBezTo>
                <a:cubicBezTo>
                  <a:pt x="11851232" y="6478675"/>
                  <a:pt x="11886807" y="6425068"/>
                  <a:pt x="11956995" y="6386992"/>
                </a:cubicBezTo>
                <a:cubicBezTo>
                  <a:pt x="11918054" y="6334888"/>
                  <a:pt x="11851232" y="6322863"/>
                  <a:pt x="11801234" y="6284788"/>
                </a:cubicBezTo>
                <a:cubicBezTo>
                  <a:pt x="11797390" y="6253224"/>
                  <a:pt x="11876711" y="6262743"/>
                  <a:pt x="11856520" y="6193604"/>
                </a:cubicBezTo>
                <a:cubicBezTo>
                  <a:pt x="11829119" y="6101419"/>
                  <a:pt x="11858923" y="5996209"/>
                  <a:pt x="11722875" y="5956630"/>
                </a:cubicBezTo>
                <a:cubicBezTo>
                  <a:pt x="11686819" y="5866950"/>
                  <a:pt x="11676724" y="5723664"/>
                  <a:pt x="11763258" y="5635988"/>
                </a:cubicBezTo>
                <a:cubicBezTo>
                  <a:pt x="11892094" y="5505226"/>
                  <a:pt x="11871424" y="5422059"/>
                  <a:pt x="11706050" y="5351418"/>
                </a:cubicBezTo>
                <a:cubicBezTo>
                  <a:pt x="11684896" y="5342400"/>
                  <a:pt x="11707491" y="4786287"/>
                  <a:pt x="11697876" y="4763241"/>
                </a:cubicBezTo>
                <a:cubicBezTo>
                  <a:pt x="11713260" y="4731677"/>
                  <a:pt x="11749315" y="4739192"/>
                  <a:pt x="11776236" y="4730675"/>
                </a:cubicBezTo>
                <a:cubicBezTo>
                  <a:pt x="11894018" y="4694603"/>
                  <a:pt x="11897864" y="4694603"/>
                  <a:pt x="11868540" y="4584884"/>
                </a:cubicBezTo>
                <a:cubicBezTo>
                  <a:pt x="11859884" y="4551817"/>
                  <a:pt x="11880076" y="4538289"/>
                  <a:pt x="11898825" y="4517749"/>
                </a:cubicBezTo>
                <a:cubicBezTo>
                  <a:pt x="11969013" y="4441095"/>
                  <a:pt x="11969494" y="4440094"/>
                  <a:pt x="11897864" y="4375464"/>
                </a:cubicBezTo>
                <a:cubicBezTo>
                  <a:pt x="11877192" y="4356928"/>
                  <a:pt x="11863252" y="4336887"/>
                  <a:pt x="11854116" y="4311838"/>
                </a:cubicBezTo>
                <a:cubicBezTo>
                  <a:pt x="11837290" y="4266245"/>
                  <a:pt x="11837771" y="4228169"/>
                  <a:pt x="11901709" y="4203620"/>
                </a:cubicBezTo>
                <a:cubicBezTo>
                  <a:pt x="11946418" y="4186086"/>
                  <a:pt x="11971897" y="4166044"/>
                  <a:pt x="11974782" y="4114442"/>
                </a:cubicBezTo>
                <a:cubicBezTo>
                  <a:pt x="11976706" y="4071355"/>
                  <a:pt x="11981993" y="4043299"/>
                  <a:pt x="11932476" y="4024762"/>
                </a:cubicBezTo>
                <a:cubicBezTo>
                  <a:pt x="11892576" y="4009732"/>
                  <a:pt x="11881038" y="3977668"/>
                  <a:pt x="11885365" y="3939592"/>
                </a:cubicBezTo>
                <a:cubicBezTo>
                  <a:pt x="11895460" y="3846405"/>
                  <a:pt x="11841137" y="3791796"/>
                  <a:pt x="11751719" y="3749211"/>
                </a:cubicBezTo>
                <a:cubicBezTo>
                  <a:pt x="11666628" y="3708629"/>
                  <a:pt x="11592115" y="3654019"/>
                  <a:pt x="11513754" y="3604420"/>
                </a:cubicBezTo>
                <a:cubicBezTo>
                  <a:pt x="11426740" y="3549310"/>
                  <a:pt x="11325786" y="3516243"/>
                  <a:pt x="11220504" y="3488188"/>
                </a:cubicBezTo>
                <a:cubicBezTo>
                  <a:pt x="11239734" y="3448108"/>
                  <a:pt x="11306076" y="3470653"/>
                  <a:pt x="11312805" y="3414541"/>
                </a:cubicBezTo>
                <a:cubicBezTo>
                  <a:pt x="11148394" y="3366945"/>
                  <a:pt x="10991193" y="3295301"/>
                  <a:pt x="10805146" y="3277767"/>
                </a:cubicBezTo>
                <a:cubicBezTo>
                  <a:pt x="10955618" y="3286784"/>
                  <a:pt x="11092147" y="3222154"/>
                  <a:pt x="11234926" y="3203117"/>
                </a:cubicBezTo>
                <a:cubicBezTo>
                  <a:pt x="11248386" y="3171554"/>
                  <a:pt x="11217140" y="3179569"/>
                  <a:pt x="11204640" y="3174060"/>
                </a:cubicBezTo>
                <a:cubicBezTo>
                  <a:pt x="11192140" y="3168047"/>
                  <a:pt x="11176757" y="3166042"/>
                  <a:pt x="11174834" y="3143498"/>
                </a:cubicBezTo>
                <a:cubicBezTo>
                  <a:pt x="11243580" y="3110932"/>
                  <a:pt x="11329632" y="3132475"/>
                  <a:pt x="11400780" y="3099410"/>
                </a:cubicBezTo>
                <a:cubicBezTo>
                  <a:pt x="11384916" y="3051314"/>
                  <a:pt x="11323382" y="3080371"/>
                  <a:pt x="11297902" y="3041793"/>
                </a:cubicBezTo>
                <a:cubicBezTo>
                  <a:pt x="11364246" y="3034780"/>
                  <a:pt x="11425779" y="3031774"/>
                  <a:pt x="11485870" y="3021253"/>
                </a:cubicBezTo>
                <a:cubicBezTo>
                  <a:pt x="11532984" y="3013236"/>
                  <a:pt x="11545964" y="2972154"/>
                  <a:pt x="11513754" y="2944098"/>
                </a:cubicBezTo>
                <a:cubicBezTo>
                  <a:pt x="11484909" y="2919049"/>
                  <a:pt x="11442604" y="2917044"/>
                  <a:pt x="11405107" y="2906523"/>
                </a:cubicBezTo>
                <a:cubicBezTo>
                  <a:pt x="11137817" y="2833377"/>
                  <a:pt x="10857066" y="2809829"/>
                  <a:pt x="10572950" y="2803317"/>
                </a:cubicBezTo>
                <a:cubicBezTo>
                  <a:pt x="10117210" y="2792795"/>
                  <a:pt x="9660028" y="2793297"/>
                  <a:pt x="9205250" y="2778767"/>
                </a:cubicBezTo>
                <a:cubicBezTo>
                  <a:pt x="8996489" y="2772379"/>
                  <a:pt x="8788540" y="2761765"/>
                  <a:pt x="8579578" y="2759181"/>
                </a:cubicBezTo>
                <a:cubicBezTo>
                  <a:pt x="8509922" y="2758320"/>
                  <a:pt x="8440155" y="2758352"/>
                  <a:pt x="8370208" y="2759730"/>
                </a:cubicBezTo>
                <a:cubicBezTo>
                  <a:pt x="8070708" y="2765742"/>
                  <a:pt x="7771690" y="2764238"/>
                  <a:pt x="7470748" y="2819849"/>
                </a:cubicBezTo>
                <a:cubicBezTo>
                  <a:pt x="7316911" y="2848407"/>
                  <a:pt x="7156825" y="2838887"/>
                  <a:pt x="7001547" y="2861432"/>
                </a:cubicBezTo>
                <a:cubicBezTo>
                  <a:pt x="6765024" y="2896002"/>
                  <a:pt x="6528501" y="2936583"/>
                  <a:pt x="6295343" y="2988688"/>
                </a:cubicBezTo>
                <a:cubicBezTo>
                  <a:pt x="6222271" y="3005220"/>
                  <a:pt x="6131892" y="3015241"/>
                  <a:pt x="6075166" y="3078367"/>
                </a:cubicBezTo>
                <a:cubicBezTo>
                  <a:pt x="5985266" y="3038288"/>
                  <a:pt x="5929502" y="3113938"/>
                  <a:pt x="5859314" y="3139490"/>
                </a:cubicBezTo>
                <a:cubicBezTo>
                  <a:pt x="5831912" y="3149510"/>
                  <a:pt x="5795857" y="3163538"/>
                  <a:pt x="5800183" y="3195101"/>
                </a:cubicBezTo>
                <a:cubicBezTo>
                  <a:pt x="5804030" y="3234680"/>
                  <a:pt x="5844410" y="3260231"/>
                  <a:pt x="5882870" y="3252215"/>
                </a:cubicBezTo>
                <a:cubicBezTo>
                  <a:pt x="6002574" y="3227164"/>
                  <a:pt x="6109777" y="3283277"/>
                  <a:pt x="6232848" y="3274760"/>
                </a:cubicBezTo>
                <a:cubicBezTo>
                  <a:pt x="6125643" y="3298808"/>
                  <a:pt x="6018918" y="3323358"/>
                  <a:pt x="5911715" y="3347407"/>
                </a:cubicBezTo>
                <a:cubicBezTo>
                  <a:pt x="6070839" y="3366444"/>
                  <a:pt x="6227559" y="3332376"/>
                  <a:pt x="6384279" y="3312836"/>
                </a:cubicBezTo>
                <a:cubicBezTo>
                  <a:pt x="6434757" y="3306824"/>
                  <a:pt x="6513117" y="3260732"/>
                  <a:pt x="6526097" y="3325362"/>
                </a:cubicBezTo>
                <a:cubicBezTo>
                  <a:pt x="6534750" y="3368448"/>
                  <a:pt x="6450622" y="3371454"/>
                  <a:pt x="6403028" y="3383478"/>
                </a:cubicBezTo>
                <a:cubicBezTo>
                  <a:pt x="6192945" y="3435081"/>
                  <a:pt x="5979497" y="3465141"/>
                  <a:pt x="5767013" y="3500713"/>
                </a:cubicBezTo>
                <a:cubicBezTo>
                  <a:pt x="5746822" y="3504220"/>
                  <a:pt x="5720381" y="3501214"/>
                  <a:pt x="5706920" y="3511233"/>
                </a:cubicBezTo>
                <a:cubicBezTo>
                  <a:pt x="5598272" y="3591895"/>
                  <a:pt x="5460782" y="3618449"/>
                  <a:pt x="5310793" y="3677066"/>
                </a:cubicBezTo>
                <a:cubicBezTo>
                  <a:pt x="5405498" y="3704622"/>
                  <a:pt x="5469435" y="3648007"/>
                  <a:pt x="5548276" y="3660533"/>
                </a:cubicBezTo>
                <a:cubicBezTo>
                  <a:pt x="5467993" y="3721154"/>
                  <a:pt x="5374731" y="3732677"/>
                  <a:pt x="5293005" y="3765743"/>
                </a:cubicBezTo>
                <a:cubicBezTo>
                  <a:pt x="5234355" y="3789291"/>
                  <a:pt x="5016580" y="3862938"/>
                  <a:pt x="4983410" y="3883981"/>
                </a:cubicBezTo>
                <a:cubicBezTo>
                  <a:pt x="4883416" y="3949110"/>
                  <a:pt x="4756501" y="3979672"/>
                  <a:pt x="4674775" y="4068850"/>
                </a:cubicBezTo>
                <a:cubicBezTo>
                  <a:pt x="4617087" y="4131477"/>
                  <a:pt x="4520939" y="4119952"/>
                  <a:pt x="4453155" y="4163539"/>
                </a:cubicBezTo>
                <a:cubicBezTo>
                  <a:pt x="4429119" y="4204622"/>
                  <a:pt x="4475751" y="4215143"/>
                  <a:pt x="4492095" y="4237188"/>
                </a:cubicBezTo>
                <a:cubicBezTo>
                  <a:pt x="4513728" y="4266746"/>
                  <a:pt x="4475269" y="4283280"/>
                  <a:pt x="4464213" y="4318851"/>
                </a:cubicBezTo>
                <a:cubicBezTo>
                  <a:pt x="4591608" y="4278771"/>
                  <a:pt x="4713234" y="4255223"/>
                  <a:pt x="4857456" y="4241696"/>
                </a:cubicBezTo>
                <a:cubicBezTo>
                  <a:pt x="4809862" y="4299311"/>
                  <a:pt x="4752174" y="4274261"/>
                  <a:pt x="4713234" y="4295303"/>
                </a:cubicBezTo>
                <a:cubicBezTo>
                  <a:pt x="4687756" y="4308830"/>
                  <a:pt x="4648816" y="4314843"/>
                  <a:pt x="4656026" y="4348410"/>
                </a:cubicBezTo>
                <a:cubicBezTo>
                  <a:pt x="4661795" y="4374963"/>
                  <a:pt x="4694486" y="4371456"/>
                  <a:pt x="4718523" y="4368951"/>
                </a:cubicBezTo>
                <a:cubicBezTo>
                  <a:pt x="4810825" y="4359433"/>
                  <a:pt x="4900722" y="4356425"/>
                  <a:pt x="4989178" y="4420054"/>
                </a:cubicBezTo>
                <a:cubicBezTo>
                  <a:pt x="4764193" y="4512739"/>
                  <a:pt x="4505557" y="4473661"/>
                  <a:pt x="4304127" y="4609933"/>
                </a:cubicBezTo>
                <a:cubicBezTo>
                  <a:pt x="4332491" y="4652018"/>
                  <a:pt x="4372871" y="4629473"/>
                  <a:pt x="4402677" y="4624463"/>
                </a:cubicBezTo>
                <a:cubicBezTo>
                  <a:pt x="4598338" y="4590394"/>
                  <a:pt x="5297332" y="4651016"/>
                  <a:pt x="5398287" y="4608430"/>
                </a:cubicBezTo>
                <a:cubicBezTo>
                  <a:pt x="5460301" y="4582379"/>
                  <a:pt x="5525682" y="4569853"/>
                  <a:pt x="5592504" y="4585886"/>
                </a:cubicBezTo>
                <a:cubicBezTo>
                  <a:pt x="5656923" y="4601416"/>
                  <a:pt x="5640578" y="4819353"/>
                  <a:pt x="5411266" y="4964142"/>
                </a:cubicBezTo>
                <a:cubicBezTo>
                  <a:pt x="5378575" y="4984684"/>
                  <a:pt x="5524721" y="5014244"/>
                  <a:pt x="5480493" y="5031277"/>
                </a:cubicBezTo>
                <a:cubicBezTo>
                  <a:pt x="5445880" y="5044804"/>
                  <a:pt x="5276179" y="5037289"/>
                  <a:pt x="5233393" y="5047810"/>
                </a:cubicBezTo>
                <a:cubicBezTo>
                  <a:pt x="5216567" y="5052318"/>
                  <a:pt x="4701216" y="5221157"/>
                  <a:pt x="4750251" y="5256728"/>
                </a:cubicBezTo>
                <a:cubicBezTo>
                  <a:pt x="4896877" y="5363441"/>
                  <a:pt x="5388190" y="5558833"/>
                  <a:pt x="4508440" y="5624965"/>
                </a:cubicBezTo>
                <a:cubicBezTo>
                  <a:pt x="4536323" y="5663542"/>
                  <a:pt x="4613241" y="5638994"/>
                  <a:pt x="4602665" y="5706629"/>
                </a:cubicBezTo>
                <a:cubicBezTo>
                  <a:pt x="4485845" y="5743202"/>
                  <a:pt x="4350758" y="5741198"/>
                  <a:pt x="4215189" y="5797811"/>
                </a:cubicBezTo>
                <a:cubicBezTo>
                  <a:pt x="4276245" y="5838893"/>
                  <a:pt x="4346432" y="5813844"/>
                  <a:pt x="4407966" y="5826870"/>
                </a:cubicBezTo>
                <a:cubicBezTo>
                  <a:pt x="4373353" y="5878473"/>
                  <a:pt x="4313741" y="5870457"/>
                  <a:pt x="4265186" y="5881478"/>
                </a:cubicBezTo>
                <a:cubicBezTo>
                  <a:pt x="4220479" y="5892001"/>
                  <a:pt x="4125774" y="5981680"/>
                  <a:pt x="4145964" y="5977170"/>
                </a:cubicBezTo>
                <a:cubicBezTo>
                  <a:pt x="4332971" y="5937091"/>
                  <a:pt x="4522862" y="5948113"/>
                  <a:pt x="4710350" y="5909035"/>
                </a:cubicBezTo>
                <a:cubicBezTo>
                  <a:pt x="4772366" y="5896009"/>
                  <a:pt x="4842554" y="5870958"/>
                  <a:pt x="4870916" y="5949616"/>
                </a:cubicBezTo>
                <a:cubicBezTo>
                  <a:pt x="4879571" y="5972663"/>
                  <a:pt x="4873321" y="5980177"/>
                  <a:pt x="4960333" y="5949115"/>
                </a:cubicBezTo>
                <a:cubicBezTo>
                  <a:pt x="4994466" y="5937091"/>
                  <a:pt x="5039656" y="5924065"/>
                  <a:pt x="5073788" y="5953623"/>
                </a:cubicBezTo>
                <a:cubicBezTo>
                  <a:pt x="5052154" y="5990698"/>
                  <a:pt x="5010331" y="5979675"/>
                  <a:pt x="4979084" y="5990197"/>
                </a:cubicBezTo>
                <a:cubicBezTo>
                  <a:pt x="4896397" y="6017250"/>
                  <a:pt x="5180513" y="6120457"/>
                  <a:pt x="5100228" y="6151519"/>
                </a:cubicBezTo>
                <a:cubicBezTo>
                  <a:pt x="4935817" y="6215148"/>
                  <a:pt x="4832938" y="6196611"/>
                  <a:pt x="4666602" y="6266250"/>
                </a:cubicBezTo>
                <a:cubicBezTo>
                  <a:pt x="4723331" y="6264746"/>
                  <a:pt x="4706024" y="6288795"/>
                  <a:pt x="4762750" y="6288795"/>
                </a:cubicBezTo>
                <a:cubicBezTo>
                  <a:pt x="4788229" y="6288795"/>
                  <a:pt x="4815151" y="6294807"/>
                  <a:pt x="4815151" y="6322363"/>
                </a:cubicBezTo>
                <a:cubicBezTo>
                  <a:pt x="4815151" y="6348414"/>
                  <a:pt x="4516613" y="6491199"/>
                  <a:pt x="4558918" y="6504727"/>
                </a:cubicBezTo>
                <a:cubicBezTo>
                  <a:pt x="4674295" y="6541299"/>
                  <a:pt x="4970431" y="6429075"/>
                  <a:pt x="4899280" y="6480679"/>
                </a:cubicBezTo>
                <a:cubicBezTo>
                  <a:pt x="4791114" y="6559337"/>
                  <a:pt x="4774769" y="6574868"/>
                  <a:pt x="4692563" y="6586391"/>
                </a:cubicBezTo>
                <a:cubicBezTo>
                  <a:pt x="4621894" y="6596411"/>
                  <a:pt x="4373353" y="6816352"/>
                  <a:pt x="4303645" y="6834888"/>
                </a:cubicBezTo>
                <a:cubicBezTo>
                  <a:pt x="4288262" y="6838896"/>
                  <a:pt x="4291687" y="6845065"/>
                  <a:pt x="4307829" y="6852361"/>
                </a:cubicBezTo>
                <a:lnTo>
                  <a:pt x="432378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D10DD-A92A-2E4D-AA2E-01CA87E13E9C}"/>
              </a:ext>
            </a:extLst>
          </p:cNvPr>
          <p:cNvSpPr>
            <a:spLocks noGrp="1"/>
          </p:cNvSpPr>
          <p:nvPr>
            <p:ph type="ctrTitle"/>
          </p:nvPr>
        </p:nvSpPr>
        <p:spPr>
          <a:xfrm>
            <a:off x="711027" y="636635"/>
            <a:ext cx="8144738" cy="1701570"/>
          </a:xfrm>
        </p:spPr>
        <p:txBody>
          <a:bodyPr anchor="b">
            <a:normAutofit/>
          </a:bodyPr>
          <a:lstStyle/>
          <a:p>
            <a:pPr>
              <a:spcBef>
                <a:spcPts val="0"/>
              </a:spcBef>
              <a:buClr>
                <a:schemeClr val="dk1"/>
              </a:buClr>
              <a:buSzPts val="4400"/>
            </a:pPr>
            <a:r>
              <a:rPr lang="en-US" sz="5400" b="1" dirty="0">
                <a:solidFill>
                  <a:schemeClr val="dk1"/>
                </a:solidFill>
                <a:latin typeface="Abril Fatface"/>
                <a:sym typeface="Abril Fatface"/>
              </a:rPr>
              <a:t>FTC Vendors and Base Kits</a:t>
            </a:r>
          </a:p>
        </p:txBody>
      </p:sp>
      <p:sp>
        <p:nvSpPr>
          <p:cNvPr id="3" name="Subtitle 2">
            <a:extLst>
              <a:ext uri="{FF2B5EF4-FFF2-40B4-BE49-F238E27FC236}">
                <a16:creationId xmlns:a16="http://schemas.microsoft.com/office/drawing/2014/main" id="{AE51823A-01D3-E043-AA51-5953B8CE3438}"/>
              </a:ext>
            </a:extLst>
          </p:cNvPr>
          <p:cNvSpPr>
            <a:spLocks noGrp="1"/>
          </p:cNvSpPr>
          <p:nvPr>
            <p:ph type="subTitle" idx="1"/>
          </p:nvPr>
        </p:nvSpPr>
        <p:spPr>
          <a:xfrm>
            <a:off x="711028" y="2601649"/>
            <a:ext cx="3943349" cy="646785"/>
          </a:xfrm>
        </p:spPr>
        <p:txBody>
          <a:bodyPr>
            <a:normAutofit/>
          </a:bodyPr>
          <a:lstStyle/>
          <a:p>
            <a:r>
              <a:rPr lang="en-US" sz="1700" dirty="0"/>
              <a:t>Team 13380 Quantum stingers</a:t>
            </a:r>
          </a:p>
        </p:txBody>
      </p:sp>
      <p:pic>
        <p:nvPicPr>
          <p:cNvPr id="5" name="Picture 4" descr="A close up of a sign&#10;&#10;Description automatically generated">
            <a:extLst>
              <a:ext uri="{FF2B5EF4-FFF2-40B4-BE49-F238E27FC236}">
                <a16:creationId xmlns:a16="http://schemas.microsoft.com/office/drawing/2014/main" id="{171ED243-4E9F-E744-B56D-239F9EDBE6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572000" y="4362663"/>
            <a:ext cx="3683140" cy="1596886"/>
          </a:xfrm>
          <a:prstGeom prst="rect">
            <a:avLst/>
          </a:prstGeom>
        </p:spPr>
      </p:pic>
    </p:spTree>
    <p:extLst>
      <p:ext uri="{BB962C8B-B14F-4D97-AF65-F5344CB8AC3E}">
        <p14:creationId xmlns:p14="http://schemas.microsoft.com/office/powerpoint/2010/main" val="2465137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8A56-0440-46B8-B3F8-33BE1DE56425}"/>
              </a:ext>
            </a:extLst>
          </p:cNvPr>
          <p:cNvSpPr>
            <a:spLocks noGrp="1"/>
          </p:cNvSpPr>
          <p:nvPr>
            <p:ph type="title"/>
          </p:nvPr>
        </p:nvSpPr>
        <p:spPr/>
        <p:txBody>
          <a:bodyPr>
            <a:normAutofit/>
          </a:bodyPr>
          <a:lstStyle/>
          <a:p>
            <a:r>
              <a:rPr lang="en-US" dirty="0"/>
              <a:t>Base Kit</a:t>
            </a:r>
            <a:endParaRPr lang="en-US" sz="1600" dirty="0"/>
          </a:p>
        </p:txBody>
      </p:sp>
      <p:sp>
        <p:nvSpPr>
          <p:cNvPr id="4" name="Footer Placeholder 3">
            <a:extLst>
              <a:ext uri="{FF2B5EF4-FFF2-40B4-BE49-F238E27FC236}">
                <a16:creationId xmlns:a16="http://schemas.microsoft.com/office/drawing/2014/main" id="{D4B52D39-71F6-4DA7-8789-308B8D97793F}"/>
              </a:ext>
            </a:extLst>
          </p:cNvPr>
          <p:cNvSpPr>
            <a:spLocks noGrp="1"/>
          </p:cNvSpPr>
          <p:nvPr>
            <p:ph type="ftr" sz="quarter" idx="11"/>
          </p:nvPr>
        </p:nvSpPr>
        <p:spPr/>
        <p:txBody>
          <a:bodyPr/>
          <a:lstStyle/>
          <a:p>
            <a:r>
              <a:rPr lang="en-US"/>
              <a:t>Copyright 2020 FTCTutorials.com (Last edit 4/1/2020)</a:t>
            </a:r>
            <a:endParaRPr lang="en-US" dirty="0"/>
          </a:p>
        </p:txBody>
      </p:sp>
      <p:sp>
        <p:nvSpPr>
          <p:cNvPr id="7" name="TextBox 6">
            <a:extLst>
              <a:ext uri="{FF2B5EF4-FFF2-40B4-BE49-F238E27FC236}">
                <a16:creationId xmlns:a16="http://schemas.microsoft.com/office/drawing/2014/main" id="{F711D62F-73B8-4BD0-9ED4-6E1FCE9B59EF}"/>
              </a:ext>
            </a:extLst>
          </p:cNvPr>
          <p:cNvSpPr txBox="1"/>
          <p:nvPr/>
        </p:nvSpPr>
        <p:spPr>
          <a:xfrm>
            <a:off x="372977" y="1058778"/>
            <a:ext cx="3555334" cy="2769989"/>
          </a:xfrm>
          <a:prstGeom prst="rect">
            <a:avLst/>
          </a:prstGeom>
          <a:noFill/>
        </p:spPr>
        <p:txBody>
          <a:bodyPr wrap="square" rtlCol="0">
            <a:spAutoFit/>
          </a:bodyPr>
          <a:lstStyle/>
          <a:p>
            <a:r>
              <a:rPr lang="en-US" sz="1200" dirty="0"/>
              <a:t>2 40:1 HD Hex Motors</a:t>
            </a:r>
          </a:p>
          <a:p>
            <a:r>
              <a:rPr lang="en-US" sz="1200" dirty="0"/>
              <a:t>2 Core Hex Motors</a:t>
            </a:r>
          </a:p>
          <a:p>
            <a:r>
              <a:rPr lang="en-US" sz="1200" dirty="0"/>
              <a:t>4 Smart Robot Servos with other attachments</a:t>
            </a:r>
          </a:p>
          <a:p>
            <a:r>
              <a:rPr lang="en-US" sz="1200" dirty="0"/>
              <a:t>Smart Robot Servo Programmer</a:t>
            </a:r>
          </a:p>
          <a:p>
            <a:r>
              <a:rPr lang="en-US" sz="1200" dirty="0"/>
              <a:t>15 mm aluminum extrusion, various lengths</a:t>
            </a:r>
          </a:p>
          <a:p>
            <a:r>
              <a:rPr lang="en-US" sz="1200" dirty="0"/>
              <a:t>Omni and traction wheels</a:t>
            </a:r>
          </a:p>
          <a:p>
            <a:r>
              <a:rPr lang="en-US" sz="1200" dirty="0"/>
              <a:t>32 gears in 7 different sizes</a:t>
            </a:r>
          </a:p>
          <a:p>
            <a:r>
              <a:rPr lang="en-US" sz="1200" dirty="0"/>
              <a:t>10 sprockets in 3 different sizes</a:t>
            </a:r>
          </a:p>
          <a:p>
            <a:r>
              <a:rPr lang="en-US" sz="1200" dirty="0"/>
              <a:t>Delrin brackets</a:t>
            </a:r>
          </a:p>
          <a:p>
            <a:r>
              <a:rPr lang="en-US" sz="1200" dirty="0"/>
              <a:t>Delrin bearings and pillow blocks</a:t>
            </a:r>
          </a:p>
          <a:p>
            <a:r>
              <a:rPr lang="en-US" sz="1200" dirty="0"/>
              <a:t>Motor and servo power/data cables</a:t>
            </a:r>
          </a:p>
          <a:p>
            <a:r>
              <a:rPr lang="en-US" sz="1200" dirty="0"/>
              <a:t>Slim Robot Battery and charger</a:t>
            </a:r>
          </a:p>
          <a:p>
            <a:r>
              <a:rPr lang="en-US" sz="1200" dirty="0"/>
              <a:t>5.5 mm nut driver and 5.5 mm hex wrench</a:t>
            </a:r>
          </a:p>
          <a:p>
            <a:endParaRPr lang="en-US" dirty="0"/>
          </a:p>
        </p:txBody>
      </p:sp>
      <p:sp>
        <p:nvSpPr>
          <p:cNvPr id="11" name="TextBox 10">
            <a:extLst>
              <a:ext uri="{FF2B5EF4-FFF2-40B4-BE49-F238E27FC236}">
                <a16:creationId xmlns:a16="http://schemas.microsoft.com/office/drawing/2014/main" id="{BD165972-0977-4BB4-87D8-8C694E26C8A3}"/>
              </a:ext>
            </a:extLst>
          </p:cNvPr>
          <p:cNvSpPr txBox="1"/>
          <p:nvPr/>
        </p:nvSpPr>
        <p:spPr>
          <a:xfrm>
            <a:off x="372976" y="3908328"/>
            <a:ext cx="8550043" cy="2308324"/>
          </a:xfrm>
          <a:prstGeom prst="rect">
            <a:avLst/>
          </a:prstGeom>
          <a:noFill/>
        </p:spPr>
        <p:txBody>
          <a:bodyPr wrap="square" rtlCol="0">
            <a:spAutoFit/>
          </a:bodyPr>
          <a:lstStyle/>
          <a:p>
            <a:r>
              <a:rPr lang="en-US" b="1" dirty="0"/>
              <a:t>Kit Review</a:t>
            </a:r>
          </a:p>
          <a:p>
            <a:endParaRPr lang="en-US" sz="1400" dirty="0"/>
          </a:p>
          <a:p>
            <a:r>
              <a:rPr lang="en-US" sz="1400" dirty="0"/>
              <a:t>Cost: </a:t>
            </a:r>
            <a:r>
              <a:rPr lang="en-US" sz="1400" b="1" dirty="0"/>
              <a:t>$600.00</a:t>
            </a:r>
            <a:endParaRPr lang="en-US" sz="1400" dirty="0"/>
          </a:p>
          <a:p>
            <a:endParaRPr lang="en-US" sz="1400" dirty="0"/>
          </a:p>
          <a:p>
            <a:r>
              <a:rPr lang="en-US" sz="1400" dirty="0"/>
              <a:t>This system contains lots of motion components and brackets, but is lacking in structural parts and motors.</a:t>
            </a:r>
          </a:p>
          <a:p>
            <a:r>
              <a:rPr lang="en-US" sz="1400" dirty="0"/>
              <a:t>While structural parts from REV are quite cheap, you will still need to buy more motors across the season, as well as omni or Mecanum wheels, which, with the kit included, would cost around $800. </a:t>
            </a:r>
          </a:p>
          <a:p>
            <a:endParaRPr lang="en-US" sz="1400" dirty="0"/>
          </a:p>
        </p:txBody>
      </p:sp>
      <p:pic>
        <p:nvPicPr>
          <p:cNvPr id="3" name="Picture 2">
            <a:extLst>
              <a:ext uri="{FF2B5EF4-FFF2-40B4-BE49-F238E27FC236}">
                <a16:creationId xmlns:a16="http://schemas.microsoft.com/office/drawing/2014/main" id="{C65DB603-EE84-467A-BE1C-C7E1A8A03E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93750" y="1155094"/>
            <a:ext cx="4777273" cy="2769989"/>
          </a:xfrm>
          <a:prstGeom prst="rect">
            <a:avLst/>
          </a:prstGeom>
        </p:spPr>
      </p:pic>
      <p:sp>
        <p:nvSpPr>
          <p:cNvPr id="5" name="TextBox 4">
            <a:extLst>
              <a:ext uri="{FF2B5EF4-FFF2-40B4-BE49-F238E27FC236}">
                <a16:creationId xmlns:a16="http://schemas.microsoft.com/office/drawing/2014/main" id="{1F45D563-14D3-C341-B478-58D6D22D35C8}"/>
              </a:ext>
            </a:extLst>
          </p:cNvPr>
          <p:cNvSpPr txBox="1"/>
          <p:nvPr/>
        </p:nvSpPr>
        <p:spPr>
          <a:xfrm>
            <a:off x="3478696" y="5903843"/>
            <a:ext cx="5292327" cy="369332"/>
          </a:xfrm>
          <a:prstGeom prst="rect">
            <a:avLst/>
          </a:prstGeom>
          <a:noFill/>
        </p:spPr>
        <p:txBody>
          <a:bodyPr wrap="square" rtlCol="0">
            <a:spAutoFit/>
          </a:bodyPr>
          <a:lstStyle/>
          <a:p>
            <a:r>
              <a:rPr lang="en-US" sz="1200" dirty="0"/>
              <a:t>(</a:t>
            </a:r>
            <a:r>
              <a:rPr lang="en-US" dirty="0">
                <a:hlinkClick r:id="rId3"/>
              </a:rPr>
              <a:t>http://www.revrobotics.com/rev-45-1270/</a:t>
            </a:r>
            <a:r>
              <a:rPr lang="en-US" sz="1200" dirty="0"/>
              <a:t>)</a:t>
            </a:r>
            <a:endParaRPr lang="en-US" dirty="0"/>
          </a:p>
        </p:txBody>
      </p:sp>
    </p:spTree>
    <p:extLst>
      <p:ext uri="{BB962C8B-B14F-4D97-AF65-F5344CB8AC3E}">
        <p14:creationId xmlns:p14="http://schemas.microsoft.com/office/powerpoint/2010/main" val="205655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8B53E-B0C2-4297-BFD1-88B243D491B7}"/>
              </a:ext>
            </a:extLst>
          </p:cNvPr>
          <p:cNvSpPr>
            <a:spLocks noGrp="1"/>
          </p:cNvSpPr>
          <p:nvPr>
            <p:ph idx="1"/>
          </p:nvPr>
        </p:nvSpPr>
        <p:spPr/>
        <p:txBody>
          <a:bodyPr>
            <a:normAutofit/>
          </a:bodyPr>
          <a:lstStyle/>
          <a:p>
            <a:r>
              <a:rPr lang="en-US" dirty="0">
                <a:hlinkClick r:id="rId2"/>
              </a:rPr>
              <a:t>https://www.andymark.com/</a:t>
            </a:r>
            <a:endParaRPr lang="en-US" dirty="0"/>
          </a:p>
          <a:p>
            <a:r>
              <a:rPr lang="en-US" dirty="0"/>
              <a:t>Advantages</a:t>
            </a:r>
          </a:p>
          <a:p>
            <a:pPr lvl="1"/>
            <a:r>
              <a:rPr lang="en-US" sz="1600" dirty="0" err="1"/>
              <a:t>Andymark</a:t>
            </a:r>
            <a:r>
              <a:rPr lang="en-US" sz="1600" dirty="0"/>
              <a:t> offers the small, compact motor gearboxes which can exponentially increase the speed of any motor</a:t>
            </a:r>
          </a:p>
          <a:p>
            <a:pPr lvl="1"/>
            <a:r>
              <a:rPr lang="en-US" sz="1600" dirty="0" err="1"/>
              <a:t>Andymark</a:t>
            </a:r>
            <a:r>
              <a:rPr lang="en-US" sz="1600" dirty="0"/>
              <a:t> offers an extrusion system with holes, which makes it much easier to use than REV’s system</a:t>
            </a:r>
          </a:p>
          <a:p>
            <a:pPr lvl="1"/>
            <a:r>
              <a:rPr lang="en-US" sz="1600" dirty="0" err="1"/>
              <a:t>Andymark</a:t>
            </a:r>
            <a:r>
              <a:rPr lang="en-US" sz="1600" dirty="0"/>
              <a:t> boasts some of the best Mecanum wheels, and their tile runner chassis is known for its modularity and efficiency</a:t>
            </a:r>
          </a:p>
          <a:p>
            <a:pPr lvl="1"/>
            <a:r>
              <a:rPr lang="en-US" sz="1600" dirty="0" err="1"/>
              <a:t>AndyMark</a:t>
            </a:r>
            <a:r>
              <a:rPr lang="en-US" sz="1600" dirty="0"/>
              <a:t> is mainly an FRC vendor, but has started expanding more into FTC in recent years, so it will continue to improve as time goes on</a:t>
            </a:r>
          </a:p>
          <a:p>
            <a:r>
              <a:rPr lang="en-US" dirty="0"/>
              <a:t>Disadvantages</a:t>
            </a:r>
          </a:p>
          <a:p>
            <a:pPr lvl="1"/>
            <a:r>
              <a:rPr lang="en-US" sz="1600" dirty="0" err="1"/>
              <a:t>Andymark</a:t>
            </a:r>
            <a:r>
              <a:rPr lang="en-US" sz="1600" dirty="0"/>
              <a:t> is one of the most expensive vendors</a:t>
            </a:r>
          </a:p>
          <a:p>
            <a:pPr lvl="1"/>
            <a:r>
              <a:rPr lang="en-US" sz="1600" dirty="0"/>
              <a:t>The extrusions are only offered in 4 sizes, which can be a serious problem when building precise mechanisms</a:t>
            </a:r>
          </a:p>
          <a:p>
            <a:pPr lvl="1"/>
            <a:r>
              <a:rPr lang="en-US" sz="1600" dirty="0"/>
              <a:t>Being  mostly an FRC vendor, </a:t>
            </a:r>
            <a:r>
              <a:rPr lang="en-US" sz="1600" dirty="0" err="1"/>
              <a:t>AndyMark</a:t>
            </a:r>
            <a:r>
              <a:rPr lang="en-US" sz="1600" dirty="0"/>
              <a:t> does not currently have a lot of the parts that other FTC vendors offer</a:t>
            </a:r>
          </a:p>
        </p:txBody>
      </p:sp>
      <p:sp>
        <p:nvSpPr>
          <p:cNvPr id="4" name="Footer Placeholder 3">
            <a:extLst>
              <a:ext uri="{FF2B5EF4-FFF2-40B4-BE49-F238E27FC236}">
                <a16:creationId xmlns:a16="http://schemas.microsoft.com/office/drawing/2014/main" id="{FA570620-4D6B-43B5-9C7D-27CE890844AE}"/>
              </a:ext>
            </a:extLst>
          </p:cNvPr>
          <p:cNvSpPr>
            <a:spLocks noGrp="1"/>
          </p:cNvSpPr>
          <p:nvPr>
            <p:ph type="ftr" sz="quarter" idx="11"/>
          </p:nvPr>
        </p:nvSpPr>
        <p:spPr/>
        <p:txBody>
          <a:bodyPr/>
          <a:lstStyle/>
          <a:p>
            <a:r>
              <a:rPr lang="en-US"/>
              <a:t>Copyright 2020 FTCTutorials.com (Last edit 4/1/2020)</a:t>
            </a:r>
            <a:endParaRPr lang="en-US" dirty="0"/>
          </a:p>
        </p:txBody>
      </p:sp>
      <p:pic>
        <p:nvPicPr>
          <p:cNvPr id="4098" name="Picture 2" descr="AndyMark to double its operations in Kokomo | News ...">
            <a:extLst>
              <a:ext uri="{FF2B5EF4-FFF2-40B4-BE49-F238E27FC236}">
                <a16:creationId xmlns:a16="http://schemas.microsoft.com/office/drawing/2014/main" id="{046FF308-10C7-4AC1-90FB-3322E36A47E7}"/>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l="4720" r="5606"/>
          <a:stretch/>
        </p:blipFill>
        <p:spPr bwMode="auto">
          <a:xfrm>
            <a:off x="3507205" y="71627"/>
            <a:ext cx="5486400" cy="1132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777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8A56-0440-46B8-B3F8-33BE1DE56425}"/>
              </a:ext>
            </a:extLst>
          </p:cNvPr>
          <p:cNvSpPr>
            <a:spLocks noGrp="1"/>
          </p:cNvSpPr>
          <p:nvPr>
            <p:ph type="title"/>
          </p:nvPr>
        </p:nvSpPr>
        <p:spPr/>
        <p:txBody>
          <a:bodyPr>
            <a:normAutofit/>
          </a:bodyPr>
          <a:lstStyle/>
          <a:p>
            <a:r>
              <a:rPr lang="en-US" dirty="0"/>
              <a:t>Base Kit</a:t>
            </a:r>
            <a:endParaRPr lang="en-US" sz="1800" dirty="0"/>
          </a:p>
        </p:txBody>
      </p:sp>
      <p:sp>
        <p:nvSpPr>
          <p:cNvPr id="4" name="Footer Placeholder 3">
            <a:extLst>
              <a:ext uri="{FF2B5EF4-FFF2-40B4-BE49-F238E27FC236}">
                <a16:creationId xmlns:a16="http://schemas.microsoft.com/office/drawing/2014/main" id="{D4B52D39-71F6-4DA7-8789-308B8D97793F}"/>
              </a:ext>
            </a:extLst>
          </p:cNvPr>
          <p:cNvSpPr>
            <a:spLocks noGrp="1"/>
          </p:cNvSpPr>
          <p:nvPr>
            <p:ph type="ftr" sz="quarter" idx="11"/>
          </p:nvPr>
        </p:nvSpPr>
        <p:spPr/>
        <p:txBody>
          <a:bodyPr/>
          <a:lstStyle/>
          <a:p>
            <a:r>
              <a:rPr lang="en-US"/>
              <a:t>Copyright 2020 FTCTutorials.com (Last edit 4/1/2020)</a:t>
            </a:r>
            <a:endParaRPr lang="en-US" dirty="0"/>
          </a:p>
        </p:txBody>
      </p:sp>
      <p:sp>
        <p:nvSpPr>
          <p:cNvPr id="7" name="TextBox 6">
            <a:extLst>
              <a:ext uri="{FF2B5EF4-FFF2-40B4-BE49-F238E27FC236}">
                <a16:creationId xmlns:a16="http://schemas.microsoft.com/office/drawing/2014/main" id="{F711D62F-73B8-4BD0-9ED4-6E1FCE9B59EF}"/>
              </a:ext>
            </a:extLst>
          </p:cNvPr>
          <p:cNvSpPr txBox="1"/>
          <p:nvPr/>
        </p:nvSpPr>
        <p:spPr>
          <a:xfrm>
            <a:off x="259079" y="1058778"/>
            <a:ext cx="3873767" cy="5355312"/>
          </a:xfrm>
          <a:prstGeom prst="rect">
            <a:avLst/>
          </a:prstGeom>
          <a:noFill/>
        </p:spPr>
        <p:txBody>
          <a:bodyPr wrap="square" rtlCol="0">
            <a:spAutoFit/>
          </a:bodyPr>
          <a:lstStyle/>
          <a:p>
            <a:r>
              <a:rPr lang="en-US" sz="900" dirty="0"/>
              <a:t>Foundation Bundle of your choice</a:t>
            </a:r>
          </a:p>
          <a:p>
            <a:r>
              <a:rPr lang="en-US" sz="900" dirty="0" err="1"/>
              <a:t>TileRunner</a:t>
            </a:r>
            <a:r>
              <a:rPr lang="en-US" sz="900" dirty="0"/>
              <a:t> Bundle of your choice</a:t>
            </a:r>
          </a:p>
          <a:p>
            <a:r>
              <a:rPr lang="en-US" sz="900" dirty="0"/>
              <a:t>1 - </a:t>
            </a:r>
            <a:r>
              <a:rPr lang="en-US" sz="900" dirty="0" err="1"/>
              <a:t>NeveRest</a:t>
            </a:r>
            <a:r>
              <a:rPr lang="en-US" sz="900" dirty="0"/>
              <a:t> Classic 40 Gearmotor (</a:t>
            </a:r>
            <a:r>
              <a:rPr lang="en-US" sz="900" dirty="0">
                <a:hlinkClick r:id="rId2"/>
              </a:rPr>
              <a:t>am-2964a</a:t>
            </a:r>
            <a:r>
              <a:rPr lang="en-US" sz="900" dirty="0"/>
              <a:t>)</a:t>
            </a:r>
          </a:p>
          <a:p>
            <a:r>
              <a:rPr lang="en-US" sz="900" dirty="0"/>
              <a:t>1 - </a:t>
            </a:r>
            <a:r>
              <a:rPr lang="en-US" sz="900" dirty="0" err="1"/>
              <a:t>PicoBox</a:t>
            </a:r>
            <a:r>
              <a:rPr lang="en-US" sz="900" dirty="0"/>
              <a:t> Super Servo (</a:t>
            </a:r>
            <a:r>
              <a:rPr lang="en-US" sz="900" dirty="0">
                <a:hlinkClick r:id="rId3"/>
              </a:rPr>
              <a:t>am-3907</a:t>
            </a:r>
            <a:r>
              <a:rPr lang="en-US" sz="900" dirty="0"/>
              <a:t>)</a:t>
            </a:r>
          </a:p>
          <a:p>
            <a:r>
              <a:rPr lang="en-US" sz="900" dirty="0"/>
              <a:t>1 - </a:t>
            </a:r>
            <a:r>
              <a:rPr lang="en-US" sz="900" dirty="0" err="1"/>
              <a:t>NeveRest</a:t>
            </a:r>
            <a:r>
              <a:rPr lang="en-US" sz="900" dirty="0"/>
              <a:t> Classic 60 Gearmotor (</a:t>
            </a:r>
            <a:r>
              <a:rPr lang="en-US" sz="900" dirty="0">
                <a:hlinkClick r:id="rId4"/>
              </a:rPr>
              <a:t>am-3103</a:t>
            </a:r>
            <a:r>
              <a:rPr lang="en-US" sz="900" dirty="0"/>
              <a:t>)</a:t>
            </a:r>
          </a:p>
          <a:p>
            <a:r>
              <a:rPr lang="en-US" sz="900" dirty="0"/>
              <a:t>1 - </a:t>
            </a:r>
            <a:r>
              <a:rPr lang="en-US" sz="900" dirty="0" err="1"/>
              <a:t>NeveRest</a:t>
            </a:r>
            <a:r>
              <a:rPr lang="en-US" sz="900" dirty="0"/>
              <a:t> Orbital 3.7 Gearmotor (</a:t>
            </a:r>
            <a:r>
              <a:rPr lang="en-US" sz="900" dirty="0">
                <a:hlinkClick r:id="rId5"/>
              </a:rPr>
              <a:t>am-3461a</a:t>
            </a:r>
            <a:r>
              <a:rPr lang="en-US" sz="900" dirty="0"/>
              <a:t>)</a:t>
            </a:r>
          </a:p>
          <a:p>
            <a:r>
              <a:rPr lang="en-US" sz="900" dirty="0"/>
              <a:t>1 - </a:t>
            </a:r>
            <a:r>
              <a:rPr lang="en-US" sz="900" dirty="0" err="1"/>
              <a:t>NeveRest</a:t>
            </a:r>
            <a:r>
              <a:rPr lang="en-US" sz="900" dirty="0"/>
              <a:t> Orbital 20 Gearmotor (</a:t>
            </a:r>
            <a:r>
              <a:rPr lang="en-US" sz="900" dirty="0">
                <a:hlinkClick r:id="rId6"/>
              </a:rPr>
              <a:t>am-3637</a:t>
            </a:r>
            <a:r>
              <a:rPr lang="en-US" sz="900" dirty="0"/>
              <a:t>)</a:t>
            </a:r>
          </a:p>
          <a:p>
            <a:r>
              <a:rPr lang="en-US" sz="900" dirty="0"/>
              <a:t>4 - Hi-Tech Servo, model HS-311 (</a:t>
            </a:r>
            <a:r>
              <a:rPr lang="en-US" sz="900" dirty="0">
                <a:hlinkClick r:id="rId7"/>
              </a:rPr>
              <a:t>am-2586</a:t>
            </a:r>
            <a:r>
              <a:rPr lang="en-US" sz="900" dirty="0"/>
              <a:t>)</a:t>
            </a:r>
          </a:p>
          <a:p>
            <a:r>
              <a:rPr lang="en-US" sz="900" dirty="0"/>
              <a:t>2 - Plate for </a:t>
            </a:r>
            <a:r>
              <a:rPr lang="en-US" sz="900" dirty="0" err="1"/>
              <a:t>PicoBox</a:t>
            </a:r>
            <a:r>
              <a:rPr lang="en-US" sz="900" dirty="0"/>
              <a:t> Solo (Motor Mount Plate) (</a:t>
            </a:r>
            <a:r>
              <a:rPr lang="en-US" sz="900" dirty="0">
                <a:hlinkClick r:id="rId8"/>
              </a:rPr>
              <a:t>am-3440</a:t>
            </a:r>
            <a:r>
              <a:rPr lang="en-US" sz="900" dirty="0"/>
              <a:t>)</a:t>
            </a:r>
          </a:p>
          <a:p>
            <a:r>
              <a:rPr lang="en-US" sz="900" dirty="0"/>
              <a:t>2 - </a:t>
            </a:r>
            <a:r>
              <a:rPr lang="en-US" sz="900" dirty="0" err="1"/>
              <a:t>PicoBox</a:t>
            </a:r>
            <a:r>
              <a:rPr lang="en-US" sz="900" dirty="0"/>
              <a:t> LEO Mount Plate (</a:t>
            </a:r>
            <a:r>
              <a:rPr lang="en-US" sz="900" dirty="0">
                <a:hlinkClick r:id="rId9"/>
              </a:rPr>
              <a:t>am-3474</a:t>
            </a:r>
            <a:r>
              <a:rPr lang="en-US" sz="900" dirty="0"/>
              <a:t>)</a:t>
            </a:r>
          </a:p>
          <a:p>
            <a:r>
              <a:rPr lang="en-US" sz="900" dirty="0"/>
              <a:t>4 - </a:t>
            </a:r>
            <a:r>
              <a:rPr lang="en-US" sz="900" dirty="0" err="1"/>
              <a:t>PicoBox</a:t>
            </a:r>
            <a:r>
              <a:rPr lang="en-US" sz="900" dirty="0"/>
              <a:t> Servo Motor Plate (</a:t>
            </a:r>
            <a:r>
              <a:rPr lang="en-US" sz="900" dirty="0">
                <a:hlinkClick r:id="rId10"/>
              </a:rPr>
              <a:t>am-3899</a:t>
            </a:r>
            <a:r>
              <a:rPr lang="en-US" sz="900" dirty="0"/>
              <a:t>)</a:t>
            </a:r>
          </a:p>
          <a:p>
            <a:r>
              <a:rPr lang="en-US" sz="900" dirty="0"/>
              <a:t>5 - 6 mm D-Bore Single Boss Nub with Set Screw (</a:t>
            </a:r>
            <a:r>
              <a:rPr lang="en-US" sz="900" dirty="0">
                <a:hlinkClick r:id="rId11"/>
              </a:rPr>
              <a:t>am-3443a</a:t>
            </a:r>
            <a:r>
              <a:rPr lang="en-US" sz="900" dirty="0"/>
              <a:t>)</a:t>
            </a:r>
          </a:p>
          <a:p>
            <a:r>
              <a:rPr lang="en-US" sz="900" dirty="0"/>
              <a:t>3 - 6 mm D Bore Double Boss Nub with Set Screw (</a:t>
            </a:r>
            <a:r>
              <a:rPr lang="en-US" sz="900" dirty="0">
                <a:hlinkClick r:id="rId12"/>
              </a:rPr>
              <a:t>am-3215a</a:t>
            </a:r>
            <a:r>
              <a:rPr lang="en-US" sz="900" dirty="0"/>
              <a:t>)</a:t>
            </a:r>
          </a:p>
          <a:p>
            <a:r>
              <a:rPr lang="en-US" sz="900" dirty="0"/>
              <a:t>2 - 6 mm D-Bore XL Double Boss Nub with Set Screw (</a:t>
            </a:r>
            <a:r>
              <a:rPr lang="en-US" sz="900" dirty="0">
                <a:hlinkClick r:id="rId13"/>
              </a:rPr>
              <a:t>am-3441a</a:t>
            </a:r>
            <a:r>
              <a:rPr lang="en-US" sz="900" dirty="0"/>
              <a:t>)</a:t>
            </a:r>
          </a:p>
          <a:p>
            <a:r>
              <a:rPr lang="en-US" sz="900" dirty="0"/>
              <a:t>1 - 6 mm Round Bore Single Boss Nub with Set Screw (</a:t>
            </a:r>
            <a:r>
              <a:rPr lang="en-US" sz="900" dirty="0">
                <a:hlinkClick r:id="rId14"/>
              </a:rPr>
              <a:t>am-3442a</a:t>
            </a:r>
            <a:r>
              <a:rPr lang="en-US" sz="900" dirty="0"/>
              <a:t>)</a:t>
            </a:r>
          </a:p>
          <a:p>
            <a:r>
              <a:rPr lang="en-US" sz="900" dirty="0"/>
              <a:t>1 - 6 mm Round Bore Double Boss Nub with Set Screw (</a:t>
            </a:r>
            <a:r>
              <a:rPr lang="en-US" sz="900" dirty="0">
                <a:hlinkClick r:id="rId15"/>
              </a:rPr>
              <a:t>am-3413a</a:t>
            </a:r>
            <a:r>
              <a:rPr lang="en-US" sz="900" dirty="0"/>
              <a:t>)</a:t>
            </a:r>
          </a:p>
          <a:p>
            <a:r>
              <a:rPr lang="en-US" sz="900" dirty="0"/>
              <a:t>4 - 24 Tooth Servo Nub with Set &amp; Servo Screw (</a:t>
            </a:r>
            <a:r>
              <a:rPr lang="en-US" sz="900" dirty="0">
                <a:hlinkClick r:id="rId16"/>
              </a:rPr>
              <a:t>am-3668</a:t>
            </a:r>
            <a:r>
              <a:rPr lang="en-US" sz="900" dirty="0"/>
              <a:t>)</a:t>
            </a:r>
          </a:p>
          <a:p>
            <a:r>
              <a:rPr lang="en-US" sz="900" dirty="0"/>
              <a:t>2 - 6 mm Round Bore Split Collar Clamp (</a:t>
            </a:r>
            <a:r>
              <a:rPr lang="en-US" sz="900" dirty="0">
                <a:hlinkClick r:id="rId17"/>
              </a:rPr>
              <a:t>am-3667</a:t>
            </a:r>
            <a:r>
              <a:rPr lang="en-US" sz="900" dirty="0"/>
              <a:t>)</a:t>
            </a:r>
          </a:p>
          <a:p>
            <a:r>
              <a:rPr lang="en-US" sz="900" dirty="0"/>
              <a:t>2 - 6 mm Round Bore Split Collar Clamp (</a:t>
            </a:r>
            <a:r>
              <a:rPr lang="en-US" sz="900" dirty="0">
                <a:hlinkClick r:id="rId18"/>
              </a:rPr>
              <a:t>am-3473</a:t>
            </a:r>
            <a:r>
              <a:rPr lang="en-US" sz="900" dirty="0"/>
              <a:t>)</a:t>
            </a:r>
          </a:p>
          <a:p>
            <a:r>
              <a:rPr lang="en-US" sz="900" dirty="0"/>
              <a:t>1 - 36 mm, 6 mm D Shaft (</a:t>
            </a:r>
            <a:r>
              <a:rPr lang="en-US" sz="900" dirty="0">
                <a:hlinkClick r:id="rId19"/>
              </a:rPr>
              <a:t>am-3226-036</a:t>
            </a:r>
            <a:r>
              <a:rPr lang="en-US" sz="900" dirty="0"/>
              <a:t>)</a:t>
            </a:r>
          </a:p>
          <a:p>
            <a:r>
              <a:rPr lang="en-US" sz="900" dirty="0"/>
              <a:t>2 - 100 mm, 6 mm D Shaft (</a:t>
            </a:r>
            <a:r>
              <a:rPr lang="en-US" sz="900" dirty="0">
                <a:hlinkClick r:id="rId19"/>
              </a:rPr>
              <a:t>am-3226-100</a:t>
            </a:r>
            <a:r>
              <a:rPr lang="en-US" sz="900" dirty="0"/>
              <a:t>)</a:t>
            </a:r>
          </a:p>
          <a:p>
            <a:r>
              <a:rPr lang="en-US" sz="900" dirty="0"/>
              <a:t>2 - 175 mm, 6 mm D Shaft (</a:t>
            </a:r>
            <a:r>
              <a:rPr lang="en-US" sz="900" dirty="0">
                <a:hlinkClick r:id="rId19"/>
              </a:rPr>
              <a:t>am-3226-175</a:t>
            </a:r>
            <a:r>
              <a:rPr lang="en-US" sz="900" dirty="0"/>
              <a:t>)</a:t>
            </a:r>
          </a:p>
          <a:p>
            <a:r>
              <a:rPr lang="en-US" sz="900" dirty="0"/>
              <a:t>1 - 450 mm, 6 mm D Shaft (</a:t>
            </a:r>
            <a:r>
              <a:rPr lang="en-US" sz="900" dirty="0">
                <a:hlinkClick r:id="rId19"/>
              </a:rPr>
              <a:t>am-3226-450</a:t>
            </a:r>
            <a:r>
              <a:rPr lang="en-US" sz="900" dirty="0"/>
              <a:t>)</a:t>
            </a:r>
          </a:p>
          <a:p>
            <a:r>
              <a:rPr lang="en-US" sz="900" dirty="0"/>
              <a:t>2 - S25-24 Ninja Star Sprocket (</a:t>
            </a:r>
            <a:r>
              <a:rPr lang="en-US" sz="900" dirty="0">
                <a:hlinkClick r:id="rId20"/>
              </a:rPr>
              <a:t>am-3283</a:t>
            </a:r>
            <a:r>
              <a:rPr lang="en-US" sz="900" dirty="0"/>
              <a:t>)</a:t>
            </a:r>
          </a:p>
          <a:p>
            <a:r>
              <a:rPr lang="en-US" sz="900" dirty="0"/>
              <a:t>2 - S25-40 Ninja Star Sprocket (</a:t>
            </a:r>
            <a:r>
              <a:rPr lang="en-US" sz="900" dirty="0">
                <a:hlinkClick r:id="rId21"/>
              </a:rPr>
              <a:t>am-3285</a:t>
            </a:r>
            <a:r>
              <a:rPr lang="en-US" sz="900" dirty="0"/>
              <a:t>)</a:t>
            </a:r>
          </a:p>
          <a:p>
            <a:r>
              <a:rPr lang="en-US" sz="900" dirty="0"/>
              <a:t>1 - #25 Single Strand-Riveted Roller Chain, 10' (</a:t>
            </a:r>
            <a:r>
              <a:rPr lang="en-US" sz="900" dirty="0">
                <a:hlinkClick r:id="rId22"/>
              </a:rPr>
              <a:t>am-0370</a:t>
            </a:r>
            <a:r>
              <a:rPr lang="en-US" sz="900" dirty="0"/>
              <a:t>)</a:t>
            </a:r>
          </a:p>
          <a:p>
            <a:r>
              <a:rPr lang="en-US" sz="900" dirty="0"/>
              <a:t>4 - #25 Connecting Link for Roller Chain (</a:t>
            </a:r>
            <a:r>
              <a:rPr lang="en-US" sz="900" dirty="0">
                <a:hlinkClick r:id="rId23"/>
              </a:rPr>
              <a:t>am-0371</a:t>
            </a:r>
            <a:r>
              <a:rPr lang="en-US" sz="900" dirty="0"/>
              <a:t>)</a:t>
            </a:r>
          </a:p>
          <a:p>
            <a:r>
              <a:rPr lang="en-US" sz="900" dirty="0"/>
              <a:t>2 - #25 Half Link for roller Chain (</a:t>
            </a:r>
            <a:r>
              <a:rPr lang="en-US" sz="900" dirty="0">
                <a:hlinkClick r:id="rId24"/>
              </a:rPr>
              <a:t>am-0682</a:t>
            </a:r>
            <a:r>
              <a:rPr lang="en-US" sz="900" dirty="0"/>
              <a:t>)</a:t>
            </a:r>
          </a:p>
          <a:p>
            <a:r>
              <a:rPr lang="en-US" sz="900" dirty="0"/>
              <a:t>25 - M3-0.5 x 5 mm Socket Head Cap Screw (</a:t>
            </a:r>
            <a:r>
              <a:rPr lang="en-US" sz="900" dirty="0">
                <a:hlinkClick r:id="rId25"/>
              </a:rPr>
              <a:t>am-1443</a:t>
            </a:r>
            <a:r>
              <a:rPr lang="en-US" sz="900" dirty="0"/>
              <a:t>)</a:t>
            </a:r>
          </a:p>
          <a:p>
            <a:r>
              <a:rPr lang="en-US" sz="900" dirty="0"/>
              <a:t>10 - 6 mm x 8 mm Nylon Bushing (</a:t>
            </a:r>
            <a:r>
              <a:rPr lang="en-US" sz="900" dirty="0">
                <a:hlinkClick r:id="rId26"/>
              </a:rPr>
              <a:t>am-1289</a:t>
            </a:r>
            <a:r>
              <a:rPr lang="en-US" sz="900" dirty="0"/>
              <a:t>)</a:t>
            </a:r>
          </a:p>
          <a:p>
            <a:r>
              <a:rPr lang="en-US" sz="900" dirty="0"/>
              <a:t>4 - Hall Effect Encoder Cable with 4-pin Connector (</a:t>
            </a:r>
            <a:r>
              <a:rPr lang="en-US" sz="900" dirty="0">
                <a:hlinkClick r:id="rId27"/>
              </a:rPr>
              <a:t>am-2992</a:t>
            </a:r>
            <a:r>
              <a:rPr lang="en-US" sz="900" dirty="0"/>
              <a:t>)</a:t>
            </a:r>
          </a:p>
          <a:p>
            <a:r>
              <a:rPr lang="en-US" sz="900" dirty="0"/>
              <a:t>4 - M2.5 - 0.45 x 8 mm Socket Head Cap Screw (</a:t>
            </a:r>
            <a:r>
              <a:rPr lang="en-US" sz="900" dirty="0">
                <a:hlinkClick r:id="rId28"/>
              </a:rPr>
              <a:t>am-1496</a:t>
            </a:r>
            <a:r>
              <a:rPr lang="en-US" sz="900" dirty="0"/>
              <a:t>)</a:t>
            </a:r>
          </a:p>
          <a:p>
            <a:r>
              <a:rPr lang="en-US" sz="900" dirty="0"/>
              <a:t>4 - Encoder Cable for </a:t>
            </a:r>
            <a:r>
              <a:rPr lang="en-US" sz="900" dirty="0" err="1"/>
              <a:t>NeveRest</a:t>
            </a:r>
            <a:r>
              <a:rPr lang="en-US" sz="900" dirty="0"/>
              <a:t> Motor to REV Expansion Hub (</a:t>
            </a:r>
            <a:r>
              <a:rPr lang="en-US" sz="900" dirty="0">
                <a:hlinkClick r:id="rId29"/>
              </a:rPr>
              <a:t>am-3926a</a:t>
            </a:r>
            <a:r>
              <a:rPr lang="en-US" sz="900" dirty="0"/>
              <a:t>)</a:t>
            </a:r>
          </a:p>
          <a:p>
            <a:r>
              <a:rPr lang="en-US" sz="900" dirty="0"/>
              <a:t>2 - 8 mm Bore 35 Durometer Green 2 in. Compliant Wheel (</a:t>
            </a:r>
            <a:r>
              <a:rPr lang="en-US" sz="900" dirty="0">
                <a:hlinkClick r:id="rId30"/>
              </a:rPr>
              <a:t>am-3572_green</a:t>
            </a:r>
            <a:r>
              <a:rPr lang="en-US" sz="900" dirty="0"/>
              <a:t>)</a:t>
            </a:r>
          </a:p>
          <a:p>
            <a:endParaRPr lang="en-US" dirty="0"/>
          </a:p>
        </p:txBody>
      </p:sp>
      <p:sp>
        <p:nvSpPr>
          <p:cNvPr id="11" name="TextBox 10">
            <a:extLst>
              <a:ext uri="{FF2B5EF4-FFF2-40B4-BE49-F238E27FC236}">
                <a16:creationId xmlns:a16="http://schemas.microsoft.com/office/drawing/2014/main" id="{BD165972-0977-4BB4-87D8-8C694E26C8A3}"/>
              </a:ext>
            </a:extLst>
          </p:cNvPr>
          <p:cNvSpPr txBox="1"/>
          <p:nvPr/>
        </p:nvSpPr>
        <p:spPr>
          <a:xfrm>
            <a:off x="4132846" y="3939384"/>
            <a:ext cx="4880811" cy="2800767"/>
          </a:xfrm>
          <a:prstGeom prst="rect">
            <a:avLst/>
          </a:prstGeom>
          <a:noFill/>
        </p:spPr>
        <p:txBody>
          <a:bodyPr wrap="square" rtlCol="0">
            <a:spAutoFit/>
          </a:bodyPr>
          <a:lstStyle/>
          <a:p>
            <a:r>
              <a:rPr lang="en-US" b="1" dirty="0"/>
              <a:t>Kit Review</a:t>
            </a:r>
          </a:p>
          <a:p>
            <a:r>
              <a:rPr lang="en-US" sz="1200" dirty="0"/>
              <a:t>Starting at $1320 and going up to $2400 based on your kit choices, this new kit released this year is by far the most expensive starter kit.</a:t>
            </a:r>
          </a:p>
          <a:p>
            <a:endParaRPr lang="en-US" sz="1200" dirty="0"/>
          </a:p>
          <a:p>
            <a:r>
              <a:rPr lang="en-US" sz="1200" dirty="0"/>
              <a:t>However, it does offer by far the most parts, with all the parts mentioned on the left + a large kit of structural components + a </a:t>
            </a:r>
            <a:r>
              <a:rPr lang="en-US" sz="1200" dirty="0" err="1"/>
              <a:t>TileRunner</a:t>
            </a:r>
            <a:r>
              <a:rPr lang="en-US" sz="1200" dirty="0"/>
              <a:t> chassis kit.</a:t>
            </a:r>
          </a:p>
          <a:p>
            <a:endParaRPr lang="en-US" sz="1200" dirty="0"/>
          </a:p>
          <a:p>
            <a:r>
              <a:rPr lang="en-US" sz="1200" dirty="0"/>
              <a:t>While this may be enough to build a starter robot, it is still quite the risk. Since most of these parts are new and the kit has just been released this year, it will be much harder to find resources or robots to model off of.</a:t>
            </a:r>
          </a:p>
          <a:p>
            <a:endParaRPr lang="en-US" sz="1400" dirty="0"/>
          </a:p>
        </p:txBody>
      </p:sp>
      <p:pic>
        <p:nvPicPr>
          <p:cNvPr id="5122" name="Picture 2" descr="View larger image of FTC Starter Kit with TileRunner HD Mecanum, Mega Framing Kit, and FTC Foundation Bundle">
            <a:extLst>
              <a:ext uri="{FF2B5EF4-FFF2-40B4-BE49-F238E27FC236}">
                <a16:creationId xmlns:a16="http://schemas.microsoft.com/office/drawing/2014/main" id="{6811463A-5360-4961-AE16-C527F9A731EF}"/>
              </a:ext>
            </a:extLst>
          </p:cNvPr>
          <p:cNvPicPr>
            <a:picLocks noChangeAspect="1" noChangeArrowheads="1"/>
          </p:cNvPicPr>
          <p:nvPr/>
        </p:nvPicPr>
        <p:blipFill>
          <a:blip r:embed="rId31">
            <a:extLst>
              <a:ext uri="{28A0092B-C50C-407E-A947-70E740481C1C}">
                <a14:useLocalDpi xmlns:a14="http://schemas.microsoft.com/office/drawing/2010/main"/>
              </a:ext>
            </a:extLst>
          </a:blip>
          <a:srcRect/>
          <a:stretch>
            <a:fillRect/>
          </a:stretch>
        </p:blipFill>
        <p:spPr bwMode="auto">
          <a:xfrm>
            <a:off x="3938335" y="1264770"/>
            <a:ext cx="2634916" cy="26349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3F2731-4F77-CB4E-A85B-63B949AFE4A9}"/>
              </a:ext>
            </a:extLst>
          </p:cNvPr>
          <p:cNvSpPr txBox="1"/>
          <p:nvPr/>
        </p:nvSpPr>
        <p:spPr>
          <a:xfrm>
            <a:off x="6703420" y="1104900"/>
            <a:ext cx="2037522" cy="1077218"/>
          </a:xfrm>
          <a:prstGeom prst="rect">
            <a:avLst/>
          </a:prstGeom>
          <a:noFill/>
        </p:spPr>
        <p:txBody>
          <a:bodyPr wrap="square" rtlCol="0">
            <a:spAutoFit/>
          </a:bodyPr>
          <a:lstStyle/>
          <a:p>
            <a:r>
              <a:rPr lang="en-US" sz="1400" dirty="0"/>
              <a:t>(</a:t>
            </a:r>
            <a:r>
              <a:rPr lang="en-US" sz="1600" dirty="0">
                <a:hlinkClick r:id="rId32"/>
              </a:rPr>
              <a:t>https://www.andymark.com/products/ftc-starter-kit-options</a:t>
            </a:r>
            <a:r>
              <a:rPr lang="en-US" sz="1600" dirty="0">
                <a:hlinkClick r:id="rId33"/>
              </a:rPr>
              <a:t>/</a:t>
            </a:r>
            <a:r>
              <a:rPr lang="en-US" sz="1600" dirty="0"/>
              <a:t>)</a:t>
            </a:r>
          </a:p>
        </p:txBody>
      </p:sp>
    </p:spTree>
    <p:extLst>
      <p:ext uri="{BB962C8B-B14F-4D97-AF65-F5344CB8AC3E}">
        <p14:creationId xmlns:p14="http://schemas.microsoft.com/office/powerpoint/2010/main" val="1633596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A86D-1AD7-074E-967E-124D341F65A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DD96F378-0CA0-E84A-95F8-1792A75135C5}"/>
              </a:ext>
            </a:extLst>
          </p:cNvPr>
          <p:cNvSpPr>
            <a:spLocks noGrp="1"/>
          </p:cNvSpPr>
          <p:nvPr>
            <p:ph idx="1"/>
          </p:nvPr>
        </p:nvSpPr>
        <p:spPr/>
        <p:txBody>
          <a:bodyPr/>
          <a:lstStyle/>
          <a:p>
            <a:r>
              <a:rPr lang="en-US" sz="1600" dirty="0"/>
              <a:t>This lesson was written by Dhruv Gupta from Quantum Stingers Team 13380 for FTCTutorials.com</a:t>
            </a:r>
          </a:p>
          <a:p>
            <a:r>
              <a:rPr lang="en-US" sz="1600" dirty="0"/>
              <a:t>You can contact the author at dhruv.gupta@norcalrobotics.org</a:t>
            </a:r>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More lessons for FIRST Tech Challenge are available at www.FTCtutorials.com</a:t>
            </a:r>
          </a:p>
        </p:txBody>
      </p:sp>
      <p:sp>
        <p:nvSpPr>
          <p:cNvPr id="4" name="Footer Placeholder 3">
            <a:extLst>
              <a:ext uri="{FF2B5EF4-FFF2-40B4-BE49-F238E27FC236}">
                <a16:creationId xmlns:a16="http://schemas.microsoft.com/office/drawing/2014/main" id="{16C8BB0A-F4C7-864B-9758-14D28B9A6801}"/>
              </a:ext>
            </a:extLst>
          </p:cNvPr>
          <p:cNvSpPr>
            <a:spLocks noGrp="1"/>
          </p:cNvSpPr>
          <p:nvPr>
            <p:ph type="ftr" sz="quarter" idx="11"/>
          </p:nvPr>
        </p:nvSpPr>
        <p:spPr/>
        <p:txBody>
          <a:bodyPr/>
          <a:lstStyle/>
          <a:p>
            <a:r>
              <a:rPr lang="en-US"/>
              <a:t>Copyright 2020 FTCTutorials.com (Last edit 4/1/2020)</a:t>
            </a:r>
            <a:endParaRPr lang="en-US" dirty="0"/>
          </a:p>
        </p:txBody>
      </p:sp>
      <p:sp>
        <p:nvSpPr>
          <p:cNvPr id="8" name="Rectangle 7">
            <a:extLst>
              <a:ext uri="{FF2B5EF4-FFF2-40B4-BE49-F238E27FC236}">
                <a16:creationId xmlns:a16="http://schemas.microsoft.com/office/drawing/2014/main" id="{91E22156-0A2C-CB44-ABA2-A3A29A0E0156}"/>
              </a:ext>
            </a:extLst>
          </p:cNvPr>
          <p:cNvSpPr>
            <a:spLocks noChangeArrowheads="1"/>
          </p:cNvSpPr>
          <p:nvPr/>
        </p:nvSpPr>
        <p:spPr bwMode="auto">
          <a:xfrm>
            <a:off x="1420566" y="5157859"/>
            <a:ext cx="7464353" cy="430887"/>
          </a:xfrm>
          <a:prstGeom prst="rect">
            <a:avLst/>
          </a:prstGeom>
          <a:solidFill>
            <a:srgbClr val="F5F5F5"/>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This work is licensed under a</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Helvetica Neue"/>
              </a:rPr>
              <a:t> </a:t>
            </a:r>
            <a:r>
              <a:rPr kumimoji="0" lang="en-US" altLang="en-US" sz="1400" b="0" i="0" u="none" strike="noStrike" cap="none" normalizeH="0" baseline="0" dirty="0">
                <a:ln>
                  <a:noFill/>
                </a:ln>
                <a:solidFill>
                  <a:srgbClr val="4374B7"/>
                </a:solidFill>
                <a:effectLst/>
                <a:latin typeface="Helvetica Neue"/>
                <a:hlinkClick r:id="rId2"/>
              </a:rPr>
              <a:t>Creative Commons Attribution-NonCommercial-ShareAlike 4.0 International License</a:t>
            </a:r>
            <a:r>
              <a:rPr kumimoji="0" lang="en-US" altLang="en-US" sz="1400" b="0" i="0" u="none" strike="noStrike" cap="none" normalizeH="0" baseline="0" dirty="0">
                <a:ln>
                  <a:noFill/>
                </a:ln>
                <a:solidFill>
                  <a:srgbClr val="000000"/>
                </a:solidFill>
                <a:effectLst/>
                <a:latin typeface="Helvetica Neue"/>
              </a:rPr>
              <a:t>.</a:t>
            </a:r>
            <a:r>
              <a:rPr kumimoji="0" lang="en-US" altLang="en-US" sz="11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rgbClr val="4374B7"/>
              </a:solidFill>
              <a:effectLst/>
              <a:latin typeface="Helvetica Neue"/>
            </a:endParaRPr>
          </a:p>
        </p:txBody>
      </p:sp>
      <p:pic>
        <p:nvPicPr>
          <p:cNvPr id="9" name="Picture 8" descr="Creative Commons License">
            <a:hlinkClick r:id="rId2"/>
            <a:extLst>
              <a:ext uri="{FF2B5EF4-FFF2-40B4-BE49-F238E27FC236}">
                <a16:creationId xmlns:a16="http://schemas.microsoft.com/office/drawing/2014/main" id="{9B4AC847-41B6-B14A-90DD-8FF7558B088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364901" y="5219289"/>
            <a:ext cx="949845" cy="334606"/>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Google Shape;272;p2">
            <a:extLst>
              <a:ext uri="{FF2B5EF4-FFF2-40B4-BE49-F238E27FC236}">
                <a16:creationId xmlns:a16="http://schemas.microsoft.com/office/drawing/2014/main" id="{AA12D259-CD24-43C3-B202-6B3EC8FA426F}"/>
              </a:ext>
            </a:extLst>
          </p:cNvPr>
          <p:cNvPicPr preferRelativeResize="0"/>
          <p:nvPr/>
        </p:nvPicPr>
        <p:blipFill>
          <a:blip r:embed="rId4">
            <a:alphaModFix/>
          </a:blip>
          <a:stretch>
            <a:fillRect/>
          </a:stretch>
        </p:blipFill>
        <p:spPr>
          <a:xfrm>
            <a:off x="2068681" y="2283066"/>
            <a:ext cx="4610398" cy="2126508"/>
          </a:xfrm>
          <a:prstGeom prst="rect">
            <a:avLst/>
          </a:prstGeom>
          <a:noFill/>
          <a:ln>
            <a:noFill/>
          </a:ln>
        </p:spPr>
      </p:pic>
    </p:spTree>
    <p:extLst>
      <p:ext uri="{BB962C8B-B14F-4D97-AF65-F5344CB8AC3E}">
        <p14:creationId xmlns:p14="http://schemas.microsoft.com/office/powerpoint/2010/main" val="146411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A1394-51F9-4FB9-ABD9-B2A680E5C167}"/>
              </a:ext>
            </a:extLst>
          </p:cNvPr>
          <p:cNvSpPr>
            <a:spLocks noGrp="1"/>
          </p:cNvSpPr>
          <p:nvPr>
            <p:ph type="title"/>
          </p:nvPr>
        </p:nvSpPr>
        <p:spPr/>
        <p:txBody>
          <a:bodyPr>
            <a:normAutofit/>
          </a:bodyPr>
          <a:lstStyle/>
          <a:p>
            <a:pPr>
              <a:spcBef>
                <a:spcPts val="0"/>
              </a:spcBef>
              <a:buClr>
                <a:schemeClr val="dk1"/>
              </a:buClr>
              <a:buSzPts val="4000"/>
            </a:pPr>
            <a:r>
              <a:rPr lang="en-US" b="1" dirty="0">
                <a:solidFill>
                  <a:schemeClr val="dk1"/>
                </a:solidFill>
                <a:latin typeface="Abril Fatface"/>
                <a:sym typeface="Abril Fatface"/>
              </a:rPr>
              <a:t>FTC Vendors</a:t>
            </a:r>
          </a:p>
        </p:txBody>
      </p:sp>
      <p:sp>
        <p:nvSpPr>
          <p:cNvPr id="3" name="Content Placeholder 2">
            <a:extLst>
              <a:ext uri="{FF2B5EF4-FFF2-40B4-BE49-F238E27FC236}">
                <a16:creationId xmlns:a16="http://schemas.microsoft.com/office/drawing/2014/main" id="{7936438C-3B6D-4EC0-8182-A3A58F4261EE}"/>
              </a:ext>
            </a:extLst>
          </p:cNvPr>
          <p:cNvSpPr>
            <a:spLocks noGrp="1"/>
          </p:cNvSpPr>
          <p:nvPr>
            <p:ph idx="1"/>
          </p:nvPr>
        </p:nvSpPr>
        <p:spPr/>
        <p:txBody>
          <a:bodyPr/>
          <a:lstStyle/>
          <a:p>
            <a:r>
              <a:rPr lang="en-US" dirty="0"/>
              <a:t>First Tech Challenge has many major vendors who each offer their own unique parts for robot building</a:t>
            </a:r>
          </a:p>
          <a:p>
            <a:r>
              <a:rPr lang="en-US" dirty="0"/>
              <a:t>Each of these vendors’ kits comes with advantages and disadvantages</a:t>
            </a:r>
          </a:p>
          <a:p>
            <a:r>
              <a:rPr lang="en-US" dirty="0"/>
              <a:t>The major vendors include</a:t>
            </a:r>
          </a:p>
          <a:p>
            <a:pPr lvl="1"/>
            <a:r>
              <a:rPr lang="en-US" dirty="0" err="1"/>
              <a:t>GoBilda</a:t>
            </a:r>
            <a:endParaRPr lang="en-US" dirty="0"/>
          </a:p>
          <a:p>
            <a:pPr lvl="1"/>
            <a:r>
              <a:rPr lang="en-US" dirty="0"/>
              <a:t>Tetrix</a:t>
            </a:r>
          </a:p>
          <a:p>
            <a:pPr lvl="1"/>
            <a:r>
              <a:rPr lang="en-US" dirty="0" err="1"/>
              <a:t>ServoCity</a:t>
            </a:r>
            <a:endParaRPr lang="en-US" dirty="0"/>
          </a:p>
          <a:p>
            <a:pPr lvl="1"/>
            <a:r>
              <a:rPr lang="en-US" dirty="0"/>
              <a:t>REV</a:t>
            </a:r>
          </a:p>
          <a:p>
            <a:pPr lvl="1"/>
            <a:r>
              <a:rPr lang="en-US" dirty="0" err="1"/>
              <a:t>Andymark</a:t>
            </a:r>
            <a:endParaRPr lang="en-US" dirty="0"/>
          </a:p>
          <a:p>
            <a:r>
              <a:rPr lang="en-US" dirty="0"/>
              <a:t>In this presentation, we’ll go over the vendors’ base kits, their pros and cons, and some unique parts each of them offer</a:t>
            </a:r>
          </a:p>
        </p:txBody>
      </p:sp>
      <p:sp>
        <p:nvSpPr>
          <p:cNvPr id="4" name="Footer Placeholder 3">
            <a:extLst>
              <a:ext uri="{FF2B5EF4-FFF2-40B4-BE49-F238E27FC236}">
                <a16:creationId xmlns:a16="http://schemas.microsoft.com/office/drawing/2014/main" id="{F0798E23-27D0-412E-8258-F179718033D1}"/>
              </a:ext>
            </a:extLst>
          </p:cNvPr>
          <p:cNvSpPr>
            <a:spLocks noGrp="1"/>
          </p:cNvSpPr>
          <p:nvPr>
            <p:ph type="ftr" sz="quarter" idx="11"/>
          </p:nvPr>
        </p:nvSpPr>
        <p:spPr/>
        <p:txBody>
          <a:bodyPr/>
          <a:lstStyle/>
          <a:p>
            <a:r>
              <a:rPr lang="en-US"/>
              <a:t>Copyright 2020 FTCTutorials.com (Last edit 4/1/2020)</a:t>
            </a:r>
            <a:endParaRPr lang="en-US" dirty="0"/>
          </a:p>
        </p:txBody>
      </p:sp>
    </p:spTree>
    <p:extLst>
      <p:ext uri="{BB962C8B-B14F-4D97-AF65-F5344CB8AC3E}">
        <p14:creationId xmlns:p14="http://schemas.microsoft.com/office/powerpoint/2010/main" val="778448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C18A1E-F5B3-47F8-89F1-3138F6495B19}"/>
              </a:ext>
            </a:extLst>
          </p:cNvPr>
          <p:cNvSpPr>
            <a:spLocks noGrp="1"/>
          </p:cNvSpPr>
          <p:nvPr>
            <p:ph idx="1"/>
          </p:nvPr>
        </p:nvSpPr>
        <p:spPr/>
        <p:txBody>
          <a:bodyPr>
            <a:normAutofit lnSpcReduction="10000"/>
          </a:bodyPr>
          <a:lstStyle/>
          <a:p>
            <a:r>
              <a:rPr lang="en-US" dirty="0">
                <a:hlinkClick r:id="rId2"/>
              </a:rPr>
              <a:t>https://www.gobilda.com/</a:t>
            </a:r>
            <a:endParaRPr lang="en-US" dirty="0"/>
          </a:p>
          <a:p>
            <a:r>
              <a:rPr lang="en-US" dirty="0"/>
              <a:t>Advantages</a:t>
            </a:r>
          </a:p>
          <a:p>
            <a:pPr lvl="1"/>
            <a:r>
              <a:rPr lang="en-US" sz="1600" dirty="0" err="1"/>
              <a:t>GoBilda</a:t>
            </a:r>
            <a:r>
              <a:rPr lang="en-US" sz="1600" dirty="0"/>
              <a:t> offers many unique parts specifically designed for FTC, and are always coming up with new innovative parts</a:t>
            </a:r>
          </a:p>
          <a:p>
            <a:pPr lvl="1"/>
            <a:r>
              <a:rPr lang="en-US" sz="1600" dirty="0"/>
              <a:t>Their hubs and collars use clamping screws, which are more efficient and safer than the set screws used by other vendors</a:t>
            </a:r>
          </a:p>
          <a:p>
            <a:pPr lvl="1"/>
            <a:r>
              <a:rPr lang="en-US" sz="1600" dirty="0" err="1"/>
              <a:t>GoBilda</a:t>
            </a:r>
            <a:r>
              <a:rPr lang="en-US" sz="1600" dirty="0"/>
              <a:t> offers a wide array of Jack Planetary motors, which boast better </a:t>
            </a:r>
            <a:r>
              <a:rPr lang="en-US" sz="1600" dirty="0" err="1"/>
              <a:t>torque:RPM</a:t>
            </a:r>
            <a:r>
              <a:rPr lang="en-US" sz="1600" dirty="0"/>
              <a:t> ratios than the spur gear motors offered by other vendors</a:t>
            </a:r>
          </a:p>
          <a:p>
            <a:pPr lvl="1"/>
            <a:r>
              <a:rPr lang="en-US" sz="1600" dirty="0"/>
              <a:t>The main structural components (channels) offered by </a:t>
            </a:r>
            <a:r>
              <a:rPr lang="en-US" sz="1600" dirty="0" err="1"/>
              <a:t>GoBilda</a:t>
            </a:r>
            <a:r>
              <a:rPr lang="en-US" sz="1600" dirty="0"/>
              <a:t> have a hole pattern which shares holes with every other major vendor’s hole pattern</a:t>
            </a:r>
          </a:p>
          <a:p>
            <a:pPr lvl="1"/>
            <a:r>
              <a:rPr lang="en-US" sz="1600" dirty="0" err="1"/>
              <a:t>GoBilda</a:t>
            </a:r>
            <a:r>
              <a:rPr lang="en-US" sz="1600" dirty="0"/>
              <a:t> offer a 25% discount to FTC teams, which can be applied for by visiting this link: </a:t>
            </a:r>
            <a:r>
              <a:rPr lang="en-US" sz="1600" dirty="0">
                <a:hlinkClick r:id="rId3"/>
              </a:rPr>
              <a:t>https://www.gobilda.com/first-team-discounts/</a:t>
            </a:r>
            <a:endParaRPr lang="en-US" sz="1600" dirty="0"/>
          </a:p>
          <a:p>
            <a:pPr lvl="1"/>
            <a:r>
              <a:rPr lang="en-US" sz="1600" dirty="0" err="1"/>
              <a:t>GoBilda</a:t>
            </a:r>
            <a:r>
              <a:rPr lang="en-US" sz="1600" dirty="0"/>
              <a:t> offers a </a:t>
            </a:r>
            <a:r>
              <a:rPr lang="en-US" sz="1600" dirty="0" err="1"/>
              <a:t>strafer</a:t>
            </a:r>
            <a:r>
              <a:rPr lang="en-US" sz="1600" dirty="0"/>
              <a:t> chassis kit, which is excellent for rookie teams: </a:t>
            </a:r>
            <a:r>
              <a:rPr lang="en-US" sz="1600" dirty="0">
                <a:hlinkClick r:id="rId4"/>
              </a:rPr>
              <a:t>https://www.gobilda.com/strafer-chassis-kit/</a:t>
            </a:r>
            <a:endParaRPr lang="en-US" sz="1600" dirty="0"/>
          </a:p>
          <a:p>
            <a:r>
              <a:rPr lang="en-US" sz="1800" dirty="0" err="1"/>
              <a:t>Disadvatages</a:t>
            </a:r>
            <a:endParaRPr lang="en-US" sz="1800" dirty="0"/>
          </a:p>
          <a:p>
            <a:pPr lvl="1"/>
            <a:r>
              <a:rPr lang="en-US" sz="1600" dirty="0" err="1"/>
              <a:t>GoBilda’s</a:t>
            </a:r>
            <a:r>
              <a:rPr lang="en-US" sz="1600" dirty="0"/>
              <a:t> channels are the largest of all the vendors, which results in larger builds</a:t>
            </a:r>
          </a:p>
          <a:p>
            <a:endParaRPr lang="en-US" dirty="0"/>
          </a:p>
        </p:txBody>
      </p:sp>
      <p:sp>
        <p:nvSpPr>
          <p:cNvPr id="4" name="Footer Placeholder 3">
            <a:extLst>
              <a:ext uri="{FF2B5EF4-FFF2-40B4-BE49-F238E27FC236}">
                <a16:creationId xmlns:a16="http://schemas.microsoft.com/office/drawing/2014/main" id="{68FA2337-1D40-4650-9B20-47FBF5EF1453}"/>
              </a:ext>
            </a:extLst>
          </p:cNvPr>
          <p:cNvSpPr>
            <a:spLocks noGrp="1"/>
          </p:cNvSpPr>
          <p:nvPr>
            <p:ph type="ftr" sz="quarter" idx="11"/>
          </p:nvPr>
        </p:nvSpPr>
        <p:spPr/>
        <p:txBody>
          <a:bodyPr/>
          <a:lstStyle/>
          <a:p>
            <a:r>
              <a:rPr lang="en-US"/>
              <a:t>Copyright 2020 FTCTutorials.com (Last edit 4/1/2020)</a:t>
            </a:r>
            <a:endParaRPr lang="en-US" dirty="0"/>
          </a:p>
        </p:txBody>
      </p:sp>
      <p:pic>
        <p:nvPicPr>
          <p:cNvPr id="1026" name="Picture 2" descr="goBILDA">
            <a:extLst>
              <a:ext uri="{FF2B5EF4-FFF2-40B4-BE49-F238E27FC236}">
                <a16:creationId xmlns:a16="http://schemas.microsoft.com/office/drawing/2014/main" id="{764E23A4-2B51-4006-8254-D31D840E806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475973" y="352677"/>
            <a:ext cx="3276600" cy="140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3775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C5A5E-E433-4606-B230-766CF9B96E67}"/>
              </a:ext>
            </a:extLst>
          </p:cNvPr>
          <p:cNvSpPr>
            <a:spLocks noGrp="1"/>
          </p:cNvSpPr>
          <p:nvPr>
            <p:ph type="title"/>
          </p:nvPr>
        </p:nvSpPr>
        <p:spPr/>
        <p:txBody>
          <a:bodyPr>
            <a:normAutofit/>
          </a:bodyPr>
          <a:lstStyle/>
          <a:p>
            <a:r>
              <a:rPr lang="en-US" dirty="0"/>
              <a:t>Base Kit</a:t>
            </a:r>
            <a:endParaRPr lang="en-US" sz="1600" dirty="0"/>
          </a:p>
        </p:txBody>
      </p:sp>
      <p:sp>
        <p:nvSpPr>
          <p:cNvPr id="4" name="Footer Placeholder 3">
            <a:extLst>
              <a:ext uri="{FF2B5EF4-FFF2-40B4-BE49-F238E27FC236}">
                <a16:creationId xmlns:a16="http://schemas.microsoft.com/office/drawing/2014/main" id="{DC4B80B7-E535-4A24-AFF8-8FD74FC8C9CD}"/>
              </a:ext>
            </a:extLst>
          </p:cNvPr>
          <p:cNvSpPr>
            <a:spLocks noGrp="1"/>
          </p:cNvSpPr>
          <p:nvPr>
            <p:ph type="ftr" sz="quarter" idx="11"/>
          </p:nvPr>
        </p:nvSpPr>
        <p:spPr/>
        <p:txBody>
          <a:bodyPr/>
          <a:lstStyle/>
          <a:p>
            <a:r>
              <a:rPr lang="en-US"/>
              <a:t>Copyright 2020 FTCTutorials.com (Last edit 4/1/2020)</a:t>
            </a:r>
            <a:endParaRPr lang="en-US" dirty="0"/>
          </a:p>
        </p:txBody>
      </p:sp>
      <p:pic>
        <p:nvPicPr>
          <p:cNvPr id="2052" name="Picture 4" descr="goBILDA Master FTC Kit (2019-2020 Season)">
            <a:hlinkClick r:id="rId2" tooltip="goBILDA Master FTC Kit (2019-2020 Season)"/>
            <a:extLst>
              <a:ext uri="{FF2B5EF4-FFF2-40B4-BE49-F238E27FC236}">
                <a16:creationId xmlns:a16="http://schemas.microsoft.com/office/drawing/2014/main" id="{C6543A40-5A00-4D29-9E4B-149E1A764F2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714261" y="1872154"/>
            <a:ext cx="4179729" cy="41797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780C777-4DAC-4DB4-B2A6-FC8B3B022CB3}"/>
              </a:ext>
            </a:extLst>
          </p:cNvPr>
          <p:cNvSpPr txBox="1"/>
          <p:nvPr/>
        </p:nvSpPr>
        <p:spPr>
          <a:xfrm>
            <a:off x="259080" y="1597349"/>
            <a:ext cx="4590048" cy="3539430"/>
          </a:xfrm>
          <a:prstGeom prst="rect">
            <a:avLst/>
          </a:prstGeom>
          <a:noFill/>
        </p:spPr>
        <p:txBody>
          <a:bodyPr wrap="square" rtlCol="0">
            <a:spAutoFit/>
          </a:bodyPr>
          <a:lstStyle/>
          <a:p>
            <a:r>
              <a:rPr lang="en-US" b="1" dirty="0"/>
              <a:t>Kit Review</a:t>
            </a:r>
          </a:p>
          <a:p>
            <a:endParaRPr lang="en-US" b="1" dirty="0"/>
          </a:p>
          <a:p>
            <a:r>
              <a:rPr lang="en-US" sz="1400" dirty="0"/>
              <a:t>Cost: </a:t>
            </a:r>
            <a:r>
              <a:rPr lang="en-US" sz="1400" b="1" dirty="0"/>
              <a:t>$494.99 </a:t>
            </a:r>
            <a:r>
              <a:rPr lang="en-US" sz="1400" dirty="0"/>
              <a:t>(After FTC discount)</a:t>
            </a:r>
            <a:endParaRPr lang="en-US" sz="1400" b="1" dirty="0"/>
          </a:p>
          <a:p>
            <a:endParaRPr lang="en-US" b="1" dirty="0"/>
          </a:p>
          <a:p>
            <a:r>
              <a:rPr lang="en-US" sz="1400" dirty="0"/>
              <a:t>While this kit contains an array of important structural parts, it is lacking in the department of wheels and motors, essential parts of building your first robot chassis.</a:t>
            </a:r>
          </a:p>
          <a:p>
            <a:endParaRPr lang="en-US" sz="1400" dirty="0"/>
          </a:p>
          <a:p>
            <a:r>
              <a:rPr lang="en-US" sz="1400" dirty="0"/>
              <a:t>The </a:t>
            </a:r>
            <a:r>
              <a:rPr lang="en-US" sz="1400" dirty="0" err="1"/>
              <a:t>strafer</a:t>
            </a:r>
            <a:r>
              <a:rPr lang="en-US" sz="1400" dirty="0"/>
              <a:t> chassis kit helps solve these problems, and would be an excellent complement were you planning to buy this kit.</a:t>
            </a:r>
          </a:p>
          <a:p>
            <a:endParaRPr lang="en-US" sz="1400" dirty="0"/>
          </a:p>
          <a:p>
            <a:r>
              <a:rPr lang="en-US" sz="1400" dirty="0" err="1"/>
              <a:t>Strater</a:t>
            </a:r>
            <a:r>
              <a:rPr lang="en-US" sz="1400" dirty="0"/>
              <a:t> Chassis: </a:t>
            </a:r>
            <a:r>
              <a:rPr lang="en-US" sz="1400" dirty="0">
                <a:hlinkClick r:id="rId4"/>
              </a:rPr>
              <a:t>https://www.gobilda.com/strafer-chassis-kit/</a:t>
            </a:r>
            <a:endParaRPr lang="en-US" sz="1400" dirty="0"/>
          </a:p>
        </p:txBody>
      </p:sp>
      <p:sp>
        <p:nvSpPr>
          <p:cNvPr id="3" name="TextBox 2">
            <a:extLst>
              <a:ext uri="{FF2B5EF4-FFF2-40B4-BE49-F238E27FC236}">
                <a16:creationId xmlns:a16="http://schemas.microsoft.com/office/drawing/2014/main" id="{229FAB08-9CF6-A146-BAD7-8810DC5DA97D}"/>
              </a:ext>
            </a:extLst>
          </p:cNvPr>
          <p:cNvSpPr txBox="1"/>
          <p:nvPr/>
        </p:nvSpPr>
        <p:spPr>
          <a:xfrm>
            <a:off x="4849128" y="888363"/>
            <a:ext cx="3529559" cy="584775"/>
          </a:xfrm>
          <a:prstGeom prst="rect">
            <a:avLst/>
          </a:prstGeom>
          <a:noFill/>
        </p:spPr>
        <p:txBody>
          <a:bodyPr wrap="square" rtlCol="0">
            <a:spAutoFit/>
          </a:bodyPr>
          <a:lstStyle/>
          <a:p>
            <a:r>
              <a:rPr lang="en-US" sz="1600" dirty="0"/>
              <a:t>(</a:t>
            </a:r>
            <a:r>
              <a:rPr lang="en-US" sz="1600" dirty="0">
                <a:hlinkClick r:id="rId5"/>
              </a:rPr>
              <a:t>https://www.gobilda.com/master-ftc-kit-2019-2020-season/</a:t>
            </a:r>
            <a:r>
              <a:rPr lang="en-US" sz="1600" dirty="0"/>
              <a:t>)</a:t>
            </a:r>
          </a:p>
        </p:txBody>
      </p:sp>
    </p:spTree>
    <p:extLst>
      <p:ext uri="{BB962C8B-B14F-4D97-AF65-F5344CB8AC3E}">
        <p14:creationId xmlns:p14="http://schemas.microsoft.com/office/powerpoint/2010/main" val="127627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991C88-8E34-42B9-91FA-EA097A39F6AE}"/>
              </a:ext>
            </a:extLst>
          </p:cNvPr>
          <p:cNvSpPr>
            <a:spLocks noGrp="1"/>
          </p:cNvSpPr>
          <p:nvPr>
            <p:ph idx="1"/>
          </p:nvPr>
        </p:nvSpPr>
        <p:spPr/>
        <p:txBody>
          <a:bodyPr>
            <a:normAutofit lnSpcReduction="10000"/>
          </a:bodyPr>
          <a:lstStyle/>
          <a:p>
            <a:r>
              <a:rPr lang="en-US" dirty="0">
                <a:hlinkClick r:id="rId2"/>
              </a:rPr>
              <a:t>https://www.pitsco.com/Shop/TETRIX-Robotics/&amp;TXredir=1</a:t>
            </a:r>
            <a:endParaRPr lang="en-US" dirty="0"/>
          </a:p>
          <a:p>
            <a:r>
              <a:rPr lang="en-US" dirty="0"/>
              <a:t>Advantages</a:t>
            </a:r>
          </a:p>
          <a:p>
            <a:pPr lvl="1"/>
            <a:r>
              <a:rPr lang="en-US" sz="1600" dirty="0"/>
              <a:t>Tetrix has simple parts which are easy to work with for rookie teams</a:t>
            </a:r>
          </a:p>
          <a:p>
            <a:pPr lvl="1"/>
            <a:r>
              <a:rPr lang="en-US" sz="1600" dirty="0"/>
              <a:t>Tetrix’s base kit is available to buy upon registration for rookie teams</a:t>
            </a:r>
          </a:p>
          <a:p>
            <a:pPr lvl="1"/>
            <a:r>
              <a:rPr lang="en-US" sz="1600" dirty="0"/>
              <a:t>Tetrix’s channels are much smaller than </a:t>
            </a:r>
            <a:r>
              <a:rPr lang="en-US" sz="1600" dirty="0" err="1"/>
              <a:t>ServoCity</a:t>
            </a:r>
            <a:r>
              <a:rPr lang="en-US" sz="1600" dirty="0"/>
              <a:t> and </a:t>
            </a:r>
            <a:r>
              <a:rPr lang="en-US" sz="1600" dirty="0" err="1"/>
              <a:t>GoBilda’s</a:t>
            </a:r>
            <a:r>
              <a:rPr lang="en-US" sz="1600" dirty="0"/>
              <a:t>, resulting in smaller and more compact builds</a:t>
            </a:r>
          </a:p>
          <a:p>
            <a:pPr lvl="1"/>
            <a:r>
              <a:rPr lang="en-US" sz="1600" dirty="0"/>
              <a:t>Tetrix boasts an excellent sprocket and chain system</a:t>
            </a:r>
          </a:p>
          <a:p>
            <a:pPr lvl="1"/>
            <a:r>
              <a:rPr lang="en-US" sz="1600" dirty="0"/>
              <a:t>Tetrix offer a 25% discount to FTC teams, which can be applied for by visiting this link: </a:t>
            </a:r>
            <a:r>
              <a:rPr lang="en-US" sz="1600" dirty="0">
                <a:hlinkClick r:id="rId3"/>
              </a:rPr>
              <a:t>https://www.pitsco.com/Competitions-Clubs-and-Programs/FIRST-Tech-Challenge</a:t>
            </a:r>
            <a:endParaRPr lang="en-US" sz="1600" dirty="0"/>
          </a:p>
          <a:p>
            <a:r>
              <a:rPr lang="en-US" sz="1800" dirty="0"/>
              <a:t>Disadvantages</a:t>
            </a:r>
          </a:p>
          <a:p>
            <a:pPr lvl="1"/>
            <a:r>
              <a:rPr lang="en-US" sz="1600" dirty="0"/>
              <a:t>Tetrix’s structural components bend easier than other vendors</a:t>
            </a:r>
          </a:p>
          <a:p>
            <a:pPr lvl="1"/>
            <a:r>
              <a:rPr lang="en-US" sz="1600" dirty="0"/>
              <a:t>Tetrix operates upon a hole pattern that makes its structural components incompatible with all other major vendors except </a:t>
            </a:r>
            <a:r>
              <a:rPr lang="en-US" sz="1600" dirty="0" err="1"/>
              <a:t>GoBilda</a:t>
            </a:r>
            <a:endParaRPr lang="en-US" sz="1600" dirty="0"/>
          </a:p>
          <a:p>
            <a:pPr lvl="1"/>
            <a:r>
              <a:rPr lang="en-US" sz="1600" dirty="0"/>
              <a:t>Tetrix has only one motor option, which is slow compared to the motors offered by other vendors</a:t>
            </a:r>
          </a:p>
          <a:p>
            <a:pPr lvl="1"/>
            <a:r>
              <a:rPr lang="en-US" sz="1600" dirty="0"/>
              <a:t>Tetrix does not have many options for channels, which can be an issue when looking to make precise builds</a:t>
            </a:r>
          </a:p>
          <a:p>
            <a:pPr lvl="1"/>
            <a:endParaRPr lang="en-US" sz="1600" dirty="0"/>
          </a:p>
          <a:p>
            <a:pPr lvl="1"/>
            <a:endParaRPr lang="en-US" sz="1600" dirty="0"/>
          </a:p>
          <a:p>
            <a:pPr lvl="1"/>
            <a:endParaRPr lang="en-US" dirty="0"/>
          </a:p>
        </p:txBody>
      </p:sp>
      <p:sp>
        <p:nvSpPr>
          <p:cNvPr id="4" name="Footer Placeholder 3">
            <a:extLst>
              <a:ext uri="{FF2B5EF4-FFF2-40B4-BE49-F238E27FC236}">
                <a16:creationId xmlns:a16="http://schemas.microsoft.com/office/drawing/2014/main" id="{1F41CF2D-DF15-425F-B4E0-D0ECA0092418}"/>
              </a:ext>
            </a:extLst>
          </p:cNvPr>
          <p:cNvSpPr>
            <a:spLocks noGrp="1"/>
          </p:cNvSpPr>
          <p:nvPr>
            <p:ph type="ftr" sz="quarter" idx="11"/>
          </p:nvPr>
        </p:nvSpPr>
        <p:spPr/>
        <p:txBody>
          <a:bodyPr/>
          <a:lstStyle/>
          <a:p>
            <a:r>
              <a:rPr lang="en-US"/>
              <a:t>Copyright 2020 FTCTutorials.com (Last edit 4/1/2020)</a:t>
            </a:r>
            <a:endParaRPr lang="en-US" dirty="0"/>
          </a:p>
        </p:txBody>
      </p:sp>
      <p:pic>
        <p:nvPicPr>
          <p:cNvPr id="3074" name="Picture 2" descr="Introduction TETRIX® Getting Started Guide Introduction to TETRIX®">
            <a:extLst>
              <a:ext uri="{FF2B5EF4-FFF2-40B4-BE49-F238E27FC236}">
                <a16:creationId xmlns:a16="http://schemas.microsoft.com/office/drawing/2014/main" id="{9B75D14C-367E-4D23-A4DB-3125E0B7C89B}"/>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39966" y="114551"/>
            <a:ext cx="3848100"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33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8A56-0440-46B8-B3F8-33BE1DE56425}"/>
              </a:ext>
            </a:extLst>
          </p:cNvPr>
          <p:cNvSpPr>
            <a:spLocks noGrp="1"/>
          </p:cNvSpPr>
          <p:nvPr>
            <p:ph type="title"/>
          </p:nvPr>
        </p:nvSpPr>
        <p:spPr/>
        <p:txBody>
          <a:bodyPr>
            <a:normAutofit/>
          </a:bodyPr>
          <a:lstStyle/>
          <a:p>
            <a:r>
              <a:rPr lang="en-US" b="1" dirty="0"/>
              <a:t>Base Kit</a:t>
            </a:r>
            <a:endParaRPr lang="en-US" sz="1600" dirty="0"/>
          </a:p>
        </p:txBody>
      </p:sp>
      <p:sp>
        <p:nvSpPr>
          <p:cNvPr id="4" name="Footer Placeholder 3">
            <a:extLst>
              <a:ext uri="{FF2B5EF4-FFF2-40B4-BE49-F238E27FC236}">
                <a16:creationId xmlns:a16="http://schemas.microsoft.com/office/drawing/2014/main" id="{D4B52D39-71F6-4DA7-8789-308B8D97793F}"/>
              </a:ext>
            </a:extLst>
          </p:cNvPr>
          <p:cNvSpPr>
            <a:spLocks noGrp="1"/>
          </p:cNvSpPr>
          <p:nvPr>
            <p:ph type="ftr" sz="quarter" idx="11"/>
          </p:nvPr>
        </p:nvSpPr>
        <p:spPr/>
        <p:txBody>
          <a:bodyPr/>
          <a:lstStyle/>
          <a:p>
            <a:r>
              <a:rPr lang="en-US"/>
              <a:t>Copyright 2020 FTCTutorials.com (Last edit 4/1/2020)</a:t>
            </a:r>
            <a:endParaRPr lang="en-US" dirty="0"/>
          </a:p>
        </p:txBody>
      </p:sp>
      <p:pic>
        <p:nvPicPr>
          <p:cNvPr id="4098" name="Picture 2">
            <a:extLst>
              <a:ext uri="{FF2B5EF4-FFF2-40B4-BE49-F238E27FC236}">
                <a16:creationId xmlns:a16="http://schemas.microsoft.com/office/drawing/2014/main" id="{5269B095-94A0-4E27-A222-485F2840A6AB}"/>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a:stretch/>
        </p:blipFill>
        <p:spPr bwMode="auto">
          <a:xfrm>
            <a:off x="4128436" y="2136087"/>
            <a:ext cx="4794584" cy="35469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E5777EF-1656-4271-BF88-067F8D46803E}"/>
              </a:ext>
            </a:extLst>
          </p:cNvPr>
          <p:cNvSpPr txBox="1"/>
          <p:nvPr/>
        </p:nvSpPr>
        <p:spPr>
          <a:xfrm>
            <a:off x="339752" y="1562675"/>
            <a:ext cx="3953456" cy="3662541"/>
          </a:xfrm>
          <a:prstGeom prst="rect">
            <a:avLst/>
          </a:prstGeom>
          <a:noFill/>
        </p:spPr>
        <p:txBody>
          <a:bodyPr wrap="square" rtlCol="0">
            <a:spAutoFit/>
          </a:bodyPr>
          <a:lstStyle/>
          <a:p>
            <a:r>
              <a:rPr lang="en-US" b="1" dirty="0"/>
              <a:t>Kit Review</a:t>
            </a:r>
          </a:p>
          <a:p>
            <a:endParaRPr lang="en-US" b="1" dirty="0"/>
          </a:p>
          <a:p>
            <a:r>
              <a:rPr lang="en-US" sz="1400" dirty="0"/>
              <a:t>Cost: </a:t>
            </a:r>
            <a:r>
              <a:rPr lang="en-US" sz="1400" b="1" dirty="0"/>
              <a:t>$709.95</a:t>
            </a:r>
            <a:endParaRPr lang="en-US" sz="1400" dirty="0"/>
          </a:p>
          <a:p>
            <a:endParaRPr lang="en-US" sz="1400" dirty="0"/>
          </a:p>
          <a:p>
            <a:r>
              <a:rPr lang="en-US" sz="1400" dirty="0"/>
              <a:t>This kit contains all of the essentials to get started with a robot, including a battery and tools.</a:t>
            </a:r>
          </a:p>
          <a:p>
            <a:r>
              <a:rPr lang="en-US" sz="1400" dirty="0"/>
              <a:t>While it does contain a fair few structural components, you will definitely need to order more to sustain you throughout the season.</a:t>
            </a:r>
          </a:p>
          <a:p>
            <a:r>
              <a:rPr lang="en-US" sz="1400" dirty="0"/>
              <a:t>One more purchase that anyone considering this kit may want to make is the Tetrix Mecanum wheels, which can be found at: </a:t>
            </a:r>
            <a:r>
              <a:rPr lang="en-US" sz="1400" dirty="0">
                <a:hlinkClick r:id="rId3"/>
              </a:rPr>
              <a:t>https://www.pitsco.com/TETRIX-MAX-Mecanum-Wheels</a:t>
            </a:r>
            <a:r>
              <a:rPr lang="en-US" sz="1400" dirty="0"/>
              <a:t> </a:t>
            </a:r>
          </a:p>
        </p:txBody>
      </p:sp>
      <p:sp>
        <p:nvSpPr>
          <p:cNvPr id="3" name="TextBox 2">
            <a:extLst>
              <a:ext uri="{FF2B5EF4-FFF2-40B4-BE49-F238E27FC236}">
                <a16:creationId xmlns:a16="http://schemas.microsoft.com/office/drawing/2014/main" id="{08608E0E-FACA-0B4B-A10A-95805F9D3453}"/>
              </a:ext>
            </a:extLst>
          </p:cNvPr>
          <p:cNvSpPr txBox="1"/>
          <p:nvPr/>
        </p:nvSpPr>
        <p:spPr>
          <a:xfrm>
            <a:off x="6071937" y="1331843"/>
            <a:ext cx="2851083" cy="461665"/>
          </a:xfrm>
          <a:prstGeom prst="rect">
            <a:avLst/>
          </a:prstGeom>
          <a:noFill/>
        </p:spPr>
        <p:txBody>
          <a:bodyPr wrap="square" rtlCol="0">
            <a:spAutoFit/>
          </a:bodyPr>
          <a:lstStyle/>
          <a:p>
            <a:r>
              <a:rPr lang="en-US" sz="1200" dirty="0"/>
              <a:t>(</a:t>
            </a:r>
            <a:r>
              <a:rPr lang="en-US" sz="1200" dirty="0">
                <a:hlinkClick r:id="rId4"/>
              </a:rPr>
              <a:t>https://www.pitsco.com/TETRIX-FTC-Competition-Set/&amp;TXredir=1</a:t>
            </a:r>
            <a:r>
              <a:rPr lang="en-US" sz="1200" dirty="0"/>
              <a:t>)</a:t>
            </a:r>
          </a:p>
        </p:txBody>
      </p:sp>
    </p:spTree>
    <p:extLst>
      <p:ext uri="{BB962C8B-B14F-4D97-AF65-F5344CB8AC3E}">
        <p14:creationId xmlns:p14="http://schemas.microsoft.com/office/powerpoint/2010/main" val="365834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8B53E-B0C2-4297-BFD1-88B243D491B7}"/>
              </a:ext>
            </a:extLst>
          </p:cNvPr>
          <p:cNvSpPr>
            <a:spLocks noGrp="1"/>
          </p:cNvSpPr>
          <p:nvPr>
            <p:ph idx="1"/>
          </p:nvPr>
        </p:nvSpPr>
        <p:spPr/>
        <p:txBody>
          <a:bodyPr>
            <a:normAutofit fontScale="92500" lnSpcReduction="10000"/>
          </a:bodyPr>
          <a:lstStyle/>
          <a:p>
            <a:r>
              <a:rPr lang="en-US" dirty="0">
                <a:hlinkClick r:id="rId2"/>
              </a:rPr>
              <a:t>https://www.servocity.com/</a:t>
            </a:r>
            <a:endParaRPr lang="en-US" dirty="0"/>
          </a:p>
          <a:p>
            <a:r>
              <a:rPr lang="en-US" dirty="0"/>
              <a:t>Advantages</a:t>
            </a:r>
          </a:p>
          <a:p>
            <a:pPr lvl="1"/>
            <a:r>
              <a:rPr lang="en-US" sz="1600" dirty="0" err="1"/>
              <a:t>ServoCity</a:t>
            </a:r>
            <a:r>
              <a:rPr lang="en-US" sz="1600" dirty="0"/>
              <a:t> offers both extrusion based parts like REV, and channel based parts like Tetrix and </a:t>
            </a:r>
            <a:r>
              <a:rPr lang="en-US" sz="1600" dirty="0" err="1"/>
              <a:t>GoBilda</a:t>
            </a:r>
            <a:endParaRPr lang="en-US" sz="1600" dirty="0"/>
          </a:p>
          <a:p>
            <a:pPr lvl="1"/>
            <a:r>
              <a:rPr lang="en-US" sz="1600" dirty="0" err="1"/>
              <a:t>ServoCity’s</a:t>
            </a:r>
            <a:r>
              <a:rPr lang="en-US" sz="1600" dirty="0"/>
              <a:t> channels are the medium size between Tetrix and </a:t>
            </a:r>
            <a:r>
              <a:rPr lang="en-US" sz="1600" dirty="0" err="1"/>
              <a:t>GoBilda</a:t>
            </a:r>
            <a:r>
              <a:rPr lang="en-US" sz="1600" dirty="0"/>
              <a:t>, and are very sturdy. </a:t>
            </a:r>
            <a:r>
              <a:rPr lang="en-US" sz="1600" dirty="0" err="1"/>
              <a:t>ServoCity</a:t>
            </a:r>
            <a:r>
              <a:rPr lang="en-US" sz="1600" dirty="0"/>
              <a:t> also offers hole pattern adapters to connect to Tetrix parts</a:t>
            </a:r>
          </a:p>
          <a:p>
            <a:pPr lvl="1"/>
            <a:r>
              <a:rPr lang="en-US" sz="1600" dirty="0" err="1"/>
              <a:t>ServoCity</a:t>
            </a:r>
            <a:r>
              <a:rPr lang="en-US" sz="1600" dirty="0"/>
              <a:t> also offers mini channels for when you need smaller builds, which are very similar to the size of Tetrix channels.</a:t>
            </a:r>
          </a:p>
          <a:p>
            <a:pPr lvl="1"/>
            <a:r>
              <a:rPr lang="en-US" sz="1600" dirty="0" err="1"/>
              <a:t>ServoCity</a:t>
            </a:r>
            <a:r>
              <a:rPr lang="en-US" sz="1600" dirty="0"/>
              <a:t> offers a wide array of motors and servos; All the motors available on </a:t>
            </a:r>
            <a:r>
              <a:rPr lang="en-US" sz="1600" dirty="0" err="1"/>
              <a:t>GoBilda</a:t>
            </a:r>
            <a:r>
              <a:rPr lang="en-US" sz="1600" dirty="0"/>
              <a:t> are also available on </a:t>
            </a:r>
            <a:r>
              <a:rPr lang="en-US" sz="1600" dirty="0" err="1"/>
              <a:t>ServoCity</a:t>
            </a:r>
            <a:r>
              <a:rPr lang="en-US" sz="1600" dirty="0"/>
              <a:t>, plus some more.</a:t>
            </a:r>
          </a:p>
          <a:p>
            <a:pPr lvl="1"/>
            <a:r>
              <a:rPr lang="en-US" sz="1600" dirty="0" err="1"/>
              <a:t>ServoCity’s</a:t>
            </a:r>
            <a:r>
              <a:rPr lang="en-US" sz="1600" dirty="0"/>
              <a:t> </a:t>
            </a:r>
            <a:r>
              <a:rPr lang="en-US" sz="1600" dirty="0" err="1"/>
              <a:t>servoblock</a:t>
            </a:r>
            <a:r>
              <a:rPr lang="en-US" sz="1600" dirty="0"/>
              <a:t> component is an extraordinarily useful part that helps servos survive longer and work more efficiently</a:t>
            </a:r>
          </a:p>
          <a:p>
            <a:pPr lvl="1"/>
            <a:r>
              <a:rPr lang="en-US" sz="1600" dirty="0" err="1"/>
              <a:t>ServoCity</a:t>
            </a:r>
            <a:r>
              <a:rPr lang="en-US" sz="1600" dirty="0"/>
              <a:t> has many interesting and unique linear motion components, such as the linear actuator. Just be sure the kit you’re planning to use is FTC legal!</a:t>
            </a:r>
          </a:p>
          <a:p>
            <a:pPr lvl="1"/>
            <a:r>
              <a:rPr lang="en-US" sz="1600" dirty="0" err="1"/>
              <a:t>ServoCity</a:t>
            </a:r>
            <a:r>
              <a:rPr lang="en-US" sz="1600" dirty="0"/>
              <a:t> offer a 25% discount to FTC teams, which can be applied for by visiting this link: </a:t>
            </a:r>
            <a:r>
              <a:rPr lang="en-US" sz="1600" dirty="0">
                <a:hlinkClick r:id="rId3"/>
              </a:rPr>
              <a:t>https://www.servocity.com/first_team_discounts</a:t>
            </a:r>
            <a:endParaRPr lang="en-US" sz="1600" dirty="0"/>
          </a:p>
          <a:p>
            <a:r>
              <a:rPr lang="en-US" dirty="0"/>
              <a:t>Disadvantages</a:t>
            </a:r>
          </a:p>
          <a:p>
            <a:pPr lvl="1"/>
            <a:r>
              <a:rPr lang="en-US" sz="1600" dirty="0" err="1"/>
              <a:t>ServoCity</a:t>
            </a:r>
            <a:r>
              <a:rPr lang="en-US" sz="1600" dirty="0"/>
              <a:t> isn’t the cheapest system, but is quite manageable with the 25% discount</a:t>
            </a:r>
          </a:p>
          <a:p>
            <a:pPr marL="0" indent="0">
              <a:buNone/>
            </a:pPr>
            <a:endParaRPr lang="en-US" dirty="0"/>
          </a:p>
        </p:txBody>
      </p:sp>
      <p:sp>
        <p:nvSpPr>
          <p:cNvPr id="4" name="Footer Placeholder 3">
            <a:extLst>
              <a:ext uri="{FF2B5EF4-FFF2-40B4-BE49-F238E27FC236}">
                <a16:creationId xmlns:a16="http://schemas.microsoft.com/office/drawing/2014/main" id="{FA570620-4D6B-43B5-9C7D-27CE890844AE}"/>
              </a:ext>
            </a:extLst>
          </p:cNvPr>
          <p:cNvSpPr>
            <a:spLocks noGrp="1"/>
          </p:cNvSpPr>
          <p:nvPr>
            <p:ph type="ftr" sz="quarter" idx="11"/>
          </p:nvPr>
        </p:nvSpPr>
        <p:spPr/>
        <p:txBody>
          <a:bodyPr/>
          <a:lstStyle/>
          <a:p>
            <a:r>
              <a:rPr lang="en-US"/>
              <a:t>Copyright 2020 FTCTutorials.com (Last edit 4/1/2020)</a:t>
            </a:r>
            <a:endParaRPr lang="en-US" dirty="0"/>
          </a:p>
        </p:txBody>
      </p:sp>
      <p:pic>
        <p:nvPicPr>
          <p:cNvPr id="5122" name="Picture 2" descr="ServoCity.com">
            <a:extLst>
              <a:ext uri="{FF2B5EF4-FFF2-40B4-BE49-F238E27FC236}">
                <a16:creationId xmlns:a16="http://schemas.microsoft.com/office/drawing/2014/main" id="{D83B84B3-7B19-465D-BB3E-D237E47CBA22}"/>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536766" y="369571"/>
            <a:ext cx="4386254" cy="67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53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E8A56-0440-46B8-B3F8-33BE1DE56425}"/>
              </a:ext>
            </a:extLst>
          </p:cNvPr>
          <p:cNvSpPr>
            <a:spLocks noGrp="1"/>
          </p:cNvSpPr>
          <p:nvPr>
            <p:ph type="title"/>
          </p:nvPr>
        </p:nvSpPr>
        <p:spPr/>
        <p:txBody>
          <a:bodyPr>
            <a:normAutofit/>
          </a:bodyPr>
          <a:lstStyle/>
          <a:p>
            <a:r>
              <a:rPr lang="en-US" dirty="0"/>
              <a:t>Base Kit</a:t>
            </a:r>
            <a:endParaRPr lang="en-US" sz="1600" dirty="0"/>
          </a:p>
        </p:txBody>
      </p:sp>
      <p:sp>
        <p:nvSpPr>
          <p:cNvPr id="4" name="Footer Placeholder 3">
            <a:extLst>
              <a:ext uri="{FF2B5EF4-FFF2-40B4-BE49-F238E27FC236}">
                <a16:creationId xmlns:a16="http://schemas.microsoft.com/office/drawing/2014/main" id="{D4B52D39-71F6-4DA7-8789-308B8D97793F}"/>
              </a:ext>
            </a:extLst>
          </p:cNvPr>
          <p:cNvSpPr>
            <a:spLocks noGrp="1"/>
          </p:cNvSpPr>
          <p:nvPr>
            <p:ph type="ftr" sz="quarter" idx="11"/>
          </p:nvPr>
        </p:nvSpPr>
        <p:spPr/>
        <p:txBody>
          <a:bodyPr/>
          <a:lstStyle/>
          <a:p>
            <a:r>
              <a:rPr lang="en-US"/>
              <a:t>Copyright 2020 FTCTutorials.com (Last edit 4/1/2020)</a:t>
            </a:r>
            <a:endParaRPr lang="en-US" dirty="0"/>
          </a:p>
        </p:txBody>
      </p:sp>
      <p:pic>
        <p:nvPicPr>
          <p:cNvPr id="1026" name="Picture 2" descr="FTC Competition Kit">
            <a:hlinkClick r:id="rId2" tooltip="FTC Competition Kit"/>
            <a:extLst>
              <a:ext uri="{FF2B5EF4-FFF2-40B4-BE49-F238E27FC236}">
                <a16:creationId xmlns:a16="http://schemas.microsoft.com/office/drawing/2014/main" id="{5D391F2F-4ED1-4ABD-B5C0-F316602F8BD7}"/>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5400000">
            <a:off x="4250456" y="2068564"/>
            <a:ext cx="5397906" cy="34507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D165972-0977-4BB4-87D8-8C694E26C8A3}"/>
              </a:ext>
            </a:extLst>
          </p:cNvPr>
          <p:cNvSpPr txBox="1"/>
          <p:nvPr/>
        </p:nvSpPr>
        <p:spPr>
          <a:xfrm>
            <a:off x="385750" y="1465916"/>
            <a:ext cx="4590048" cy="4093428"/>
          </a:xfrm>
          <a:prstGeom prst="rect">
            <a:avLst/>
          </a:prstGeom>
          <a:noFill/>
        </p:spPr>
        <p:txBody>
          <a:bodyPr wrap="square" rtlCol="0">
            <a:spAutoFit/>
          </a:bodyPr>
          <a:lstStyle/>
          <a:p>
            <a:r>
              <a:rPr lang="en-US" b="1" dirty="0"/>
              <a:t>Kit Review</a:t>
            </a:r>
          </a:p>
          <a:p>
            <a:endParaRPr lang="en-US" sz="1400" b="1" dirty="0"/>
          </a:p>
          <a:p>
            <a:r>
              <a:rPr lang="en-US" sz="1400" dirty="0"/>
              <a:t>Cost: </a:t>
            </a:r>
            <a:r>
              <a:rPr lang="en-US" sz="1400" b="1" dirty="0"/>
              <a:t>$494.99 </a:t>
            </a:r>
            <a:r>
              <a:rPr lang="en-US" sz="1400" dirty="0"/>
              <a:t>(After FTC discount)</a:t>
            </a:r>
          </a:p>
          <a:p>
            <a:endParaRPr lang="en-US" sz="1400" dirty="0"/>
          </a:p>
          <a:p>
            <a:r>
              <a:rPr lang="en-US" sz="1400" dirty="0"/>
              <a:t>Nearly identical to the </a:t>
            </a:r>
            <a:r>
              <a:rPr lang="en-US" sz="1400" dirty="0" err="1"/>
              <a:t>GoBilda</a:t>
            </a:r>
            <a:r>
              <a:rPr lang="en-US" sz="1400" dirty="0"/>
              <a:t> Starter Kit, this kit has many important structural and motion parts, but does not have the best motors or wheels.</a:t>
            </a:r>
          </a:p>
          <a:p>
            <a:endParaRPr lang="en-US" sz="1400" dirty="0"/>
          </a:p>
          <a:p>
            <a:r>
              <a:rPr lang="en-US" sz="1400" dirty="0"/>
              <a:t>Wheels and motors can be bought separately.</a:t>
            </a:r>
          </a:p>
          <a:p>
            <a:endParaRPr lang="en-US" sz="1400" dirty="0"/>
          </a:p>
          <a:p>
            <a:r>
              <a:rPr lang="en-US" sz="1400" dirty="0"/>
              <a:t>Wheels: </a:t>
            </a:r>
            <a:r>
              <a:rPr lang="en-US" sz="1400" dirty="0">
                <a:hlinkClick r:id="rId4"/>
              </a:rPr>
              <a:t>https://www.servocity.com/3606-series-mecanum-wheel-set-bearing-supported-rollers-100mm-diameter</a:t>
            </a:r>
            <a:endParaRPr lang="en-US" sz="1400" dirty="0"/>
          </a:p>
          <a:p>
            <a:endParaRPr lang="en-US" sz="1400" dirty="0"/>
          </a:p>
          <a:p>
            <a:r>
              <a:rPr lang="en-US" sz="1400" dirty="0"/>
              <a:t>Motors: </a:t>
            </a:r>
            <a:r>
              <a:rPr lang="en-US" sz="1400" dirty="0">
                <a:hlinkClick r:id="rId5"/>
              </a:rPr>
              <a:t>https://www.servocity.com/motors-actuators/gear-motors</a:t>
            </a:r>
            <a:endParaRPr lang="en-US" sz="1400" dirty="0"/>
          </a:p>
          <a:p>
            <a:endParaRPr lang="en-US" sz="1400" dirty="0"/>
          </a:p>
          <a:p>
            <a:r>
              <a:rPr lang="en-US" sz="1400" dirty="0"/>
              <a:t>Servos: </a:t>
            </a:r>
            <a:r>
              <a:rPr lang="en-US" sz="1400" dirty="0">
                <a:hlinkClick r:id="rId6"/>
              </a:rPr>
              <a:t>https://www.servocity.com/servos</a:t>
            </a:r>
            <a:endParaRPr lang="en-US" sz="1400" dirty="0"/>
          </a:p>
        </p:txBody>
      </p:sp>
      <p:sp>
        <p:nvSpPr>
          <p:cNvPr id="3" name="TextBox 2">
            <a:extLst>
              <a:ext uri="{FF2B5EF4-FFF2-40B4-BE49-F238E27FC236}">
                <a16:creationId xmlns:a16="http://schemas.microsoft.com/office/drawing/2014/main" id="{0850347C-5912-CD48-8A5E-B53AEC8BB107}"/>
              </a:ext>
            </a:extLst>
          </p:cNvPr>
          <p:cNvSpPr txBox="1"/>
          <p:nvPr/>
        </p:nvSpPr>
        <p:spPr>
          <a:xfrm>
            <a:off x="259080" y="5763031"/>
            <a:ext cx="4312920" cy="584775"/>
          </a:xfrm>
          <a:prstGeom prst="rect">
            <a:avLst/>
          </a:prstGeom>
          <a:noFill/>
        </p:spPr>
        <p:txBody>
          <a:bodyPr wrap="square" rtlCol="0">
            <a:spAutoFit/>
          </a:bodyPr>
          <a:lstStyle/>
          <a:p>
            <a:r>
              <a:rPr lang="en-US" sz="1100" dirty="0"/>
              <a:t>(</a:t>
            </a:r>
            <a:r>
              <a:rPr lang="en-US" sz="1600" dirty="0">
                <a:hlinkClick r:id="rId7"/>
              </a:rPr>
              <a:t>https://www.servocity.com/ftc-competition-kit</a:t>
            </a:r>
            <a:r>
              <a:rPr lang="en-US" sz="1100" dirty="0"/>
              <a:t>)</a:t>
            </a:r>
            <a:endParaRPr lang="en-US" sz="1600" dirty="0"/>
          </a:p>
        </p:txBody>
      </p:sp>
    </p:spTree>
    <p:extLst>
      <p:ext uri="{BB962C8B-B14F-4D97-AF65-F5344CB8AC3E}">
        <p14:creationId xmlns:p14="http://schemas.microsoft.com/office/powerpoint/2010/main" val="65273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8B53E-B0C2-4297-BFD1-88B243D491B7}"/>
              </a:ext>
            </a:extLst>
          </p:cNvPr>
          <p:cNvSpPr>
            <a:spLocks noGrp="1"/>
          </p:cNvSpPr>
          <p:nvPr>
            <p:ph idx="1"/>
          </p:nvPr>
        </p:nvSpPr>
        <p:spPr/>
        <p:txBody>
          <a:bodyPr>
            <a:normAutofit lnSpcReduction="10000"/>
          </a:bodyPr>
          <a:lstStyle/>
          <a:p>
            <a:r>
              <a:rPr lang="en-US" dirty="0">
                <a:hlinkClick r:id="rId2"/>
              </a:rPr>
              <a:t>http://www.revrobotics.com/</a:t>
            </a:r>
            <a:endParaRPr lang="en-US" dirty="0"/>
          </a:p>
          <a:p>
            <a:r>
              <a:rPr lang="en-US" dirty="0"/>
              <a:t>Advantages</a:t>
            </a:r>
          </a:p>
          <a:p>
            <a:pPr lvl="1"/>
            <a:r>
              <a:rPr lang="en-US" sz="1600" dirty="0"/>
              <a:t>REV uses an extrusion system, unlike the other vendors, which can give rookie teams more freedom with their builds</a:t>
            </a:r>
          </a:p>
          <a:p>
            <a:pPr lvl="1"/>
            <a:r>
              <a:rPr lang="en-US" sz="1600" dirty="0"/>
              <a:t>Extrusions allow for infinite mounting positions, which can help when building initial mechanisms</a:t>
            </a:r>
          </a:p>
          <a:p>
            <a:pPr lvl="1"/>
            <a:r>
              <a:rPr lang="en-US" sz="1600" dirty="0"/>
              <a:t>REV offers a small and compact, but sometimes quite annoying to work with, linear slide system that can be very efficient if used correctly</a:t>
            </a:r>
          </a:p>
          <a:p>
            <a:pPr lvl="1"/>
            <a:r>
              <a:rPr lang="en-US" sz="1600" dirty="0"/>
              <a:t>REV is the cheapest system</a:t>
            </a:r>
          </a:p>
          <a:p>
            <a:pPr lvl="1"/>
            <a:r>
              <a:rPr lang="en-US" sz="1600" dirty="0"/>
              <a:t>REV offer a 15% discount to FTC teams </a:t>
            </a:r>
            <a:r>
              <a:rPr lang="en-US" sz="1600" b="1" dirty="0"/>
              <a:t>only</a:t>
            </a:r>
            <a:r>
              <a:rPr lang="en-US" sz="1600" dirty="0"/>
              <a:t> on certain items, which can be found here: </a:t>
            </a:r>
            <a:r>
              <a:rPr lang="en-US" sz="1600" dirty="0">
                <a:hlinkClick r:id="rId3"/>
              </a:rPr>
              <a:t>http://www.revrobotics.com/competition/ftc/discounts/</a:t>
            </a:r>
            <a:endParaRPr lang="en-US" sz="1600" dirty="0"/>
          </a:p>
          <a:p>
            <a:r>
              <a:rPr lang="en-US" dirty="0"/>
              <a:t>Disadvantages</a:t>
            </a:r>
          </a:p>
          <a:p>
            <a:pPr lvl="1"/>
            <a:r>
              <a:rPr lang="en-US" sz="1600" dirty="0"/>
              <a:t>Extrusions often need to be cut and sanded, which requires tools like bandsaws</a:t>
            </a:r>
          </a:p>
          <a:p>
            <a:pPr lvl="1"/>
            <a:r>
              <a:rPr lang="en-US" sz="1600" dirty="0"/>
              <a:t>Connecting extrusions together is not the easiest and often takes a long time</a:t>
            </a:r>
          </a:p>
          <a:p>
            <a:pPr lvl="1"/>
            <a:r>
              <a:rPr lang="en-US" sz="1600" dirty="0"/>
              <a:t>REV part connections loosen over time </a:t>
            </a:r>
          </a:p>
          <a:p>
            <a:pPr lvl="1"/>
            <a:r>
              <a:rPr lang="en-US" sz="1600" dirty="0"/>
              <a:t>The M3 screws used in REV are les strong than the M4’s used by other vendors, and can bend under large loads.</a:t>
            </a:r>
          </a:p>
        </p:txBody>
      </p:sp>
      <p:sp>
        <p:nvSpPr>
          <p:cNvPr id="4" name="Footer Placeholder 3">
            <a:extLst>
              <a:ext uri="{FF2B5EF4-FFF2-40B4-BE49-F238E27FC236}">
                <a16:creationId xmlns:a16="http://schemas.microsoft.com/office/drawing/2014/main" id="{FA570620-4D6B-43B5-9C7D-27CE890844AE}"/>
              </a:ext>
            </a:extLst>
          </p:cNvPr>
          <p:cNvSpPr>
            <a:spLocks noGrp="1"/>
          </p:cNvSpPr>
          <p:nvPr>
            <p:ph type="ftr" sz="quarter" idx="11"/>
          </p:nvPr>
        </p:nvSpPr>
        <p:spPr/>
        <p:txBody>
          <a:bodyPr/>
          <a:lstStyle/>
          <a:p>
            <a:r>
              <a:rPr lang="en-US"/>
              <a:t>Copyright 2020 FTCTutorials.com (Last edit 4/1/2020)</a:t>
            </a:r>
            <a:endParaRPr lang="en-US" dirty="0"/>
          </a:p>
        </p:txBody>
      </p:sp>
      <p:pic>
        <p:nvPicPr>
          <p:cNvPr id="2050" name="Picture 2" descr="REV Robotics">
            <a:extLst>
              <a:ext uri="{FF2B5EF4-FFF2-40B4-BE49-F238E27FC236}">
                <a16:creationId xmlns:a16="http://schemas.microsoft.com/office/drawing/2014/main" id="{7FD1539D-620C-4675-A460-C400D5AF9F99}"/>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6744" y="241234"/>
            <a:ext cx="3277100" cy="1310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422944"/>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3249</TotalTime>
  <Words>2054</Words>
  <Application>Microsoft Macintosh PowerPoint</Application>
  <PresentationFormat>On-screen Show (4:3)</PresentationFormat>
  <Paragraphs>190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Abril Fatface</vt:lpstr>
      <vt:lpstr>Arial</vt:lpstr>
      <vt:lpstr>Calibri</vt:lpstr>
      <vt:lpstr>Century Gothic</vt:lpstr>
      <vt:lpstr>Elephant</vt:lpstr>
      <vt:lpstr>Helvetica Neue</vt:lpstr>
      <vt:lpstr>BrushVTI</vt:lpstr>
      <vt:lpstr>FTC Vendors and Base Kits</vt:lpstr>
      <vt:lpstr>FTC Vendors</vt:lpstr>
      <vt:lpstr>PowerPoint Presentation</vt:lpstr>
      <vt:lpstr>Base Kit</vt:lpstr>
      <vt:lpstr>PowerPoint Presentation</vt:lpstr>
      <vt:lpstr>Base Kit</vt:lpstr>
      <vt:lpstr>PowerPoint Presentation</vt:lpstr>
      <vt:lpstr>Base Kit</vt:lpstr>
      <vt:lpstr>PowerPoint Presentation</vt:lpstr>
      <vt:lpstr>Base Kit</vt:lpstr>
      <vt:lpstr>PowerPoint Presentation</vt:lpstr>
      <vt:lpstr>Base Kit</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for Grants</dc:title>
  <dc:creator>Srinivasan Seshan</dc:creator>
  <cp:lastModifiedBy>Srinivasan Seshan</cp:lastModifiedBy>
  <cp:revision>60</cp:revision>
  <dcterms:created xsi:type="dcterms:W3CDTF">2020-03-03T17:05:41Z</dcterms:created>
  <dcterms:modified xsi:type="dcterms:W3CDTF">2020-04-05T12:50:22Z</dcterms:modified>
</cp:coreProperties>
</file>