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9144000"/>
  <p:notesSz cx="6858000" cy="9144000"/>
  <p:embeddedFontLst>
    <p:embeddedFont>
      <p:font typeface="Audiowide"/>
      <p:regular r:id="rId16"/>
    </p:embeddedFont>
    <p:embeddedFont>
      <p:font typeface="Abril Fatface"/>
      <p:regular r:id="rId17"/>
    </p:embeddedFont>
    <p:embeddedFont>
      <p:font typeface="Helvetica Neue"/>
      <p:regular r:id="rId18"/>
      <p:bold r:id="rId19"/>
      <p:italic r:id="rId20"/>
      <p:boldItalic r:id="rId21"/>
    </p:embeddedFont>
    <p:embeddedFont>
      <p:font typeface="Century Gothic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goM8yKJrOd7oiamibSRhw+maeH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22" Type="http://schemas.openxmlformats.org/officeDocument/2006/relationships/font" Target="fonts/CenturyGothic-regular.fntdata"/><Relationship Id="rId21" Type="http://schemas.openxmlformats.org/officeDocument/2006/relationships/font" Target="fonts/HelveticaNeue-boldItalic.fntdata"/><Relationship Id="rId24" Type="http://schemas.openxmlformats.org/officeDocument/2006/relationships/font" Target="fonts/CenturyGothic-italic.fntdata"/><Relationship Id="rId23" Type="http://schemas.openxmlformats.org/officeDocument/2006/relationships/font" Target="fonts/CenturyGothic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CenturyGothic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brilFatface-regular.fntdata"/><Relationship Id="rId16" Type="http://schemas.openxmlformats.org/officeDocument/2006/relationships/font" Target="fonts/Audiowide-regular.fntdata"/><Relationship Id="rId19" Type="http://schemas.openxmlformats.org/officeDocument/2006/relationships/font" Target="fonts/HelveticaNeue-bold.fntdata"/><Relationship Id="rId18" Type="http://schemas.openxmlformats.org/officeDocument/2006/relationships/font" Target="fonts/Helvetica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2af6adf16_0_3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72af6adf16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72af6adf16_0_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2cd9e6bf7_0_8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82cd9e6bf7_0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g82cd9e6bf7_0_8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2e7c3472f_0_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82e7c3472f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g82e7c3472f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2e7c3472f_0_3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82e7c3472f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g82e7c3472f_0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2af6adf16_0_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72af6adf16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g72af6adf16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2e7c3472f_0_4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82e7c3472f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g82e7c3472f_0_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2af6adf16_0_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72af6adf16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g72af6adf16_0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29ab01ce0_0_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729ab01ce0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g729ab01ce0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29ab01ce0_0_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729ab01ce0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g729ab01ce0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ag=AccentColor&#10;Flavor=Light&#10;Target=Fill" id="16" name="Google Shape;16;p4"/>
          <p:cNvSpPr/>
          <p:nvPr/>
        </p:nvSpPr>
        <p:spPr>
          <a:xfrm flipH="1">
            <a:off x="2599854" y="527562"/>
            <a:ext cx="6992292" cy="5102484"/>
          </a:xfrm>
          <a:custGeom>
            <a:rect b="b" l="l" r="r" t="t"/>
            <a:pathLst>
              <a:path extrusionOk="0" h="5025119" w="6886274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" name="Google Shape;17;p4"/>
          <p:cNvSpPr txBox="1"/>
          <p:nvPr>
            <p:ph type="ctrTitle"/>
          </p:nvPr>
        </p:nvSpPr>
        <p:spPr>
          <a:xfrm>
            <a:off x="1508760" y="1591056"/>
            <a:ext cx="5705856" cy="32644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bril Fatface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subTitle"/>
          </p:nvPr>
        </p:nvSpPr>
        <p:spPr>
          <a:xfrm>
            <a:off x="1524000" y="4928616"/>
            <a:ext cx="5705856" cy="996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cap="none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ag=AccentColor&#10;Flavor=Light&#10;Target=Fill" id="78" name="Google Shape;78;p13"/>
          <p:cNvSpPr/>
          <p:nvPr/>
        </p:nvSpPr>
        <p:spPr>
          <a:xfrm>
            <a:off x="684965" y="1332237"/>
            <a:ext cx="5263732" cy="3841102"/>
          </a:xfrm>
          <a:custGeom>
            <a:rect b="b" l="l" r="r" t="t"/>
            <a:pathLst>
              <a:path extrusionOk="0" h="5025119" w="6886274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3"/>
          <p:cNvSpPr txBox="1"/>
          <p:nvPr>
            <p:ph type="title"/>
          </p:nvPr>
        </p:nvSpPr>
        <p:spPr>
          <a:xfrm>
            <a:off x="1399032" y="2523744"/>
            <a:ext cx="3831336" cy="14538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bril Fatfac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/>
          <p:nvPr>
            <p:ph idx="2" type="pic"/>
          </p:nvPr>
        </p:nvSpPr>
        <p:spPr>
          <a:xfrm>
            <a:off x="6711696" y="640079"/>
            <a:ext cx="4837176" cy="5568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1" name="Google Shape;81;p13"/>
          <p:cNvSpPr txBox="1"/>
          <p:nvPr>
            <p:ph idx="1" type="body"/>
          </p:nvPr>
        </p:nvSpPr>
        <p:spPr>
          <a:xfrm>
            <a:off x="1655064" y="4087368"/>
            <a:ext cx="3319272" cy="649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ag=AccentColor&#10;Flavor=Light&#10;Target=Fill" id="23" name="Google Shape;23;p5"/>
          <p:cNvSpPr/>
          <p:nvPr/>
        </p:nvSpPr>
        <p:spPr>
          <a:xfrm flipH="1">
            <a:off x="1" y="315111"/>
            <a:ext cx="3021543" cy="1435442"/>
          </a:xfrm>
          <a:custGeom>
            <a:rect b="b" l="l" r="r" t="t"/>
            <a:pathLst>
              <a:path extrusionOk="0" h="1435442" w="3021543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259080" y="365125"/>
            <a:ext cx="8663940" cy="739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259080" y="1249680"/>
            <a:ext cx="8663940" cy="5029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45910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25908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04860" y="6356350"/>
            <a:ext cx="5181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ag=AccentColor&#10;Flavor=Light&#10;Target=Fill" id="30" name="Google Shape;30;p6"/>
          <p:cNvSpPr/>
          <p:nvPr/>
        </p:nvSpPr>
        <p:spPr>
          <a:xfrm>
            <a:off x="7209816" y="0"/>
            <a:ext cx="4143984" cy="5747660"/>
          </a:xfrm>
          <a:custGeom>
            <a:rect b="b" l="l" r="r" t="t"/>
            <a:pathLst>
              <a:path extrusionOk="0" h="5956080" w="384375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831850" y="1078991"/>
            <a:ext cx="5266944" cy="31363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bril Fatface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831850" y="4279392"/>
            <a:ext cx="5266944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ag=AccentColor&#10;Flavor=Light&#10;Target=Fill" id="37" name="Google Shape;37;p7"/>
          <p:cNvSpPr/>
          <p:nvPr/>
        </p:nvSpPr>
        <p:spPr>
          <a:xfrm flipH="1">
            <a:off x="1" y="315111"/>
            <a:ext cx="3021543" cy="1435442"/>
          </a:xfrm>
          <a:custGeom>
            <a:rect b="b" l="l" r="r" t="t"/>
            <a:pathLst>
              <a:path extrusionOk="0" h="1435442" w="3021543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838200" y="2011680"/>
            <a:ext cx="4937760" cy="416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6419088" y="2011680"/>
            <a:ext cx="4937760" cy="416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ag=AccentColor&#10;Flavor=Light&#10;Target=Fill" id="45" name="Google Shape;45;p8"/>
          <p:cNvSpPr/>
          <p:nvPr/>
        </p:nvSpPr>
        <p:spPr>
          <a:xfrm flipH="1">
            <a:off x="1" y="315111"/>
            <a:ext cx="3021543" cy="1435442"/>
          </a:xfrm>
          <a:custGeom>
            <a:rect b="b" l="l" r="r" t="t"/>
            <a:pathLst>
              <a:path extrusionOk="0" h="1435442" w="3021543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" name="Google Shape;46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839788" y="2011680"/>
            <a:ext cx="4937760" cy="9509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8"/>
          <p:cNvSpPr txBox="1"/>
          <p:nvPr>
            <p:ph idx="2" type="body"/>
          </p:nvPr>
        </p:nvSpPr>
        <p:spPr>
          <a:xfrm>
            <a:off x="839788" y="3127248"/>
            <a:ext cx="4937760" cy="306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3" type="body"/>
          </p:nvPr>
        </p:nvSpPr>
        <p:spPr>
          <a:xfrm>
            <a:off x="6419088" y="2011680"/>
            <a:ext cx="4937760" cy="9509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8"/>
          <p:cNvSpPr txBox="1"/>
          <p:nvPr>
            <p:ph idx="4" type="body"/>
          </p:nvPr>
        </p:nvSpPr>
        <p:spPr>
          <a:xfrm>
            <a:off x="6419088" y="3127248"/>
            <a:ext cx="4937760" cy="306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ag=AccentColor&#10;Flavor=Light&#10;Target=Fill" id="55" name="Google Shape;55;p9"/>
          <p:cNvSpPr/>
          <p:nvPr/>
        </p:nvSpPr>
        <p:spPr>
          <a:xfrm flipH="1">
            <a:off x="1969639" y="181596"/>
            <a:ext cx="8252722" cy="6022258"/>
          </a:xfrm>
          <a:custGeom>
            <a:rect b="b" l="l" r="r" t="t"/>
            <a:pathLst>
              <a:path extrusionOk="0" h="5025119" w="6886274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2843784" y="1572768"/>
            <a:ext cx="6501384" cy="4096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2">
  <p:cSld name="Blank 2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Mask ID=&#10;Mask position=bottom, center&#10;Mask family= brushstroke, landscape, wide" id="65" name="Google Shape;65;p11"/>
          <p:cNvSpPr/>
          <p:nvPr/>
        </p:nvSpPr>
        <p:spPr>
          <a:xfrm>
            <a:off x="1768100" y="-1"/>
            <a:ext cx="10423900" cy="5920155"/>
          </a:xfrm>
          <a:custGeom>
            <a:rect b="b" l="l" r="r" t="t"/>
            <a:pathLst>
              <a:path extrusionOk="0" h="5491534" w="10423900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ag=AccentColor&#10;Flavor=Light&#10;Target=Fill" id="70" name="Google Shape;70;p12"/>
          <p:cNvSpPr/>
          <p:nvPr/>
        </p:nvSpPr>
        <p:spPr>
          <a:xfrm>
            <a:off x="4726728" y="0"/>
            <a:ext cx="7472381" cy="6858000"/>
          </a:xfrm>
          <a:custGeom>
            <a:rect b="b" l="l" r="r" t="t"/>
            <a:pathLst>
              <a:path extrusionOk="0" h="6886575" w="7472381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" name="Google Shape;71;p12"/>
          <p:cNvSpPr txBox="1"/>
          <p:nvPr>
            <p:ph type="title"/>
          </p:nvPr>
        </p:nvSpPr>
        <p:spPr>
          <a:xfrm>
            <a:off x="839788" y="640080"/>
            <a:ext cx="3886200" cy="29535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bril Fatfac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" type="body"/>
          </p:nvPr>
        </p:nvSpPr>
        <p:spPr>
          <a:xfrm>
            <a:off x="7059168" y="640080"/>
            <a:ext cx="4489704" cy="55961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12"/>
          <p:cNvSpPr txBox="1"/>
          <p:nvPr>
            <p:ph idx="2" type="body"/>
          </p:nvPr>
        </p:nvSpPr>
        <p:spPr>
          <a:xfrm>
            <a:off x="839788" y="3776472"/>
            <a:ext cx="3886200" cy="2468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190500" y="136526"/>
            <a:ext cx="8747760" cy="835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bril Fatface"/>
              <a:buNone/>
              <a:defRPr b="0" i="1" sz="4400" u="none" cap="none" strike="noStrik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190500" y="1074420"/>
            <a:ext cx="8747760" cy="5189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0" type="dt"/>
          </p:nvPr>
        </p:nvSpPr>
        <p:spPr>
          <a:xfrm>
            <a:off x="4564380" y="6365240"/>
            <a:ext cx="9525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190500" y="635126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526780" y="6369049"/>
            <a:ext cx="4114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0" Type="http://schemas.openxmlformats.org/officeDocument/2006/relationships/hyperlink" Target="mailto:BionicTigers10464@gmail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hyperlink" Target="mailto:BionicTigers10464@gmail.com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hyperlink" Target="http://lovelandrobotics.weebly.com/team10464" TargetMode="External"/><Relationship Id="rId8" Type="http://schemas.openxmlformats.org/officeDocument/2006/relationships/hyperlink" Target="mailto:BionicTigers10464@gmail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youtu.be/jfefMCHO-L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ftc-tricks.com/dc-motors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/>
          <p:nvPr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0" y="-5255"/>
            <a:ext cx="9144000" cy="6858000"/>
          </a:xfrm>
          <a:custGeom>
            <a:rect b="b" l="l" r="r" t="t"/>
            <a:pathLst>
              <a:path extrusionOk="0"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1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2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1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"/>
          <p:cNvSpPr txBox="1"/>
          <p:nvPr>
            <p:ph type="ctrTitle"/>
          </p:nvPr>
        </p:nvSpPr>
        <p:spPr>
          <a:xfrm>
            <a:off x="711027" y="843324"/>
            <a:ext cx="8144738" cy="17015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</a:pPr>
            <a:r>
              <a:rPr b="1" lang="en-US" sz="6000"/>
              <a:t>Tips for Rookie Teams</a:t>
            </a:r>
            <a:endParaRPr/>
          </a:p>
        </p:txBody>
      </p:sp>
      <p:sp>
        <p:nvSpPr>
          <p:cNvPr id="105" name="Google Shape;105;p1"/>
          <p:cNvSpPr txBox="1"/>
          <p:nvPr>
            <p:ph idx="1" type="subTitle"/>
          </p:nvPr>
        </p:nvSpPr>
        <p:spPr>
          <a:xfrm>
            <a:off x="711028" y="2601649"/>
            <a:ext cx="3943349" cy="646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The Bionic Tigers - FTC 10464</a:t>
            </a:r>
            <a:endParaRPr/>
          </a:p>
        </p:txBody>
      </p:sp>
      <p:pic>
        <p:nvPicPr>
          <p:cNvPr descr="A close up of a sign&#10;&#10;Description automatically generated" id="106" name="Google Shape;10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4362663"/>
            <a:ext cx="3683140" cy="1596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2af6adf16_0_39"/>
          <p:cNvSpPr txBox="1"/>
          <p:nvPr/>
        </p:nvSpPr>
        <p:spPr>
          <a:xfrm>
            <a:off x="311700" y="1017725"/>
            <a:ext cx="6943200" cy="3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 startAt="6"/>
            </a:pPr>
            <a:r>
              <a:rPr lang="en-US" sz="2400">
                <a:solidFill>
                  <a:schemeClr val="dk1"/>
                </a:solidFill>
              </a:rPr>
              <a:t>Test everything thoroughly 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eriod"/>
            </a:pPr>
            <a:r>
              <a:rPr lang="en-US" sz="2400">
                <a:solidFill>
                  <a:schemeClr val="dk1"/>
                </a:solidFill>
              </a:rPr>
              <a:t>know what your wear/tear parts are</a:t>
            </a:r>
            <a:endParaRPr sz="2400">
              <a:solidFill>
                <a:schemeClr val="dk1"/>
              </a:solidFill>
            </a:endParaRPr>
          </a:p>
          <a:p>
            <a: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romanLcPeriod"/>
            </a:pPr>
            <a:r>
              <a:rPr lang="en-US" sz="2400">
                <a:solidFill>
                  <a:schemeClr val="dk1"/>
                </a:solidFill>
              </a:rPr>
              <a:t>servos, screws, etc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 startAt="6"/>
            </a:pPr>
            <a:r>
              <a:rPr lang="en-US" sz="2400">
                <a:solidFill>
                  <a:schemeClr val="dk1"/>
                </a:solidFill>
              </a:rPr>
              <a:t>Prepare for the judging presentation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eriod"/>
            </a:pPr>
            <a:r>
              <a:rPr lang="en-US" sz="2400">
                <a:solidFill>
                  <a:schemeClr val="dk1"/>
                </a:solidFill>
              </a:rPr>
              <a:t>practice questions and presentation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 startAt="6"/>
            </a:pPr>
            <a:r>
              <a:rPr lang="en-US" sz="2400">
                <a:solidFill>
                  <a:schemeClr val="dk1"/>
                </a:solidFill>
              </a:rPr>
              <a:t>Keep making progress in the off season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eriod"/>
            </a:pPr>
            <a:r>
              <a:rPr lang="en-US" sz="2400">
                <a:solidFill>
                  <a:schemeClr val="dk1"/>
                </a:solidFill>
              </a:rPr>
              <a:t>continue to grow constantly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eriod"/>
            </a:pPr>
            <a:r>
              <a:rPr lang="en-US" sz="2400">
                <a:solidFill>
                  <a:schemeClr val="dk1"/>
                </a:solidFill>
              </a:rPr>
              <a:t>look into off season competitions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 startAt="6"/>
            </a:pPr>
            <a:r>
              <a:rPr lang="en-US" sz="2400">
                <a:solidFill>
                  <a:schemeClr val="dk1"/>
                </a:solidFill>
              </a:rPr>
              <a:t>Find how you work as a team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eriod"/>
            </a:pPr>
            <a:r>
              <a:rPr lang="en-US" sz="2400">
                <a:solidFill>
                  <a:schemeClr val="dk1"/>
                </a:solidFill>
              </a:rPr>
              <a:t>every team is different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 startAt="6"/>
            </a:pPr>
            <a:r>
              <a:rPr lang="en-US" sz="2400">
                <a:solidFill>
                  <a:schemeClr val="dk1"/>
                </a:solidFill>
              </a:rPr>
              <a:t>Have fun!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 startAt="6"/>
            </a:pPr>
            <a:r>
              <a:rPr lang="en-US" sz="2400">
                <a:solidFill>
                  <a:schemeClr val="dk1"/>
                </a:solidFill>
              </a:rPr>
              <a:t>Attend scrimmages in your area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eriod"/>
            </a:pPr>
            <a:r>
              <a:rPr lang="en-US" sz="2400">
                <a:solidFill>
                  <a:schemeClr val="dk1"/>
                </a:solidFill>
              </a:rPr>
              <a:t>Great way to learn and meet other teams!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70" name="Google Shape;170;g72af6adf16_0_3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Audiowide"/>
                <a:ea typeface="Audiowide"/>
                <a:cs typeface="Audiowide"/>
                <a:sym typeface="Audiowide"/>
              </a:rPr>
              <a:t>Things You Should Do/Know</a:t>
            </a:r>
            <a:endParaRPr b="1" sz="2400">
              <a:latin typeface="Audiowide"/>
              <a:ea typeface="Audiowide"/>
              <a:cs typeface="Audiowide"/>
              <a:sym typeface="Audiowid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"/>
          <p:cNvSpPr txBox="1"/>
          <p:nvPr>
            <p:ph type="title"/>
          </p:nvPr>
        </p:nvSpPr>
        <p:spPr>
          <a:xfrm>
            <a:off x="259080" y="365125"/>
            <a:ext cx="8664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</a:pPr>
            <a:r>
              <a:rPr lang="en-US"/>
              <a:t>Credits</a:t>
            </a:r>
            <a:endParaRPr/>
          </a:p>
        </p:txBody>
      </p:sp>
      <p:sp>
        <p:nvSpPr>
          <p:cNvPr id="176" name="Google Shape;176;p2"/>
          <p:cNvSpPr txBox="1"/>
          <p:nvPr>
            <p:ph idx="1" type="body"/>
          </p:nvPr>
        </p:nvSpPr>
        <p:spPr>
          <a:xfrm>
            <a:off x="259080" y="1249680"/>
            <a:ext cx="8664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This lesson was written by </a:t>
            </a:r>
            <a:r>
              <a:rPr b="1" lang="en-US" sz="1600"/>
              <a:t>The Bionic Tigers 10464</a:t>
            </a:r>
            <a:r>
              <a:rPr lang="en-US" sz="1600"/>
              <a:t> for FTCTutorials.com</a:t>
            </a:r>
            <a:endParaRPr sz="1600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You can contact the author at </a:t>
            </a:r>
            <a:endParaRPr b="1" i="1"/>
          </a:p>
          <a:p>
            <a:pPr indent="-1270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1270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-1270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1270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More lessons for FIRST Tech Challenge are available at www.FTCtutorials.com</a:t>
            </a:r>
            <a:endParaRPr sz="1600"/>
          </a:p>
        </p:txBody>
      </p:sp>
      <p:sp>
        <p:nvSpPr>
          <p:cNvPr id="177" name="Google Shape;177;p2"/>
          <p:cNvSpPr txBox="1"/>
          <p:nvPr>
            <p:ph idx="11" type="ftr"/>
          </p:nvPr>
        </p:nvSpPr>
        <p:spPr>
          <a:xfrm>
            <a:off x="25908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Copyright 2020 FTCTutorials.com (Last edit 4/1/2020)</a:t>
            </a:r>
            <a:endParaRPr/>
          </a:p>
        </p:txBody>
      </p:sp>
      <p:sp>
        <p:nvSpPr>
          <p:cNvPr id="178" name="Google Shape;178;p2"/>
          <p:cNvSpPr/>
          <p:nvPr/>
        </p:nvSpPr>
        <p:spPr>
          <a:xfrm>
            <a:off x="1420566" y="5157859"/>
            <a:ext cx="7464300" cy="4308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work is licensed under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r>
              <a:rPr b="0" i="0" lang="en-US" sz="1400" u="sng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Creative Commons Attribution-NonCommercial-ShareAlike 4.0 International License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4374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Creative Commons License" id="179" name="Google Shape;179;p2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4901" y="5219289"/>
            <a:ext cx="949845" cy="334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"/>
          <p:cNvPicPr preferRelativeResize="0"/>
          <p:nvPr/>
        </p:nvPicPr>
        <p:blipFill rotWithShape="1">
          <a:blip r:embed="rId6">
            <a:alphaModFix/>
          </a:blip>
          <a:srcRect b="27729" l="0" r="0" t="24907"/>
          <a:stretch/>
        </p:blipFill>
        <p:spPr>
          <a:xfrm>
            <a:off x="5431700" y="2291613"/>
            <a:ext cx="3712299" cy="227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"/>
          <p:cNvSpPr txBox="1"/>
          <p:nvPr/>
        </p:nvSpPr>
        <p:spPr>
          <a:xfrm>
            <a:off x="0" y="1937625"/>
            <a:ext cx="8265000" cy="21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udiowide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udiowide"/>
                <a:ea typeface="Audiowide"/>
                <a:cs typeface="Audiowide"/>
                <a:sym typeface="Audiowide"/>
              </a:rPr>
              <a:t>Website:</a:t>
            </a:r>
            <a:endParaRPr b="0" i="0" sz="1800" u="none" cap="none" strike="noStrike">
              <a:solidFill>
                <a:srgbClr val="000000"/>
              </a:solidFill>
              <a:latin typeface="Audiowide"/>
              <a:ea typeface="Audiowide"/>
              <a:cs typeface="Audiowide"/>
              <a:sym typeface="Audiowide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udiowide"/>
              <a:buChar char="○"/>
            </a:pPr>
            <a:r>
              <a:rPr b="0" i="0" lang="en-US" sz="1800" u="sng" cap="none" strike="noStrike">
                <a:solidFill>
                  <a:srgbClr val="0097A7"/>
                </a:solidFill>
                <a:latin typeface="Audiowide"/>
                <a:ea typeface="Audiowide"/>
                <a:cs typeface="Audiowide"/>
                <a:sym typeface="Audiowide"/>
                <a:hlinkClick r:id="rId7"/>
              </a:rPr>
              <a:t>http://lovelandrobotics.com/team10464</a:t>
            </a:r>
            <a:endParaRPr b="0" i="0" sz="1800" u="none" cap="none" strike="noStrike">
              <a:solidFill>
                <a:srgbClr val="595959"/>
              </a:solidFill>
              <a:latin typeface="Audiowide"/>
              <a:ea typeface="Audiowide"/>
              <a:cs typeface="Audiowide"/>
              <a:sym typeface="Audiowide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udiowide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udiowide"/>
                <a:ea typeface="Audiowide"/>
                <a:cs typeface="Audiowide"/>
                <a:sym typeface="Audiowide"/>
              </a:rPr>
              <a:t>Twitter:</a:t>
            </a:r>
            <a:endParaRPr b="0" i="0" sz="1800" u="none" cap="none" strike="noStrike">
              <a:solidFill>
                <a:srgbClr val="000000"/>
              </a:solidFill>
              <a:latin typeface="Audiowide"/>
              <a:ea typeface="Audiowide"/>
              <a:cs typeface="Audiowide"/>
              <a:sym typeface="Audiowide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udiowide"/>
              <a:buChar char="○"/>
            </a:pPr>
            <a:r>
              <a:rPr b="1" i="0" lang="en-US" sz="1800" u="none" cap="none" strike="noStrik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  <a:t>@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udiowide"/>
                <a:ea typeface="Audiowide"/>
                <a:cs typeface="Audiowide"/>
                <a:sym typeface="Audiowide"/>
              </a:rPr>
              <a:t>BionicTigersFTC</a:t>
            </a:r>
            <a:endParaRPr b="0" i="0" sz="1800" u="none" cap="none" strike="noStrike">
              <a:solidFill>
                <a:srgbClr val="595959"/>
              </a:solidFill>
              <a:latin typeface="Audiowide"/>
              <a:ea typeface="Audiowide"/>
              <a:cs typeface="Audiowide"/>
              <a:sym typeface="Audiowide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udiowide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udiowide"/>
                <a:ea typeface="Audiowide"/>
                <a:cs typeface="Audiowide"/>
                <a:sym typeface="Audiowide"/>
              </a:rPr>
              <a:t>Email:</a:t>
            </a:r>
            <a:endParaRPr b="0" i="0" sz="1800" u="none" cap="none" strike="noStrike">
              <a:solidFill>
                <a:srgbClr val="000000"/>
              </a:solidFill>
              <a:latin typeface="Audiowide"/>
              <a:ea typeface="Audiowide"/>
              <a:cs typeface="Audiowide"/>
              <a:sym typeface="Audiowide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udiowide"/>
              <a:buChar char="○"/>
            </a:pPr>
            <a:r>
              <a:rPr b="0" i="0" lang="en-US" sz="1800" u="sng" cap="none" strike="noStrike">
                <a:solidFill>
                  <a:srgbClr val="0097A7"/>
                </a:solidFill>
                <a:latin typeface="Audiowide"/>
                <a:ea typeface="Audiowide"/>
                <a:cs typeface="Audiowide"/>
                <a:sym typeface="Audiowide"/>
                <a:hlinkClick r:id="rId8"/>
              </a:rPr>
              <a:t>BionicTigers10464</a:t>
            </a:r>
            <a:r>
              <a:rPr b="1" i="0" lang="en-US" sz="1800" u="sng" cap="none" strike="noStrike">
                <a:solidFill>
                  <a:srgbClr val="0097A7"/>
                </a:solidFill>
                <a:latin typeface="Cambria"/>
                <a:ea typeface="Cambria"/>
                <a:cs typeface="Cambria"/>
                <a:sym typeface="Cambria"/>
                <a:hlinkClick r:id="rId9"/>
              </a:rPr>
              <a:t>@</a:t>
            </a:r>
            <a:r>
              <a:rPr b="0" i="0" lang="en-US" sz="1800" u="sng" cap="none" strike="noStrike">
                <a:solidFill>
                  <a:srgbClr val="0097A7"/>
                </a:solidFill>
                <a:latin typeface="Audiowide"/>
                <a:ea typeface="Audiowide"/>
                <a:cs typeface="Audiowide"/>
                <a:sym typeface="Audiowide"/>
                <a:hlinkClick r:id="rId10"/>
              </a:rPr>
              <a:t>gmail.com</a:t>
            </a:r>
            <a:endParaRPr b="0" i="0" sz="1400" u="none" cap="none" strike="noStrike">
              <a:solidFill>
                <a:srgbClr val="595959"/>
              </a:solidFill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595959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2cd9e6bf7_0_87"/>
          <p:cNvSpPr txBox="1"/>
          <p:nvPr/>
        </p:nvSpPr>
        <p:spPr>
          <a:xfrm>
            <a:off x="311700" y="258125"/>
            <a:ext cx="85206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Audiowide"/>
                <a:ea typeface="Audiowide"/>
                <a:cs typeface="Audiowide"/>
                <a:sym typeface="Audiowide"/>
              </a:rPr>
              <a:t>Engineering Notebook</a:t>
            </a:r>
            <a:endParaRPr b="1" sz="2800"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13" name="Google Shape;113;g82cd9e6bf7_0_87"/>
          <p:cNvSpPr txBox="1"/>
          <p:nvPr/>
        </p:nvSpPr>
        <p:spPr>
          <a:xfrm>
            <a:off x="125075" y="1017725"/>
            <a:ext cx="9276000" cy="3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 sz="2400"/>
              <a:t>Put time into it!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-US" sz="2400"/>
              <a:t>It takes a lot of time and thinking to develop a good notebook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 sz="2400"/>
              <a:t>Collaborate → Have everyone on the team contribute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-US" sz="2400"/>
              <a:t>Use platforms like OneNote, Google drive, etc to store documents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 sz="2400"/>
              <a:t>Look at examples of how other teams do things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-US" sz="2400"/>
              <a:t>Hot Wired Robotics FTC Team #7013 (</a:t>
            </a:r>
            <a:r>
              <a:rPr lang="en-US" sz="2400" u="sng">
                <a:solidFill>
                  <a:srgbClr val="4DD0E1"/>
                </a:solidFill>
                <a:hlinkClick r:id="rId3"/>
              </a:rPr>
              <a:t>https://youtu.be/jfefMCHO-LA</a:t>
            </a:r>
            <a:r>
              <a:rPr lang="en-US" sz="2400"/>
              <a:t>)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 sz="2400"/>
              <a:t>Create your own format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-US" sz="2400"/>
              <a:t>Make it work for your team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-US" sz="2400"/>
              <a:t>Keep the format throughout the notebook</a:t>
            </a:r>
            <a:endParaRPr sz="2400"/>
          </a:p>
          <a:p>
            <a: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■"/>
            </a:pPr>
            <a:r>
              <a:rPr lang="en-US" sz="2400"/>
              <a:t>same font, size, style, etc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2e7c3472f_0_14"/>
          <p:cNvSpPr/>
          <p:nvPr/>
        </p:nvSpPr>
        <p:spPr>
          <a:xfrm>
            <a:off x="271350" y="293550"/>
            <a:ext cx="431700" cy="222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82e7c3472f_0_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Audiowide"/>
                <a:ea typeface="Audiowide"/>
                <a:cs typeface="Audiowide"/>
                <a:sym typeface="Audiowide"/>
              </a:rPr>
              <a:t>Programming</a:t>
            </a:r>
            <a:endParaRPr b="1" sz="2800"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21" name="Google Shape;121;g82e7c3472f_0_14"/>
          <p:cNvSpPr txBox="1"/>
          <p:nvPr/>
        </p:nvSpPr>
        <p:spPr>
          <a:xfrm>
            <a:off x="271350" y="1152475"/>
            <a:ext cx="8126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800"/>
              <a:t>Give yourself enough </a:t>
            </a:r>
            <a:r>
              <a:rPr b="1" lang="en-US" sz="1800"/>
              <a:t>time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800"/>
              <a:t>TeleOp 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 sz="1800"/>
              <a:t>Program controls to assist your drivers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 sz="1800"/>
              <a:t>Communicate with drivers about controls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800"/>
              <a:t>Autonomous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 sz="1800"/>
              <a:t>Figure out motor encoders</a:t>
            </a:r>
            <a:endParaRPr sz="18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■"/>
            </a:pPr>
            <a:r>
              <a:rPr lang="en-US" sz="1800" u="sng">
                <a:solidFill>
                  <a:srgbClr val="0000FF"/>
                </a:solidFill>
                <a:hlinkClick r:id="rId3"/>
              </a:rPr>
              <a:t>https://ftc-tricks.com/dc-motors/</a:t>
            </a:r>
            <a:r>
              <a:rPr lang="en-US" sz="1800">
                <a:solidFill>
                  <a:srgbClr val="0000FF"/>
                </a:solidFill>
              </a:rPr>
              <a:t> </a:t>
            </a:r>
            <a:endParaRPr sz="1800">
              <a:solidFill>
                <a:srgbClr val="0000FF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en-US" sz="1800"/>
              <a:t>gives a nice overview of how to program motors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 sz="1800"/>
              <a:t>Use sensors</a:t>
            </a:r>
            <a:endParaRPr sz="18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en-US" sz="1800"/>
              <a:t>good for awards and robot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800"/>
              <a:t>GitHub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 sz="1800"/>
              <a:t>If you are going to use GitHub, our advice is to create a repository of the TeamCode folder.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800"/>
              <a:t>If you don’t know how to do something, look it up! There are great forums for FTC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2e7c3472f_0_3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Audiowide"/>
                <a:ea typeface="Audiowide"/>
                <a:cs typeface="Audiowide"/>
                <a:sym typeface="Audiowide"/>
              </a:rPr>
              <a:t>Robot Design</a:t>
            </a:r>
            <a:endParaRPr b="1" sz="2400"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28" name="Google Shape;128;g82e7c3472f_0_32"/>
          <p:cNvSpPr txBox="1"/>
          <p:nvPr/>
        </p:nvSpPr>
        <p:spPr>
          <a:xfrm>
            <a:off x="311700" y="1017725"/>
            <a:ext cx="8132700" cy="53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 sz="2400"/>
              <a:t>Standardize hardware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-US" sz="2400"/>
              <a:t>minimize tool needed to fix problems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 sz="2400"/>
              <a:t>Use the off-season to plan ahead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-US" sz="2400"/>
              <a:t>Use off-season projects to learn new skills and test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 sz="2400"/>
              <a:t>Design first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-US" sz="2400"/>
              <a:t>Cardboard prototyping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-US" sz="2400"/>
              <a:t>Use CAD to your advantage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-US" sz="2400"/>
              <a:t>Design reviews</a:t>
            </a:r>
            <a:endParaRPr sz="2400"/>
          </a:p>
          <a:p>
            <a: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■"/>
            </a:pPr>
            <a:r>
              <a:rPr lang="en-US" sz="2400"/>
              <a:t>Allow others to </a:t>
            </a:r>
            <a:r>
              <a:rPr lang="en-US" sz="2400"/>
              <a:t>contribute</a:t>
            </a:r>
            <a:r>
              <a:rPr lang="en-US" sz="2400"/>
              <a:t> to the idea and prototype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 sz="2400"/>
              <a:t>Research to discover designs and speed up the process</a:t>
            </a:r>
            <a:endParaRPr sz="24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2af6adf16_0_1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Audiowide"/>
                <a:ea typeface="Audiowide"/>
                <a:cs typeface="Audiowide"/>
                <a:sym typeface="Audiowide"/>
              </a:rPr>
              <a:t>Robot Design</a:t>
            </a:r>
            <a:endParaRPr b="1" sz="2400"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35" name="Google Shape;135;g72af6adf16_0_12"/>
          <p:cNvSpPr txBox="1"/>
          <p:nvPr/>
        </p:nvSpPr>
        <p:spPr>
          <a:xfrm>
            <a:off x="311700" y="1017725"/>
            <a:ext cx="8132700" cy="53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Parallel prototyping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2400">
                <a:solidFill>
                  <a:schemeClr val="dk1"/>
                </a:solidFill>
              </a:rPr>
              <a:t>Have multiple ideas going at the same time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2400">
                <a:solidFill>
                  <a:schemeClr val="dk1"/>
                </a:solidFill>
              </a:rPr>
              <a:t>Use data and scores to compare prototypes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Plan out where you will put the electronics in CAD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Plan wiring in CAD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2400">
                <a:solidFill>
                  <a:schemeClr val="dk1"/>
                </a:solidFill>
              </a:rPr>
              <a:t>Extremely important to avoid troubles and disconnects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Spend time together as a team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2400">
                <a:solidFill>
                  <a:schemeClr val="dk1"/>
                </a:solidFill>
              </a:rPr>
              <a:t>learn how each other work and form ideas together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Create priorities so that you are able to actually build a functional robot	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2400">
                <a:solidFill>
                  <a:schemeClr val="dk1"/>
                </a:solidFill>
              </a:rPr>
              <a:t>If you focus on too much, you’ll end up with a robot that was supposed to do a lot, but doesn’t work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2e7c3472f_0_4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Audiowide"/>
                <a:ea typeface="Audiowide"/>
                <a:cs typeface="Audiowide"/>
                <a:sym typeface="Audiowide"/>
              </a:rPr>
              <a:t>Robot Building</a:t>
            </a:r>
            <a:endParaRPr b="1" sz="2400"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42" name="Google Shape;142;g82e7c3472f_0_44"/>
          <p:cNvSpPr txBox="1"/>
          <p:nvPr/>
        </p:nvSpPr>
        <p:spPr>
          <a:xfrm>
            <a:off x="311700" y="1017725"/>
            <a:ext cx="8520600" cy="37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 sz="2400"/>
              <a:t>Care about quality when building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-US" sz="2400"/>
              <a:t>It matters!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 sz="2400"/>
              <a:t>Use standardized hardware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 sz="2400"/>
              <a:t>Have easy access to nuts and bolts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-US" sz="2400"/>
              <a:t>As you’re putting it together make sure you can easily take it apart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 sz="2400"/>
              <a:t>Use the right tool for the job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 sz="2400"/>
              <a:t>Understand that building your robot will take longer than you expected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 sz="2400"/>
              <a:t>Clean up after yourself so that it is easier to find things next meeting!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 sz="2400"/>
              <a:t>Have a clean workspace and area to work and store multiple ideas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2af6adf16_0_2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Audiowide"/>
                <a:ea typeface="Audiowide"/>
                <a:cs typeface="Audiowide"/>
                <a:sym typeface="Audiowide"/>
              </a:rPr>
              <a:t>Engineering Systems</a:t>
            </a:r>
            <a:endParaRPr b="1" sz="2400"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49" name="Google Shape;149;g72af6adf16_0_23"/>
          <p:cNvSpPr txBox="1"/>
          <p:nvPr/>
        </p:nvSpPr>
        <p:spPr>
          <a:xfrm>
            <a:off x="311700" y="1017725"/>
            <a:ext cx="8832300" cy="47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 sz="2400"/>
              <a:t>Figure out what needs fixed before it does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-US" sz="2400"/>
              <a:t>Fail fast, analyze what is going wrong and change quickly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 sz="2400"/>
              <a:t>Set up systems so you are prepared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-US" sz="2400"/>
              <a:t>Have plan B,C, D ready in case A fails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 sz="2400"/>
              <a:t>Don’t forget to rewire things after fixing them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-US" sz="2400"/>
              <a:t>Plan wiring ahead and minimize connects</a:t>
            </a:r>
            <a:endParaRPr sz="2400"/>
          </a:p>
          <a:p>
            <a: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■"/>
            </a:pPr>
            <a:r>
              <a:rPr lang="en-US" sz="2400"/>
              <a:t>The more connections, the more places to disconnect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 sz="2400"/>
              <a:t>Full batteries are more important than you know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-US" sz="2400"/>
              <a:t>Change batteries frequently, systems run differently based on battery power (</a:t>
            </a:r>
            <a:r>
              <a:rPr lang="en-US" sz="2400"/>
              <a:t>especially</a:t>
            </a:r>
            <a:r>
              <a:rPr lang="en-US" sz="2400"/>
              <a:t> motors)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 sz="2400"/>
              <a:t>Work as a team to keep the systems going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 sz="2400"/>
              <a:t>Know your bot!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29ab01ce0_0_6"/>
          <p:cNvSpPr txBox="1"/>
          <p:nvPr/>
        </p:nvSpPr>
        <p:spPr>
          <a:xfrm>
            <a:off x="311700" y="957950"/>
            <a:ext cx="8109600" cy="3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800"/>
              <a:t>The off-season is a great time to build the team and figure things out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 sz="1800"/>
              <a:t>Team bonding, outreach, practices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800"/>
              <a:t>Three main ways to use the off-season: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 sz="1800"/>
              <a:t> team planning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 sz="1800"/>
              <a:t>community outreach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 sz="1800"/>
              <a:t>and side project building.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800"/>
              <a:t>Off-season planning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 sz="1800"/>
              <a:t>Analyze what didn’t work last season and design ways to overcome the problems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 sz="1800"/>
              <a:t>Create structure and strategy in advance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800"/>
              <a:t>Community Outreach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 sz="1800"/>
              <a:t>Find local events to share about FIRST and demonstrate your robots at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 sz="1800"/>
              <a:t>Help others who are considering starting a team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Side Projects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Find something fun to do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These are great for helping discover what needs pre-season planning</a:t>
            </a:r>
            <a:endParaRPr sz="1800"/>
          </a:p>
        </p:txBody>
      </p:sp>
      <p:sp>
        <p:nvSpPr>
          <p:cNvPr id="156" name="Google Shape;156;g729ab01ce0_0_6"/>
          <p:cNvSpPr txBox="1"/>
          <p:nvPr/>
        </p:nvSpPr>
        <p:spPr>
          <a:xfrm>
            <a:off x="700125" y="281450"/>
            <a:ext cx="76044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Use the Off-season!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29ab01ce0_0_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Audiowide"/>
                <a:ea typeface="Audiowide"/>
                <a:cs typeface="Audiowide"/>
                <a:sym typeface="Audiowide"/>
              </a:rPr>
              <a:t>Things You Should Do/Know</a:t>
            </a:r>
            <a:endParaRPr b="1" sz="2400"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63" name="Google Shape;163;g729ab01ce0_0_14"/>
          <p:cNvSpPr txBox="1"/>
          <p:nvPr/>
        </p:nvSpPr>
        <p:spPr>
          <a:xfrm>
            <a:off x="311700" y="1152475"/>
            <a:ext cx="8972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-US" sz="2400"/>
              <a:t>Have goals for the season 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lphaLcPeriod"/>
            </a:pPr>
            <a:r>
              <a:rPr lang="en-US" sz="2400"/>
              <a:t>as a team and as an </a:t>
            </a:r>
            <a:r>
              <a:rPr lang="en-US" sz="2400"/>
              <a:t>individual</a:t>
            </a:r>
            <a:r>
              <a:rPr lang="en-US" sz="2400"/>
              <a:t> 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-US" sz="2400"/>
              <a:t>Set up a timeline of when different stages should be completed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lphaLcPeriod"/>
            </a:pPr>
            <a:r>
              <a:rPr lang="en-US" sz="2400"/>
              <a:t>plan ahead and leave more time than you think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-US" sz="2400"/>
              <a:t>Communicate with your team, other teams, and mentors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-US" sz="2400"/>
              <a:t>Make sure everyone on the team has a basic knowledge of everything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lphaLcPeriod"/>
            </a:pPr>
            <a:r>
              <a:rPr lang="en-US" sz="2400"/>
              <a:t>This is good for judging and in general 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-US" sz="2400"/>
              <a:t>Care about doing high quality work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lphaLcPeriod"/>
            </a:pPr>
            <a:r>
              <a:rPr lang="en-US" sz="2400"/>
              <a:t>You put in a lot of work, so make sure it is worth it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rushVTI">
  <a:themeElements>
    <a:clrScheme name="Custom 17">
      <a:dk1>
        <a:srgbClr val="000000"/>
      </a:dk1>
      <a:lt1>
        <a:srgbClr val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2020-03-03T17:05:41Z</dcterms:created>
  <dc:creator>Srinivasan Seshan</dc:creator>
</cp:coreProperties>
</file>