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58" r:id="rId5"/>
    <p:sldId id="280" r:id="rId6"/>
    <p:sldId id="260" r:id="rId7"/>
    <p:sldId id="281" r:id="rId8"/>
    <p:sldId id="282" r:id="rId9"/>
    <p:sldId id="283" r:id="rId10"/>
    <p:sldId id="284" r:id="rId11"/>
    <p:sldId id="285" r:id="rId12"/>
    <p:sldId id="266" r:id="rId13"/>
    <p:sldId id="286" r:id="rId14"/>
    <p:sldId id="287" r:id="rId15"/>
    <p:sldId id="288" r:id="rId16"/>
    <p:sldId id="289" r:id="rId17"/>
    <p:sldId id="290" r:id="rId18"/>
    <p:sldId id="291" r:id="rId19"/>
    <p:sldId id="273" r:id="rId20"/>
    <p:sldId id="292" r:id="rId21"/>
    <p:sldId id="293" r:id="rId22"/>
    <p:sldId id="294" r:id="rId23"/>
    <p:sldId id="278" r:id="rId24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26"/>
    </p:embeddedFont>
    <p:embeddedFont>
      <p:font typeface="Audiowide" panose="02000503000000020004" pitchFamily="2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OTOt5vG93a6fTz95Tn7lW4YuN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82cd9e6bf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82cd9e6bf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cd9e6bf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82cd9e6bf7_0_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82cd9e6bf7_0_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e6fcbc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82e6fcbc0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82e6fcbc0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e6fcbc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82e6fcbc0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82e6fcbc0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cd9e6bf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82cd9e6bf7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82cd9e6bf7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sites/default/files/uploads/resource_library/ftc/engineering-notebook-guidelines.pdf" TargetMode="External"/><Relationship Id="rId2" Type="http://schemas.openxmlformats.org/officeDocument/2006/relationships/hyperlink" Target="https://www.firstinspires.org/node/522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/>
              <a:t>Engineering Notebook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B320-9D16-C446-8DC3-437D8CA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F296-E379-534F-8E5D-CB8A044F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781006" cy="50291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Use as a guide for team</a:t>
            </a:r>
          </a:p>
          <a:p>
            <a:pPr lvl="0"/>
            <a:r>
              <a:rPr lang="en-US" dirty="0">
                <a:sym typeface="Roboto"/>
              </a:rPr>
              <a:t>Layout team goals--short or long term</a:t>
            </a:r>
          </a:p>
          <a:p>
            <a:pPr lvl="1"/>
            <a:r>
              <a:rPr lang="en-US" dirty="0">
                <a:sym typeface="Roboto"/>
              </a:rPr>
              <a:t>Fundraising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Competition</a:t>
            </a:r>
          </a:p>
          <a:p>
            <a:pPr lvl="0"/>
            <a:r>
              <a:rPr lang="en-US" dirty="0">
                <a:sym typeface="Roboto"/>
              </a:rPr>
              <a:t>Include a plan for team sustainability</a:t>
            </a:r>
          </a:p>
          <a:p>
            <a:pPr lvl="1"/>
            <a:r>
              <a:rPr lang="en-US" dirty="0">
                <a:sym typeface="Roboto"/>
              </a:rPr>
              <a:t>Plan explains how the team plans to grow and stay competitive when students graduate from the program. </a:t>
            </a:r>
          </a:p>
          <a:p>
            <a:pPr lvl="1"/>
            <a:r>
              <a:rPr lang="en-US" dirty="0">
                <a:sym typeface="Roboto"/>
              </a:rPr>
              <a:t>May include plans to recruit sponsors, new mentors, or team members.</a:t>
            </a:r>
          </a:p>
          <a:p>
            <a:endParaRPr lang="en-US" dirty="0"/>
          </a:p>
        </p:txBody>
      </p:sp>
      <p:pic>
        <p:nvPicPr>
          <p:cNvPr id="4" name="Google Shape;163;g82e6fcbc00_0_42">
            <a:extLst>
              <a:ext uri="{FF2B5EF4-FFF2-40B4-BE49-F238E27FC236}">
                <a16:creationId xmlns:a16="http://schemas.microsoft.com/office/drawing/2014/main" id="{ADFF83A2-18FF-C943-A1DA-F16D29647D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2502" y="1175375"/>
            <a:ext cx="3509825" cy="450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30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1342-A349-3145-ADD1-89E789C0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E359-FA47-DE46-BDE4-6B2BFE15F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Things to do include:</a:t>
            </a:r>
          </a:p>
          <a:p>
            <a:pPr lvl="1"/>
            <a:r>
              <a:rPr lang="en-US" dirty="0">
                <a:sym typeface="Roboto"/>
              </a:rPr>
              <a:t>Overview of FTC and the game</a:t>
            </a:r>
          </a:p>
          <a:p>
            <a:pPr lvl="1"/>
            <a:r>
              <a:rPr lang="en-US" dirty="0">
                <a:sym typeface="Roboto"/>
              </a:rPr>
              <a:t>Team history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Team involvement in community</a:t>
            </a:r>
          </a:p>
          <a:p>
            <a:pPr lvl="1"/>
            <a:r>
              <a:rPr lang="en-US" dirty="0">
                <a:sym typeface="Roboto"/>
              </a:rPr>
              <a:t>Sponsorship details</a:t>
            </a:r>
          </a:p>
          <a:p>
            <a:pPr lvl="1"/>
            <a:r>
              <a:rPr lang="en-US" dirty="0">
                <a:sym typeface="Roboto"/>
              </a:rPr>
              <a:t>Budget</a:t>
            </a:r>
          </a:p>
          <a:p>
            <a:pPr lvl="1"/>
            <a:r>
              <a:rPr lang="en-US" dirty="0">
                <a:sym typeface="Roboto"/>
              </a:rPr>
              <a:t>Team goals</a:t>
            </a:r>
          </a:p>
          <a:p>
            <a:pPr lvl="1"/>
            <a:r>
              <a:rPr lang="en-US" dirty="0">
                <a:sym typeface="Roboto"/>
              </a:rPr>
              <a:t>Sustainability</a:t>
            </a:r>
          </a:p>
          <a:p>
            <a:pPr lvl="0"/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71;g82cd9e6bf7_0_122">
            <a:extLst>
              <a:ext uri="{FF2B5EF4-FFF2-40B4-BE49-F238E27FC236}">
                <a16:creationId xmlns:a16="http://schemas.microsoft.com/office/drawing/2014/main" id="{13888965-5D1B-E34D-86E8-606CF3F964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1190" y="1153469"/>
            <a:ext cx="3396500" cy="5339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3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642-53ED-BE47-9386-9FD56CDF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What to include in your team’s 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4A745-4FD8-6E4A-8B91-2009A9EB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2218-61E6-2C45-A127-C5C106BD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Include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220F-D8CD-E14E-8439-EB61EA4F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Sections and subsections</a:t>
            </a:r>
          </a:p>
          <a:p>
            <a:pPr lvl="1"/>
            <a:r>
              <a:rPr lang="en-US" dirty="0">
                <a:sym typeface="Roboto"/>
              </a:rPr>
              <a:t>Team</a:t>
            </a:r>
          </a:p>
          <a:p>
            <a:pPr lvl="1"/>
            <a:r>
              <a:rPr lang="en-US" dirty="0">
                <a:sym typeface="Roboto"/>
              </a:rPr>
              <a:t>Business/strategic plan</a:t>
            </a:r>
          </a:p>
          <a:p>
            <a:pPr lvl="1"/>
            <a:r>
              <a:rPr lang="en-US" dirty="0">
                <a:sym typeface="Roboto"/>
              </a:rPr>
              <a:t>Outreach</a:t>
            </a:r>
          </a:p>
          <a:p>
            <a:pPr lvl="1"/>
            <a:r>
              <a:rPr lang="en-US" dirty="0">
                <a:sym typeface="Roboto"/>
              </a:rPr>
              <a:t>Engineering (design process)</a:t>
            </a:r>
          </a:p>
          <a:p>
            <a:pPr lvl="1"/>
            <a:r>
              <a:rPr lang="en-US" dirty="0">
                <a:sym typeface="Roboto"/>
              </a:rPr>
              <a:t>Programming</a:t>
            </a:r>
          </a:p>
          <a:p>
            <a:pPr lvl="1"/>
            <a:r>
              <a:rPr lang="en-US" dirty="0">
                <a:sym typeface="Roboto"/>
              </a:rPr>
              <a:t>Meeting entries</a:t>
            </a:r>
          </a:p>
          <a:p>
            <a:pPr lvl="0"/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Table of contents</a:t>
            </a:r>
          </a:p>
          <a:p>
            <a:pPr lvl="1"/>
            <a:r>
              <a:rPr lang="en-US" dirty="0">
                <a:sym typeface="Roboto"/>
              </a:rPr>
              <a:t>Makes it easier for judges to find documentation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C12F-C74F-524C-B37C-D73D75AB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Team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CA9F7-F4E4-224D-88BB-687E04701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Team member bios</a:t>
            </a:r>
          </a:p>
          <a:p>
            <a:pPr lvl="1"/>
            <a:r>
              <a:rPr lang="en-US" dirty="0">
                <a:sym typeface="Roboto"/>
              </a:rPr>
              <a:t>School year</a:t>
            </a:r>
          </a:p>
          <a:p>
            <a:pPr lvl="1"/>
            <a:r>
              <a:rPr lang="en-US" dirty="0">
                <a:sym typeface="Roboto"/>
              </a:rPr>
              <a:t>Interests</a:t>
            </a:r>
          </a:p>
          <a:p>
            <a:pPr lvl="1"/>
            <a:r>
              <a:rPr lang="en-US" dirty="0">
                <a:sym typeface="Roboto"/>
              </a:rPr>
              <a:t>Activities outside of robotics</a:t>
            </a:r>
          </a:p>
          <a:p>
            <a:pPr lvl="1"/>
            <a:r>
              <a:rPr lang="en-US" dirty="0">
                <a:sym typeface="Roboto"/>
              </a:rPr>
              <a:t>Team role</a:t>
            </a:r>
          </a:p>
          <a:p>
            <a:pPr lvl="1"/>
            <a:r>
              <a:rPr lang="en-US" dirty="0">
                <a:sym typeface="Roboto"/>
              </a:rPr>
              <a:t>Future plans</a:t>
            </a:r>
          </a:p>
          <a:p>
            <a:pPr lvl="1"/>
            <a:r>
              <a:rPr lang="en-US" dirty="0">
                <a:sym typeface="Roboto"/>
              </a:rPr>
              <a:t>What got them interested</a:t>
            </a:r>
          </a:p>
          <a:p>
            <a:pPr lvl="0"/>
            <a:r>
              <a:rPr lang="en-US" dirty="0">
                <a:sym typeface="Roboto"/>
              </a:rPr>
              <a:t>Mentor bios</a:t>
            </a:r>
          </a:p>
          <a:p>
            <a:pPr lvl="1"/>
            <a:r>
              <a:rPr lang="en-US" dirty="0">
                <a:sym typeface="Roboto"/>
              </a:rPr>
              <a:t>Career</a:t>
            </a:r>
          </a:p>
          <a:p>
            <a:pPr lvl="1"/>
            <a:r>
              <a:rPr lang="en-US" dirty="0">
                <a:sym typeface="Roboto"/>
              </a:rPr>
              <a:t>Team involvement</a:t>
            </a:r>
          </a:p>
          <a:p>
            <a:pPr lvl="1"/>
            <a:r>
              <a:rPr lang="en-US" dirty="0">
                <a:sym typeface="Roboto"/>
              </a:rPr>
              <a:t>Personal history</a:t>
            </a:r>
          </a:p>
          <a:p>
            <a:pPr lvl="0"/>
            <a:r>
              <a:rPr lang="en-US" dirty="0">
                <a:sym typeface="Roboto"/>
              </a:rPr>
              <a:t>Information about team</a:t>
            </a:r>
          </a:p>
          <a:p>
            <a:pPr lvl="1"/>
            <a:r>
              <a:rPr lang="en-US" dirty="0">
                <a:sym typeface="Roboto"/>
              </a:rPr>
              <a:t>Hometown</a:t>
            </a:r>
          </a:p>
          <a:p>
            <a:pPr lvl="1"/>
            <a:r>
              <a:rPr lang="en-US" dirty="0">
                <a:sym typeface="Roboto"/>
              </a:rPr>
              <a:t>Age</a:t>
            </a:r>
          </a:p>
          <a:p>
            <a:pPr lvl="1"/>
            <a:r>
              <a:rPr lang="en-US" dirty="0">
                <a:sym typeface="Roboto"/>
              </a:rPr>
              <a:t>School</a:t>
            </a:r>
          </a:p>
          <a:p>
            <a:endParaRPr lang="en-US" dirty="0"/>
          </a:p>
        </p:txBody>
      </p:sp>
      <p:pic>
        <p:nvPicPr>
          <p:cNvPr id="4" name="Google Shape;192;g82cd9e6bf7_0_131">
            <a:extLst>
              <a:ext uri="{FF2B5EF4-FFF2-40B4-BE49-F238E27FC236}">
                <a16:creationId xmlns:a16="http://schemas.microsoft.com/office/drawing/2014/main" id="{E5655F8F-76AC-4941-8D1A-CC365A7361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6025" y="971425"/>
            <a:ext cx="4066275" cy="5188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64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6B9-C10D-0448-BFF7-D77AB238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Outreach</a:t>
            </a:r>
            <a:r>
              <a:rPr lang="en-US" dirty="0"/>
              <a:t> </a:t>
            </a:r>
            <a:r>
              <a:rPr lang="en-US" dirty="0">
                <a:sym typeface="Audiowide"/>
              </a:rPr>
              <a:t>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D05B-FA0E-384A-AE1E-12E0FCD2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72343"/>
            <a:ext cx="4672149" cy="4406536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Entry for each event/experience</a:t>
            </a:r>
          </a:p>
          <a:p>
            <a:pPr lvl="0"/>
            <a:r>
              <a:rPr lang="en-US" dirty="0">
                <a:sym typeface="Roboto"/>
              </a:rPr>
              <a:t>Photos of the event</a:t>
            </a:r>
          </a:p>
          <a:p>
            <a:pPr lvl="0"/>
            <a:r>
              <a:rPr lang="en-US" dirty="0">
                <a:sym typeface="Roboto"/>
              </a:rPr>
              <a:t>Explain the significance and impact</a:t>
            </a:r>
          </a:p>
          <a:p>
            <a:pPr lvl="0"/>
            <a:r>
              <a:rPr lang="en-US" dirty="0">
                <a:sym typeface="Roboto"/>
              </a:rPr>
              <a:t>Give many details</a:t>
            </a:r>
          </a:p>
          <a:p>
            <a:pPr lvl="0"/>
            <a:r>
              <a:rPr lang="en-US" dirty="0">
                <a:sym typeface="Roboto"/>
              </a:rPr>
              <a:t>Include takeaways</a:t>
            </a:r>
          </a:p>
          <a:p>
            <a:endParaRPr lang="en-US" dirty="0"/>
          </a:p>
        </p:txBody>
      </p:sp>
      <p:pic>
        <p:nvPicPr>
          <p:cNvPr id="4" name="Google Shape;199;g82cd9e6bf7_0_137">
            <a:extLst>
              <a:ext uri="{FF2B5EF4-FFF2-40B4-BE49-F238E27FC236}">
                <a16:creationId xmlns:a16="http://schemas.microsoft.com/office/drawing/2014/main" id="{3F16EC1C-1CDE-C244-B9A6-C1F89A0233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9848" y="1127225"/>
            <a:ext cx="3514225" cy="460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55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311-6A38-BB4F-956E-00C2822D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(Design)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6400-3A72-E94D-97C7-453538CF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39686"/>
            <a:ext cx="5347345" cy="44391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Very important and large section</a:t>
            </a:r>
          </a:p>
          <a:p>
            <a:pPr lvl="0"/>
            <a:r>
              <a:rPr lang="en-US" dirty="0">
                <a:sym typeface="Roboto"/>
              </a:rPr>
              <a:t>Include every thought about the robot from the game reveal to the last competition</a:t>
            </a:r>
          </a:p>
          <a:p>
            <a:pPr lvl="0"/>
            <a:r>
              <a:rPr lang="en-US" dirty="0">
                <a:sym typeface="Roboto"/>
              </a:rPr>
              <a:t>Include many visuals from napkin sketches to photos to CAD drawings, math equations, and </a:t>
            </a:r>
            <a:r>
              <a:rPr lang="en-US" dirty="0" err="1">
                <a:sym typeface="Roboto"/>
              </a:rPr>
              <a:t>etc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Journey to your current robot design</a:t>
            </a:r>
          </a:p>
          <a:p>
            <a:pPr lvl="0"/>
            <a:r>
              <a:rPr lang="en-US" dirty="0">
                <a:sym typeface="Roboto"/>
              </a:rPr>
              <a:t>Each part of robot has own part of section--its iterations</a:t>
            </a:r>
          </a:p>
          <a:p>
            <a:endParaRPr lang="en-US" dirty="0"/>
          </a:p>
        </p:txBody>
      </p:sp>
      <p:pic>
        <p:nvPicPr>
          <p:cNvPr id="4" name="Google Shape;208;g82cd9e6bf7_0_258">
            <a:extLst>
              <a:ext uri="{FF2B5EF4-FFF2-40B4-BE49-F238E27FC236}">
                <a16:creationId xmlns:a16="http://schemas.microsoft.com/office/drawing/2014/main" id="{A3ECE5AE-A972-8C4E-A5FE-40CE213077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425" y="1647550"/>
            <a:ext cx="3225875" cy="4069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898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5628-85D4-2049-9C5A-86A5A62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Programming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9C3D-76F3-D642-894A-6534480D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774371"/>
            <a:ext cx="4868091" cy="450450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Roboto"/>
              </a:rPr>
              <a:t>Overview of programming process</a:t>
            </a:r>
          </a:p>
          <a:p>
            <a:pPr lvl="0"/>
            <a:r>
              <a:rPr lang="en-US" dirty="0">
                <a:sym typeface="Roboto"/>
              </a:rPr>
              <a:t>Reasons for a specific process</a:t>
            </a:r>
          </a:p>
          <a:p>
            <a:pPr lvl="0"/>
            <a:r>
              <a:rPr lang="en-US" dirty="0">
                <a:sym typeface="Roboto"/>
              </a:rPr>
              <a:t>Implications of a sensor</a:t>
            </a:r>
          </a:p>
          <a:p>
            <a:pPr lvl="0"/>
            <a:r>
              <a:rPr lang="en-US" dirty="0">
                <a:sym typeface="Roboto"/>
              </a:rPr>
              <a:t>Flowcharts and diagrams </a:t>
            </a:r>
          </a:p>
          <a:p>
            <a:pPr lvl="0"/>
            <a:r>
              <a:rPr lang="en-US" dirty="0">
                <a:sym typeface="Roboto"/>
              </a:rPr>
              <a:t>Controller setup</a:t>
            </a:r>
          </a:p>
          <a:p>
            <a:pPr lvl="0"/>
            <a:r>
              <a:rPr lang="en-US" dirty="0">
                <a:sym typeface="Roboto"/>
              </a:rPr>
              <a:t>Configuration of motors and servos</a:t>
            </a:r>
          </a:p>
          <a:p>
            <a:pPr lvl="0"/>
            <a:r>
              <a:rPr lang="en-US" dirty="0">
                <a:sym typeface="Roboto"/>
              </a:rPr>
              <a:t>DO NOT PRINT OUT ALL OF YOUR CODE! </a:t>
            </a:r>
          </a:p>
          <a:p>
            <a:pPr lvl="1"/>
            <a:r>
              <a:rPr lang="en-US" dirty="0">
                <a:sym typeface="Roboto"/>
              </a:rPr>
              <a:t>Only parts that you want to explain or showcase</a:t>
            </a:r>
          </a:p>
          <a:p>
            <a:endParaRPr lang="en-US" dirty="0"/>
          </a:p>
        </p:txBody>
      </p:sp>
      <p:pic>
        <p:nvPicPr>
          <p:cNvPr id="4" name="Google Shape;216;g82e6fcbc00_0_77">
            <a:extLst>
              <a:ext uri="{FF2B5EF4-FFF2-40B4-BE49-F238E27FC236}">
                <a16:creationId xmlns:a16="http://schemas.microsoft.com/office/drawing/2014/main" id="{127A7A4A-3C9C-DC47-9357-040E16F0B3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5400" y="1282849"/>
            <a:ext cx="3285000" cy="429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94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7AFA-8F84-7E4A-A9BA-D890A72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Meeting Entries Section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93B1-6F58-F343-B939-C584718C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65504"/>
            <a:ext cx="7067006" cy="4313375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Details about meeting</a:t>
            </a:r>
          </a:p>
          <a:p>
            <a:pPr lvl="1"/>
            <a:r>
              <a:rPr lang="en-US" dirty="0">
                <a:sym typeface="Roboto"/>
              </a:rPr>
              <a:t>Date</a:t>
            </a:r>
          </a:p>
          <a:p>
            <a:pPr lvl="1"/>
            <a:r>
              <a:rPr lang="en-US" dirty="0">
                <a:sym typeface="Roboto"/>
              </a:rPr>
              <a:t>Time</a:t>
            </a:r>
          </a:p>
          <a:p>
            <a:pPr lvl="1"/>
            <a:r>
              <a:rPr lang="en-US" dirty="0">
                <a:sym typeface="Roboto"/>
              </a:rPr>
              <a:t>Location</a:t>
            </a:r>
          </a:p>
          <a:p>
            <a:pPr lvl="1"/>
            <a:r>
              <a:rPr lang="en-US" dirty="0">
                <a:sym typeface="Roboto"/>
              </a:rPr>
              <a:t>Intentions</a:t>
            </a:r>
          </a:p>
          <a:p>
            <a:pPr lvl="0"/>
            <a:r>
              <a:rPr lang="en-US" dirty="0">
                <a:sym typeface="Roboto"/>
              </a:rPr>
              <a:t>What was completed that meeting</a:t>
            </a:r>
          </a:p>
          <a:p>
            <a:pPr lvl="0"/>
            <a:r>
              <a:rPr lang="en-US" dirty="0">
                <a:sym typeface="Roboto"/>
              </a:rPr>
              <a:t>What is ongoing</a:t>
            </a:r>
          </a:p>
          <a:p>
            <a:endParaRPr lang="en-US" dirty="0"/>
          </a:p>
        </p:txBody>
      </p:sp>
      <p:pic>
        <p:nvPicPr>
          <p:cNvPr id="4" name="Google Shape;224;g82e6fcbc00_0_86">
            <a:extLst>
              <a:ext uri="{FF2B5EF4-FFF2-40B4-BE49-F238E27FC236}">
                <a16:creationId xmlns:a16="http://schemas.microsoft.com/office/drawing/2014/main" id="{EC83316E-950D-734A-8BCB-AFAED46DA7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99"/>
          <a:stretch/>
        </p:blipFill>
        <p:spPr>
          <a:xfrm>
            <a:off x="5451900" y="1507575"/>
            <a:ext cx="3100500" cy="4313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36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1C71-0261-E847-B600-38CDB185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How to organize your 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F0A2-6080-5F4B-8FF0-BE12094FB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cd9e6bf7_0_87"/>
          <p:cNvSpPr txBox="1"/>
          <p:nvPr/>
        </p:nvSpPr>
        <p:spPr>
          <a:xfrm>
            <a:off x="326575" y="841275"/>
            <a:ext cx="8654400" cy="22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What is an engineering notebook?</a:t>
            </a:r>
            <a:endParaRPr sz="48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3" name="Google Shape;113;g82cd9e6bf7_0_87"/>
          <p:cNvSpPr txBox="1"/>
          <p:nvPr/>
        </p:nvSpPr>
        <p:spPr>
          <a:xfrm>
            <a:off x="554250" y="2555050"/>
            <a:ext cx="803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engineering notebook is a documentation of the team’s robot design and records the time spent doing research, outreach, team meetings, and plans for growth</a:t>
            </a:r>
            <a:endParaRPr sz="3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A2-F475-FE43-AC5F-97544D62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Organization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7495-2E90-C648-80AE-90A73EA9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15886"/>
            <a:ext cx="8663940" cy="4362993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Google Drive folder for whole team</a:t>
            </a:r>
          </a:p>
          <a:p>
            <a:pPr lvl="0"/>
            <a:r>
              <a:rPr lang="en-US" dirty="0">
                <a:sym typeface="Roboto"/>
              </a:rPr>
              <a:t>Have a folder for each section and subsection</a:t>
            </a:r>
          </a:p>
          <a:p>
            <a:pPr lvl="0"/>
            <a:r>
              <a:rPr lang="en-US" dirty="0">
                <a:sym typeface="Roboto"/>
              </a:rPr>
              <a:t>Develop a template for each style of entry</a:t>
            </a:r>
          </a:p>
          <a:p>
            <a:pPr lvl="0"/>
            <a:r>
              <a:rPr lang="en-US" dirty="0">
                <a:sym typeface="Roboto"/>
              </a:rPr>
              <a:t>Print your notebook well ahead of time</a:t>
            </a:r>
          </a:p>
          <a:p>
            <a:endParaRPr lang="en-US" dirty="0"/>
          </a:p>
        </p:txBody>
      </p:sp>
      <p:pic>
        <p:nvPicPr>
          <p:cNvPr id="4" name="Google Shape;238;g82e6fcbc00_0_98">
            <a:extLst>
              <a:ext uri="{FF2B5EF4-FFF2-40B4-BE49-F238E27FC236}">
                <a16:creationId xmlns:a16="http://schemas.microsoft.com/office/drawing/2014/main" id="{CE7CF947-74C5-164D-B13E-82168E7FBB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43" b="9558"/>
          <a:stretch/>
        </p:blipFill>
        <p:spPr>
          <a:xfrm>
            <a:off x="1191000" y="4179525"/>
            <a:ext cx="7492176" cy="1471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10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FA65-6A38-F840-A776-3BEEDA4A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Keep in mind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1651-06EC-E04C-BFED-8600576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861457"/>
            <a:ext cx="8663940" cy="4417422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The notebook is live document</a:t>
            </a:r>
          </a:p>
          <a:p>
            <a:pPr lvl="0"/>
            <a:r>
              <a:rPr lang="en-US" dirty="0">
                <a:sym typeface="Roboto"/>
              </a:rPr>
              <a:t>Main objective is to showcase your journey</a:t>
            </a:r>
          </a:p>
          <a:p>
            <a:pPr lvl="0"/>
            <a:r>
              <a:rPr lang="en-US" dirty="0">
                <a:sym typeface="Roboto"/>
              </a:rPr>
              <a:t>Visuals, visuals, and visuals</a:t>
            </a:r>
          </a:p>
          <a:p>
            <a:pPr lvl="0"/>
            <a:r>
              <a:rPr lang="en-US" dirty="0">
                <a:sym typeface="Roboto"/>
              </a:rPr>
              <a:t>Keep it consistent</a:t>
            </a:r>
          </a:p>
          <a:p>
            <a:pPr lvl="0"/>
            <a:r>
              <a:rPr lang="en-US" dirty="0">
                <a:sym typeface="Roboto"/>
              </a:rPr>
              <a:t>Section summaries</a:t>
            </a:r>
          </a:p>
          <a:p>
            <a:pPr lvl="0"/>
            <a:r>
              <a:rPr lang="en-US" dirty="0">
                <a:sym typeface="Roboto"/>
              </a:rPr>
              <a:t>Every page needs to be signed and dated by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48D0-AA80-1546-87B0-E3839B9D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Audiowide"/>
              </a:rPr>
              <a:t>Super helpful materials to check out: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C95B-6802-9842-8C7A-604EA00B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133600"/>
            <a:ext cx="8663940" cy="4145279"/>
          </a:xfrm>
        </p:spPr>
        <p:txBody>
          <a:bodyPr/>
          <a:lstStyle/>
          <a:p>
            <a:pPr lvl="0"/>
            <a:r>
              <a:rPr lang="en-US" dirty="0">
                <a:hlinkClick r:id="rId2"/>
              </a:rPr>
              <a:t>FTC Team Management Documents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FTC Engineering Notebook 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lesson was written by The Bionic Tigers 10464 for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n-US" dirty="0"/>
              <a:t>You can contact the author at: </a:t>
            </a:r>
          </a:p>
          <a:p>
            <a:pPr lvl="1"/>
            <a:r>
              <a:rPr lang="en-US" dirty="0">
                <a:sym typeface="Audiowide"/>
              </a:rPr>
              <a:t>Website:</a:t>
            </a: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More lessons for FIRST Tech Challenge are available at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907" b="27729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This work is licensed under 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429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9DDFD-552C-414B-A765-9E1D7F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2350009"/>
          </a:xfrm>
        </p:spPr>
        <p:txBody>
          <a:bodyPr/>
          <a:lstStyle/>
          <a:p>
            <a:r>
              <a:rPr lang="en-US" dirty="0">
                <a:sym typeface="Audiowide"/>
              </a:rPr>
              <a:t>What is an engineering notebook?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0E436-6735-554A-9530-7B21DA0E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57298"/>
            <a:ext cx="6052426" cy="1922282"/>
          </a:xfrm>
        </p:spPr>
        <p:txBody>
          <a:bodyPr>
            <a:normAutofit lnSpcReduction="10000"/>
          </a:bodyPr>
          <a:lstStyle/>
          <a:p>
            <a:pPr marL="238125" indent="-9525"/>
            <a:r>
              <a:rPr lang="en-US" dirty="0">
                <a:sym typeface="Roboto"/>
              </a:rPr>
              <a:t>The engineering notebook is a documentation of the team’s robot design and records the time spent doing research, outreach, team meetings, and plans for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E83D-4A26-0D49-9E1C-4237931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ym typeface="Audiowide"/>
              </a:rPr>
              <a:t>Why do we need an engineering notebook?</a:t>
            </a:r>
            <a:br>
              <a:rPr lang="en-US" sz="4400" dirty="0"/>
            </a:b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6C4-EF45-2E46-A17E-094CC7A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Reasons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02EB-3E13-A840-8D6C-EEAB5FD7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Throughout the process of designing and building a robot, teams will come across obstacles, lessons learned, and the need to draw ideas out on paper</a:t>
            </a:r>
          </a:p>
          <a:p>
            <a:pPr lvl="0"/>
            <a:r>
              <a:rPr lang="en-US" dirty="0">
                <a:sym typeface="Roboto"/>
              </a:rPr>
              <a:t>One of the goals of FIRST and FIRST Tech Challenge is to recognize the engineering design process 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 that a team makes. </a:t>
            </a:r>
          </a:p>
          <a:p>
            <a:pPr lvl="0"/>
            <a:r>
              <a:rPr lang="en-US" dirty="0">
                <a:sym typeface="Roboto"/>
              </a:rPr>
              <a:t>Judges review a team’s engineering notebook to better understand the </a:t>
            </a:r>
            <a:r>
              <a:rPr lang="en-US" b="1" dirty="0">
                <a:sym typeface="Roboto"/>
              </a:rPr>
              <a:t>journey</a:t>
            </a:r>
            <a:r>
              <a:rPr lang="en-US" dirty="0">
                <a:sym typeface="Roboto"/>
              </a:rPr>
              <a:t>, design, and team as a whole.</a:t>
            </a:r>
          </a:p>
          <a:p>
            <a:pPr lvl="0"/>
            <a:r>
              <a:rPr lang="en-US" dirty="0">
                <a:sym typeface="Roboto"/>
              </a:rPr>
              <a:t>Notebooks track a team from the beginning of the season and throughout the competition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03E0D-EC81-464F-88B9-1F415EA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notebook requirements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6CDEA8-0C02-D74C-AD31-18EF5980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E34-3A4F-F048-916E-1A871D84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D9E9-ADED-E14F-A382-461C43DB2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sym typeface="Roboto"/>
              </a:rPr>
              <a:t>Teams may only have one notebook at a competition</a:t>
            </a:r>
          </a:p>
          <a:p>
            <a:pPr lvl="0"/>
            <a:r>
              <a:rPr lang="en-US" dirty="0">
                <a:sym typeface="Roboto"/>
              </a:rPr>
              <a:t>Team number and team name must appear on the outside cover</a:t>
            </a:r>
          </a:p>
          <a:p>
            <a:pPr lvl="0"/>
            <a:r>
              <a:rPr lang="en-US" dirty="0">
                <a:sym typeface="Roboto"/>
              </a:rPr>
              <a:t>Must have a </a:t>
            </a:r>
            <a:r>
              <a:rPr lang="en-US" u="sng" dirty="0">
                <a:sym typeface="Roboto"/>
              </a:rPr>
              <a:t>summary page </a:t>
            </a:r>
            <a:r>
              <a:rPr lang="en-US" dirty="0">
                <a:sym typeface="Roboto"/>
              </a:rPr>
              <a:t>in the front of the engineering notebook</a:t>
            </a:r>
          </a:p>
          <a:p>
            <a:pPr lvl="0"/>
            <a:r>
              <a:rPr lang="en-US" dirty="0">
                <a:sym typeface="Roboto"/>
              </a:rPr>
              <a:t>The engineering notebook must be divided into multiple sections:</a:t>
            </a:r>
          </a:p>
          <a:p>
            <a:pPr lvl="1"/>
            <a:r>
              <a:rPr lang="en-US" dirty="0">
                <a:sym typeface="Roboto"/>
              </a:rPr>
              <a:t>Engineering section (that includes design process)</a:t>
            </a:r>
          </a:p>
          <a:p>
            <a:pPr lvl="1"/>
            <a:r>
              <a:rPr lang="en-US" dirty="0">
                <a:sym typeface="Roboto"/>
              </a:rPr>
              <a:t>Team section (that includes information about the team and outreach activities)</a:t>
            </a:r>
          </a:p>
          <a:p>
            <a:pPr lvl="1"/>
            <a:r>
              <a:rPr lang="en-US" u="sng" dirty="0">
                <a:sym typeface="Roboto"/>
              </a:rPr>
              <a:t>Business/strategic plan </a:t>
            </a:r>
            <a:r>
              <a:rPr lang="en-US" dirty="0">
                <a:sym typeface="Roboto"/>
              </a:rPr>
              <a:t>(not required, but needed for specific awards)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297-9B16-884A-8D78-D94E4B8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Summary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AEC3A-E1EB-B14B-ACF9-ED14C493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3916021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One page</a:t>
            </a:r>
          </a:p>
          <a:p>
            <a:pPr lvl="0"/>
            <a:r>
              <a:rPr lang="en-US" dirty="0">
                <a:sym typeface="Roboto"/>
              </a:rPr>
              <a:t>Include team number</a:t>
            </a:r>
          </a:p>
          <a:p>
            <a:pPr lvl="0"/>
            <a:r>
              <a:rPr lang="en-US" dirty="0">
                <a:sym typeface="Roboto"/>
              </a:rPr>
              <a:t>Include a concise narrative about the team</a:t>
            </a:r>
          </a:p>
          <a:p>
            <a:pPr lvl="0"/>
            <a:r>
              <a:rPr lang="en-US" dirty="0">
                <a:sym typeface="Roboto"/>
              </a:rPr>
              <a:t>Bulleted highlights of the team’s season</a:t>
            </a:r>
          </a:p>
          <a:p>
            <a:pPr lvl="0"/>
            <a:r>
              <a:rPr lang="en-US" dirty="0">
                <a:sym typeface="Roboto"/>
              </a:rPr>
              <a:t>List of pages in the engineering notebook the team would most like the judges to consider</a:t>
            </a:r>
          </a:p>
          <a:p>
            <a:endParaRPr lang="en-US" dirty="0"/>
          </a:p>
        </p:txBody>
      </p:sp>
      <p:pic>
        <p:nvPicPr>
          <p:cNvPr id="6" name="Google Shape;147;g82cd9e6bf7_0_36">
            <a:extLst>
              <a:ext uri="{FF2B5EF4-FFF2-40B4-BE49-F238E27FC236}">
                <a16:creationId xmlns:a16="http://schemas.microsoft.com/office/drawing/2014/main" id="{4A40D836-24BC-5040-8FE1-E1033AEBC6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8900" y="890250"/>
            <a:ext cx="3566300" cy="473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1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712-F8F4-B442-8C25-72EC6CD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Business/Strategic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617A-4E30-E84E-AC0C-842FD56B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49680"/>
            <a:ext cx="4976949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Unique for every team</a:t>
            </a:r>
          </a:p>
          <a:p>
            <a:pPr lvl="0"/>
            <a:r>
              <a:rPr lang="en-US" dirty="0">
                <a:sym typeface="Roboto"/>
              </a:rPr>
              <a:t>May touch on the following needs:</a:t>
            </a:r>
          </a:p>
          <a:p>
            <a:pPr lvl="1"/>
            <a:r>
              <a:rPr lang="en-US" dirty="0">
                <a:sym typeface="Roboto"/>
              </a:rPr>
              <a:t>Direction the team wants to take</a:t>
            </a:r>
          </a:p>
          <a:p>
            <a:pPr lvl="1"/>
            <a:r>
              <a:rPr lang="en-US" dirty="0">
                <a:sym typeface="Roboto"/>
              </a:rPr>
              <a:t>Outlining team goals</a:t>
            </a:r>
          </a:p>
          <a:p>
            <a:pPr lvl="1"/>
            <a:r>
              <a:rPr lang="en-US" dirty="0">
                <a:sym typeface="Roboto"/>
              </a:rPr>
              <a:t>Type of outreach team wants to focus on </a:t>
            </a:r>
          </a:p>
          <a:p>
            <a:pPr lvl="1"/>
            <a:r>
              <a:rPr lang="en-US" dirty="0">
                <a:sym typeface="Roboto"/>
              </a:rPr>
              <a:t>Creating a team budget</a:t>
            </a:r>
          </a:p>
          <a:p>
            <a:pPr lvl="1"/>
            <a:r>
              <a:rPr lang="en-US" dirty="0">
                <a:sym typeface="Roboto"/>
              </a:rPr>
              <a:t>Fundraising needs</a:t>
            </a:r>
          </a:p>
          <a:p>
            <a:pPr lvl="1"/>
            <a:r>
              <a:rPr lang="en-US" dirty="0">
                <a:sym typeface="Roboto"/>
              </a:rPr>
              <a:t>Seeking out sponsors</a:t>
            </a:r>
          </a:p>
          <a:p>
            <a:pPr lvl="0"/>
            <a:r>
              <a:rPr lang="en-US" dirty="0">
                <a:sym typeface="Roboto"/>
              </a:rPr>
              <a:t>Explains steps to be taken by team to reach goals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Google Shape;155;g82cd9e6bf7_0_42">
            <a:extLst>
              <a:ext uri="{FF2B5EF4-FFF2-40B4-BE49-F238E27FC236}">
                <a16:creationId xmlns:a16="http://schemas.microsoft.com/office/drawing/2014/main" id="{DB0A6D14-7465-3E48-9BAC-EA4E5C8574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199" y="1381713"/>
            <a:ext cx="3299100" cy="433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96570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813</Words>
  <Application>Microsoft Macintosh PowerPoint</Application>
  <PresentationFormat>On-screen Show (4:3)</PresentationFormat>
  <Paragraphs>147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Roboto</vt:lpstr>
      <vt:lpstr>Abril Fatface</vt:lpstr>
      <vt:lpstr>Audiowide</vt:lpstr>
      <vt:lpstr>Calibri</vt:lpstr>
      <vt:lpstr>BrushVTI</vt:lpstr>
      <vt:lpstr>Engineering Notebook</vt:lpstr>
      <vt:lpstr>PowerPoint Presentation</vt:lpstr>
      <vt:lpstr>What is an engineering notebook?</vt:lpstr>
      <vt:lpstr>Why do we need an engineering notebook? </vt:lpstr>
      <vt:lpstr>Reasons</vt:lpstr>
      <vt:lpstr>Engineering notebook requirements</vt:lpstr>
      <vt:lpstr>Requirements</vt:lpstr>
      <vt:lpstr>Summary Page</vt:lpstr>
      <vt:lpstr>Business/Strategic Plan</vt:lpstr>
      <vt:lpstr>Business/Strategic Plan</vt:lpstr>
      <vt:lpstr>Business/Strategic Plan</vt:lpstr>
      <vt:lpstr>What to include in your team’s engineering notebook</vt:lpstr>
      <vt:lpstr>Include</vt:lpstr>
      <vt:lpstr>Team Section</vt:lpstr>
      <vt:lpstr>Outreach Section</vt:lpstr>
      <vt:lpstr>Engineering (Design) Section</vt:lpstr>
      <vt:lpstr>Programming Section</vt:lpstr>
      <vt:lpstr>Meeting Entries Section</vt:lpstr>
      <vt:lpstr>How to organize your engineering notebook</vt:lpstr>
      <vt:lpstr>Organization</vt:lpstr>
      <vt:lpstr>Keep in mind</vt:lpstr>
      <vt:lpstr>Super helpful materials to check out: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Notebook</dc:title>
  <dc:creator>Srinivasan Seshan</dc:creator>
  <cp:lastModifiedBy>Srinivasan Seshan</cp:lastModifiedBy>
  <cp:revision>3</cp:revision>
  <dcterms:created xsi:type="dcterms:W3CDTF">2020-03-03T17:05:41Z</dcterms:created>
  <dcterms:modified xsi:type="dcterms:W3CDTF">2020-04-05T16:31:32Z</dcterms:modified>
</cp:coreProperties>
</file>