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Abril Fatface" panose="020B0604020202020204" charset="0"/>
      <p:regular r:id="rId15"/>
    </p:embeddedFon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Helvetica Neue"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32340ff29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732340ff29_0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32340ff29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732340ff29_0_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29c8a998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729c8a9981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29c8a99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729c8a9981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29c8a9981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729c8a9981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32340ff2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32340ff2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32340ff29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32340ff29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32340ff2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732340ff29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32340ff29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732340ff29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32340ff29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732340ff29_0_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32340ff29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732340ff29_0_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 name="Google Shape;17;p2"/>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1"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9" name="Google Shape;79;p11"/>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1"/>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24;p3"/>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rgbClr val="888888"/>
                </a:solidFill>
                <a:latin typeface="Century Gothic"/>
                <a:ea typeface="Century Gothic"/>
                <a:cs typeface="Century Gothic"/>
                <a:sym typeface="Century Gothic"/>
              </a:defRPr>
            </a:lvl1pPr>
            <a:lvl2pPr marL="0" lvl="1" indent="0" algn="r">
              <a:spcBef>
                <a:spcPts val="0"/>
              </a:spcBef>
              <a:buNone/>
              <a:defRPr sz="1100">
                <a:solidFill>
                  <a:srgbClr val="888888"/>
                </a:solidFill>
                <a:latin typeface="Century Gothic"/>
                <a:ea typeface="Century Gothic"/>
                <a:cs typeface="Century Gothic"/>
                <a:sym typeface="Century Gothic"/>
              </a:defRPr>
            </a:lvl2pPr>
            <a:lvl3pPr marL="0" lvl="2" indent="0" algn="r">
              <a:spcBef>
                <a:spcPts val="0"/>
              </a:spcBef>
              <a:buNone/>
              <a:defRPr sz="1100">
                <a:solidFill>
                  <a:srgbClr val="888888"/>
                </a:solidFill>
                <a:latin typeface="Century Gothic"/>
                <a:ea typeface="Century Gothic"/>
                <a:cs typeface="Century Gothic"/>
                <a:sym typeface="Century Gothic"/>
              </a:defRPr>
            </a:lvl3pPr>
            <a:lvl4pPr marL="0" lvl="3" indent="0" algn="r">
              <a:spcBef>
                <a:spcPts val="0"/>
              </a:spcBef>
              <a:buNone/>
              <a:defRPr sz="1100">
                <a:solidFill>
                  <a:srgbClr val="888888"/>
                </a:solidFill>
                <a:latin typeface="Century Gothic"/>
                <a:ea typeface="Century Gothic"/>
                <a:cs typeface="Century Gothic"/>
                <a:sym typeface="Century Gothic"/>
              </a:defRPr>
            </a:lvl4pPr>
            <a:lvl5pPr marL="0" lvl="4" indent="0" algn="r">
              <a:spcBef>
                <a:spcPts val="0"/>
              </a:spcBef>
              <a:buNone/>
              <a:defRPr sz="1100">
                <a:solidFill>
                  <a:srgbClr val="888888"/>
                </a:solidFill>
                <a:latin typeface="Century Gothic"/>
                <a:ea typeface="Century Gothic"/>
                <a:cs typeface="Century Gothic"/>
                <a:sym typeface="Century Gothic"/>
              </a:defRPr>
            </a:lvl5pPr>
            <a:lvl6pPr marL="0" lvl="5" indent="0" algn="r">
              <a:spcBef>
                <a:spcPts val="0"/>
              </a:spcBef>
              <a:buNone/>
              <a:defRPr sz="1100">
                <a:solidFill>
                  <a:srgbClr val="888888"/>
                </a:solidFill>
                <a:latin typeface="Century Gothic"/>
                <a:ea typeface="Century Gothic"/>
                <a:cs typeface="Century Gothic"/>
                <a:sym typeface="Century Gothic"/>
              </a:defRPr>
            </a:lvl6pPr>
            <a:lvl7pPr marL="0" lvl="6" indent="0" algn="r">
              <a:spcBef>
                <a:spcPts val="0"/>
              </a:spcBef>
              <a:buNone/>
              <a:defRPr sz="1100">
                <a:solidFill>
                  <a:srgbClr val="888888"/>
                </a:solidFill>
                <a:latin typeface="Century Gothic"/>
                <a:ea typeface="Century Gothic"/>
                <a:cs typeface="Century Gothic"/>
                <a:sym typeface="Century Gothic"/>
              </a:defRPr>
            </a:lvl7pPr>
            <a:lvl8pPr marL="0" lvl="7" indent="0" algn="r">
              <a:spcBef>
                <a:spcPts val="0"/>
              </a:spcBef>
              <a:buNone/>
              <a:defRPr sz="1100">
                <a:solidFill>
                  <a:srgbClr val="888888"/>
                </a:solidFill>
                <a:latin typeface="Century Gothic"/>
                <a:ea typeface="Century Gothic"/>
                <a:cs typeface="Century Gothic"/>
                <a:sym typeface="Century Gothic"/>
              </a:defRPr>
            </a:lvl8pPr>
            <a:lvl9pPr marL="0" lvl="8" indent="0" algn="r">
              <a:spcBef>
                <a:spcPts val="0"/>
              </a:spcBef>
              <a:buNone/>
              <a:defRPr sz="1100">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 name="Google Shape;31;p4"/>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6" name="Google Shape;56;p7"/>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9"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0"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1" name="Google Shape;71;p10"/>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0"/>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1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1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1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1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1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1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1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f360ap.autodesk.com/courses" TargetMode="External"/><Relationship Id="rId7" Type="http://schemas.openxmlformats.org/officeDocument/2006/relationships/hyperlink" Target="http://www.solidworkstutorial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olidworkstutorialsforbeginners.com/solidworks-tutorials-for-beginners/" TargetMode="External"/><Relationship Id="rId5" Type="http://schemas.openxmlformats.org/officeDocument/2006/relationships/hyperlink" Target="https://academy.autodesk.com/software/inventor" TargetMode="External"/><Relationship Id="rId4" Type="http://schemas.openxmlformats.org/officeDocument/2006/relationships/hyperlink" Target="https://f360ap.autodesk.com/courses/getting-started-in-fusion-360/lessons/course-overview"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utodesk.com/products/fusion-360/students-teachers-educat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4"/>
          <p:cNvSpPr/>
          <p:nvPr/>
        </p:nvSpPr>
        <p:spPr>
          <a:xfrm>
            <a:off x="0" y="0"/>
            <a:ext cx="91416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 name="Google Shape;104;p14"/>
          <p:cNvSpPr txBox="1">
            <a:spLocks noGrp="1"/>
          </p:cNvSpPr>
          <p:nvPr>
            <p:ph type="ctrTitle"/>
          </p:nvPr>
        </p:nvSpPr>
        <p:spPr>
          <a:xfrm>
            <a:off x="711027" y="843324"/>
            <a:ext cx="8144700" cy="170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bril Fatface"/>
              <a:buNone/>
            </a:pPr>
            <a:r>
              <a:rPr lang="en-US" sz="6000" b="1"/>
              <a:t>FTC: Introduction to CAD/CAM </a:t>
            </a:r>
            <a:endParaRPr/>
          </a:p>
        </p:txBody>
      </p:sp>
      <p:sp>
        <p:nvSpPr>
          <p:cNvPr id="105" name="Google Shape;105;p14"/>
          <p:cNvSpPr txBox="1">
            <a:spLocks noGrp="1"/>
          </p:cNvSpPr>
          <p:nvPr>
            <p:ph type="subTitle" idx="1"/>
          </p:nvPr>
        </p:nvSpPr>
        <p:spPr>
          <a:xfrm>
            <a:off x="711028" y="2601649"/>
            <a:ext cx="3943200" cy="646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700"/>
              <a:buNone/>
            </a:pPr>
            <a:r>
              <a:rPr lang="en-US" sz="1700"/>
              <a:t>Team 13380 Quantum Stingers</a:t>
            </a:r>
            <a:endParaRPr/>
          </a:p>
        </p:txBody>
      </p:sp>
      <p:pic>
        <p:nvPicPr>
          <p:cNvPr id="106" name="Google Shape;106;p14" descr="A close up of a sign&#10;&#10;Description automatically generated"/>
          <p:cNvPicPr preferRelativeResize="0"/>
          <p:nvPr/>
        </p:nvPicPr>
        <p:blipFill rotWithShape="1">
          <a:blip r:embed="rId3">
            <a:alphaModFix/>
          </a:blip>
          <a:srcRect/>
          <a:stretch/>
        </p:blipFill>
        <p:spPr>
          <a:xfrm>
            <a:off x="4572000" y="4362663"/>
            <a:ext cx="3683139" cy="1596886"/>
          </a:xfrm>
          <a:prstGeom prst="rect">
            <a:avLst/>
          </a:prstGeom>
          <a:noFill/>
          <a:ln>
            <a:noFill/>
          </a:ln>
        </p:spPr>
      </p:pic>
      <p:pic>
        <p:nvPicPr>
          <p:cNvPr id="107" name="Google Shape;107;p14"/>
          <p:cNvPicPr preferRelativeResize="0"/>
          <p:nvPr/>
        </p:nvPicPr>
        <p:blipFill>
          <a:blip r:embed="rId4">
            <a:alphaModFix/>
          </a:blip>
          <a:stretch>
            <a:fillRect/>
          </a:stretch>
        </p:blipFill>
        <p:spPr>
          <a:xfrm>
            <a:off x="980075" y="4298050"/>
            <a:ext cx="3496450" cy="2027925"/>
          </a:xfrm>
          <a:prstGeom prst="rect">
            <a:avLst/>
          </a:prstGeom>
          <a:noFill/>
          <a:ln>
            <a:noFill/>
          </a:ln>
        </p:spPr>
      </p:pic>
      <p:pic>
        <p:nvPicPr>
          <p:cNvPr id="108" name="Google Shape;108;p14"/>
          <p:cNvPicPr preferRelativeResize="0"/>
          <p:nvPr/>
        </p:nvPicPr>
        <p:blipFill>
          <a:blip r:embed="rId5">
            <a:alphaModFix/>
          </a:blip>
          <a:stretch>
            <a:fillRect/>
          </a:stretch>
        </p:blipFill>
        <p:spPr>
          <a:xfrm>
            <a:off x="301354" y="3305170"/>
            <a:ext cx="2398216" cy="159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body" idx="1"/>
          </p:nvPr>
        </p:nvSpPr>
        <p:spPr>
          <a:xfrm>
            <a:off x="-45725" y="792475"/>
            <a:ext cx="9366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750"/>
              <a:t>Step 4 cont.: Learn to upload</a:t>
            </a:r>
            <a:endParaRPr sz="1750"/>
          </a:p>
          <a:p>
            <a:pPr marL="457200" lvl="0" indent="-339725" algn="l" rtl="0">
              <a:lnSpc>
                <a:spcPct val="100000"/>
              </a:lnSpc>
              <a:spcBef>
                <a:spcPts val="0"/>
              </a:spcBef>
              <a:spcAft>
                <a:spcPts val="0"/>
              </a:spcAft>
              <a:buSzPts val="1750"/>
              <a:buChar char="•"/>
            </a:pPr>
            <a:r>
              <a:rPr lang="en-US" sz="1750"/>
              <a:t>Go to back to Fusion and click Upload. You can select what you just downloaded (may need to be unzipped) &amp; upload it (may take a while)</a:t>
            </a:r>
            <a:endParaRPr sz="1750"/>
          </a:p>
          <a:p>
            <a:pPr marL="457200" lvl="0" indent="-339725" algn="l" rtl="0">
              <a:lnSpc>
                <a:spcPct val="100000"/>
              </a:lnSpc>
              <a:spcBef>
                <a:spcPts val="0"/>
              </a:spcBef>
              <a:spcAft>
                <a:spcPts val="0"/>
              </a:spcAft>
              <a:buSzPts val="1750"/>
              <a:buChar char="•"/>
            </a:pPr>
            <a:r>
              <a:rPr lang="en-US" sz="1750"/>
              <a:t>When done/</a:t>
            </a:r>
            <a:r>
              <a:rPr lang="en-US" sz="1750" b="1"/>
              <a:t>completed</a:t>
            </a:r>
            <a:r>
              <a:rPr lang="en-US" sz="1750"/>
              <a:t>, the file should appear in the dashboard area, now no longer blank</a:t>
            </a:r>
            <a:endParaRPr sz="1750"/>
          </a:p>
          <a:p>
            <a:pPr marL="457200" lvl="0" indent="-339725" algn="l" rtl="0">
              <a:spcBef>
                <a:spcPts val="0"/>
              </a:spcBef>
              <a:spcAft>
                <a:spcPts val="0"/>
              </a:spcAft>
              <a:buSzPts val="1750"/>
              <a:buChar char="•"/>
            </a:pPr>
            <a:r>
              <a:rPr lang="en-US" sz="1750"/>
              <a:t>Save the Untitled design to keep/edit it (In the future, version description when saving is good to fill out specifically to what iteration you made this session to keep track but is not necessary). Now it is in you project page dashboard area.</a:t>
            </a:r>
            <a:endParaRPr sz="1750"/>
          </a:p>
          <a:p>
            <a:pPr marL="457200" lvl="0" indent="-339725" algn="l" rtl="0">
              <a:lnSpc>
                <a:spcPct val="100000"/>
              </a:lnSpc>
              <a:spcBef>
                <a:spcPts val="0"/>
              </a:spcBef>
              <a:spcAft>
                <a:spcPts val="0"/>
              </a:spcAft>
              <a:buSzPts val="1750"/>
              <a:buChar char="•"/>
            </a:pPr>
            <a:r>
              <a:rPr lang="en-US" sz="1750"/>
              <a:t>Right click your component and click “Insert into Current Design”, or simply click and drag it into the left (now blank) workspace</a:t>
            </a:r>
            <a:endParaRPr sz="1750"/>
          </a:p>
          <a:p>
            <a:pPr marL="457200" lvl="0" indent="-339725" algn="l" rtl="0">
              <a:lnSpc>
                <a:spcPct val="100000"/>
              </a:lnSpc>
              <a:spcBef>
                <a:spcPts val="0"/>
              </a:spcBef>
              <a:spcAft>
                <a:spcPts val="0"/>
              </a:spcAft>
              <a:buSzPts val="1750"/>
              <a:buChar char="•"/>
            </a:pPr>
            <a:r>
              <a:rPr lang="en-US" sz="1750"/>
              <a:t>Tada! You now have your first assembly! </a:t>
            </a:r>
            <a:endParaRPr sz="1750"/>
          </a:p>
          <a:p>
            <a:pPr marL="457200" lvl="0" indent="0" algn="l" rtl="0">
              <a:lnSpc>
                <a:spcPct val="100000"/>
              </a:lnSpc>
              <a:spcBef>
                <a:spcPts val="0"/>
              </a:spcBef>
              <a:spcAft>
                <a:spcPts val="0"/>
              </a:spcAft>
              <a:buNone/>
            </a:pPr>
            <a:endParaRPr sz="1750"/>
          </a:p>
          <a:p>
            <a:pPr marL="457200" lvl="0" indent="0" algn="l" rtl="0">
              <a:lnSpc>
                <a:spcPct val="100000"/>
              </a:lnSpc>
              <a:spcBef>
                <a:spcPts val="0"/>
              </a:spcBef>
              <a:spcAft>
                <a:spcPts val="0"/>
              </a:spcAft>
              <a:buNone/>
            </a:pPr>
            <a:endParaRPr sz="1750"/>
          </a:p>
        </p:txBody>
      </p:sp>
      <p:pic>
        <p:nvPicPr>
          <p:cNvPr id="180" name="Google Shape;180;p23"/>
          <p:cNvPicPr preferRelativeResize="0"/>
          <p:nvPr/>
        </p:nvPicPr>
        <p:blipFill rotWithShape="1">
          <a:blip r:embed="rId3">
            <a:alphaModFix/>
          </a:blip>
          <a:srcRect r="57199"/>
          <a:stretch/>
        </p:blipFill>
        <p:spPr>
          <a:xfrm>
            <a:off x="841812" y="4025775"/>
            <a:ext cx="2949326" cy="2695675"/>
          </a:xfrm>
          <a:prstGeom prst="rect">
            <a:avLst/>
          </a:prstGeom>
          <a:noFill/>
          <a:ln>
            <a:noFill/>
          </a:ln>
        </p:spPr>
      </p:pic>
      <p:sp>
        <p:nvSpPr>
          <p:cNvPr id="181" name="Google Shape;181;p23"/>
          <p:cNvSpPr txBox="1">
            <a:spLocks noGrp="1"/>
          </p:cNvSpPr>
          <p:nvPr>
            <p:ph type="title"/>
          </p:nvPr>
        </p:nvSpPr>
        <p:spPr>
          <a:xfrm>
            <a:off x="-45720" y="1365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dirty="0"/>
              <a:t>Uploading Files</a:t>
            </a:r>
            <a:endParaRPr sz="1700" dirty="0"/>
          </a:p>
        </p:txBody>
      </p:sp>
      <p:sp>
        <p:nvSpPr>
          <p:cNvPr id="182" name="Google Shape;182;p23"/>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83" name="Google Shape;183;p23"/>
          <p:cNvSpPr txBox="1"/>
          <p:nvPr/>
        </p:nvSpPr>
        <p:spPr>
          <a:xfrm>
            <a:off x="1781876" y="4906604"/>
            <a:ext cx="1598400" cy="64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84" name="Google Shape;184;p23"/>
          <p:cNvSpPr/>
          <p:nvPr/>
        </p:nvSpPr>
        <p:spPr>
          <a:xfrm>
            <a:off x="8094700" y="2342225"/>
            <a:ext cx="187500" cy="18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3"/>
          <p:cNvPicPr preferRelativeResize="0"/>
          <p:nvPr/>
        </p:nvPicPr>
        <p:blipFill>
          <a:blip r:embed="rId4">
            <a:alphaModFix/>
          </a:blip>
          <a:stretch>
            <a:fillRect/>
          </a:stretch>
        </p:blipFill>
        <p:spPr>
          <a:xfrm>
            <a:off x="4373875" y="3995622"/>
            <a:ext cx="4292649" cy="2695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body" idx="1"/>
          </p:nvPr>
        </p:nvSpPr>
        <p:spPr>
          <a:xfrm>
            <a:off x="-76200" y="944875"/>
            <a:ext cx="9237900" cy="5029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Char char="•"/>
            </a:pPr>
            <a:r>
              <a:rPr lang="en-US" sz="1800" dirty="0"/>
              <a:t>That was just a brief basic tutorial to get used to the file structure of Fusion 360</a:t>
            </a:r>
            <a:endParaRPr sz="1800" dirty="0"/>
          </a:p>
          <a:p>
            <a:pPr marL="457200" lvl="0" indent="-342900" algn="l" rtl="0">
              <a:lnSpc>
                <a:spcPct val="100000"/>
              </a:lnSpc>
              <a:spcBef>
                <a:spcPts val="0"/>
              </a:spcBef>
              <a:spcAft>
                <a:spcPts val="0"/>
              </a:spcAft>
              <a:buSzPts val="1800"/>
              <a:buChar char="•"/>
            </a:pPr>
            <a:r>
              <a:rPr lang="en-US" sz="1800" dirty="0"/>
              <a:t>Uploading is great if you have existing parts or files from other sources</a:t>
            </a:r>
            <a:endParaRPr sz="1800" dirty="0"/>
          </a:p>
          <a:p>
            <a:pPr marL="914400" lvl="1" indent="-342900" algn="l" rtl="0">
              <a:lnSpc>
                <a:spcPct val="100000"/>
              </a:lnSpc>
              <a:spcBef>
                <a:spcPts val="0"/>
              </a:spcBef>
              <a:spcAft>
                <a:spcPts val="0"/>
              </a:spcAft>
              <a:buSzPts val="1800"/>
              <a:buChar char="•"/>
            </a:pPr>
            <a:r>
              <a:rPr lang="en-US" dirty="0"/>
              <a:t>Will be used a lot in assembly, in which you put parts together to pseudo-build it and make a model there on CAD</a:t>
            </a:r>
            <a:endParaRPr dirty="0"/>
          </a:p>
          <a:p>
            <a:pPr marL="457200" lvl="0" indent="-342900" algn="l" rtl="0">
              <a:lnSpc>
                <a:spcPct val="100000"/>
              </a:lnSpc>
              <a:spcBef>
                <a:spcPts val="0"/>
              </a:spcBef>
              <a:spcAft>
                <a:spcPts val="0"/>
              </a:spcAft>
              <a:buSzPts val="1800"/>
              <a:buChar char="•"/>
            </a:pPr>
            <a:r>
              <a:rPr lang="en-US" sz="1800" dirty="0"/>
              <a:t>Other tutorials for other skills in CAD (sketching, animating, etc.) can be found online</a:t>
            </a:r>
            <a:endParaRPr sz="1800" dirty="0"/>
          </a:p>
          <a:p>
            <a:pPr marL="914400" lvl="1" indent="-342900" algn="l" rtl="0">
              <a:lnSpc>
                <a:spcPct val="100000"/>
              </a:lnSpc>
              <a:spcBef>
                <a:spcPts val="0"/>
              </a:spcBef>
              <a:spcAft>
                <a:spcPts val="0"/>
              </a:spcAft>
              <a:buSzPts val="1800"/>
              <a:buChar char="•"/>
            </a:pPr>
            <a:r>
              <a:rPr lang="en-US" dirty="0"/>
              <a:t>Some personally recommended courses are: </a:t>
            </a:r>
            <a:endParaRPr dirty="0"/>
          </a:p>
          <a:p>
            <a:pPr marL="1371600" lvl="2" indent="-342900" algn="l" rtl="0">
              <a:lnSpc>
                <a:spcPct val="100000"/>
              </a:lnSpc>
              <a:spcBef>
                <a:spcPts val="0"/>
              </a:spcBef>
              <a:spcAft>
                <a:spcPts val="0"/>
              </a:spcAft>
              <a:buSzPts val="1800"/>
              <a:buChar char="•"/>
            </a:pPr>
            <a:r>
              <a:rPr lang="en-US" sz="1800" dirty="0"/>
              <a:t>Autodesk’s own tutorials for Fusion 360</a:t>
            </a:r>
            <a:endParaRPr sz="1800" dirty="0"/>
          </a:p>
          <a:p>
            <a:pPr marL="1828800" lvl="3" indent="-342900" algn="l" rtl="0">
              <a:lnSpc>
                <a:spcPct val="100000"/>
              </a:lnSpc>
              <a:spcBef>
                <a:spcPts val="0"/>
              </a:spcBef>
              <a:spcAft>
                <a:spcPts val="0"/>
              </a:spcAft>
              <a:buSzPts val="1800"/>
              <a:buChar char="•"/>
            </a:pPr>
            <a:r>
              <a:rPr lang="en-US" sz="1800" u="sng" dirty="0">
                <a:solidFill>
                  <a:schemeClr val="hlink"/>
                </a:solidFill>
                <a:latin typeface="Arial"/>
                <a:ea typeface="Arial"/>
                <a:cs typeface="Arial"/>
                <a:sym typeface="Arial"/>
                <a:hlinkClick r:id="rId3"/>
              </a:rPr>
              <a:t>https://f360ap.autodesk.com/courses</a:t>
            </a:r>
            <a:endParaRPr sz="1800" dirty="0"/>
          </a:p>
          <a:p>
            <a:pPr marL="2286000" lvl="4" indent="-342900" algn="l" rtl="0">
              <a:lnSpc>
                <a:spcPct val="100000"/>
              </a:lnSpc>
              <a:spcBef>
                <a:spcPts val="0"/>
              </a:spcBef>
              <a:spcAft>
                <a:spcPts val="0"/>
              </a:spcAft>
              <a:buSzPts val="1800"/>
              <a:buChar char="•"/>
            </a:pPr>
            <a:r>
              <a:rPr lang="en-US" sz="1800" u="sng" dirty="0">
                <a:solidFill>
                  <a:schemeClr val="hlink"/>
                </a:solidFill>
                <a:latin typeface="Arial"/>
                <a:ea typeface="Arial"/>
                <a:cs typeface="Arial"/>
                <a:sym typeface="Arial"/>
                <a:hlinkClick r:id="rId4"/>
              </a:rPr>
              <a:t>https://f360ap.autodesk.com/courses/getting-started-in-fusion-360/lessons/course-overview</a:t>
            </a:r>
            <a:r>
              <a:rPr lang="en-US" sz="1800" dirty="0"/>
              <a:t> -for beginners/to start off</a:t>
            </a:r>
            <a:endParaRPr sz="1800" dirty="0"/>
          </a:p>
          <a:p>
            <a:pPr lvl="2">
              <a:spcBef>
                <a:spcPts val="0"/>
              </a:spcBef>
            </a:pPr>
            <a:r>
              <a:rPr lang="en-US" sz="1800" dirty="0"/>
              <a:t>Autodesk’s own tutorials for Inventor</a:t>
            </a:r>
          </a:p>
          <a:p>
            <a:pPr lvl="3">
              <a:spcBef>
                <a:spcPts val="0"/>
              </a:spcBef>
            </a:pPr>
            <a:r>
              <a:rPr lang="en-US" sz="1800" dirty="0">
                <a:hlinkClick r:id="rId5"/>
              </a:rPr>
              <a:t>https://academy.autodesk.com/software/inventor</a:t>
            </a:r>
            <a:r>
              <a:rPr lang="en-US" sz="1800" dirty="0"/>
              <a:t>-tutorial</a:t>
            </a:r>
            <a:endParaRPr sz="1800" dirty="0"/>
          </a:p>
          <a:p>
            <a:pPr marL="1371600" lvl="2" indent="-342900" algn="l" rtl="0">
              <a:lnSpc>
                <a:spcPct val="100000"/>
              </a:lnSpc>
              <a:spcBef>
                <a:spcPts val="0"/>
              </a:spcBef>
              <a:spcAft>
                <a:spcPts val="0"/>
              </a:spcAft>
              <a:buSzPts val="1800"/>
              <a:buChar char="•"/>
            </a:pPr>
            <a:r>
              <a:rPr lang="en-US" sz="1800" dirty="0"/>
              <a:t>SolidWorks lessons</a:t>
            </a:r>
            <a:endParaRPr sz="1800" dirty="0"/>
          </a:p>
          <a:p>
            <a:pPr lvl="3">
              <a:spcBef>
                <a:spcPts val="0"/>
              </a:spcBef>
            </a:pPr>
            <a:r>
              <a:rPr lang="en-US" sz="1800" dirty="0">
                <a:hlinkClick r:id="rId6"/>
              </a:rPr>
              <a:t>http://solidworkstutorialsforbeginners.com/solidworks-tutorials-for-beginners/</a:t>
            </a:r>
            <a:endParaRPr lang="en-US" sz="1800" dirty="0"/>
          </a:p>
          <a:p>
            <a:pPr lvl="3">
              <a:spcBef>
                <a:spcPts val="0"/>
              </a:spcBef>
            </a:pPr>
            <a:r>
              <a:rPr lang="en-US" sz="1800" dirty="0">
                <a:hlinkClick r:id="rId7"/>
              </a:rPr>
              <a:t>http://www.solidworkstutorials.com/</a:t>
            </a:r>
            <a:endParaRPr sz="1800" dirty="0"/>
          </a:p>
        </p:txBody>
      </p:sp>
      <p:sp>
        <p:nvSpPr>
          <p:cNvPr id="191" name="Google Shape;191;p24"/>
          <p:cNvSpPr txBox="1">
            <a:spLocks noGrp="1"/>
          </p:cNvSpPr>
          <p:nvPr>
            <p:ph type="title"/>
          </p:nvPr>
        </p:nvSpPr>
        <p:spPr>
          <a:xfrm>
            <a:off x="106680" y="2889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dirty="0"/>
              <a:t>More CAD Tutorials</a:t>
            </a:r>
            <a:endParaRPr sz="1700" dirty="0"/>
          </a:p>
        </p:txBody>
      </p:sp>
      <p:sp>
        <p:nvSpPr>
          <p:cNvPr id="192" name="Google Shape;192;p24"/>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Credits</a:t>
            </a:r>
            <a:endParaRPr/>
          </a:p>
        </p:txBody>
      </p:sp>
      <p:sp>
        <p:nvSpPr>
          <p:cNvPr id="198" name="Google Shape;198;p25"/>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dirty="0"/>
              <a:t>This lesson was written by Alvin Lin for FTCTutorials.com</a:t>
            </a:r>
            <a:endParaRPr sz="1600" dirty="0"/>
          </a:p>
          <a:p>
            <a:pPr marL="228600" lvl="0" indent="-228600">
              <a:buSzPts val="1600"/>
            </a:pPr>
            <a:r>
              <a:rPr lang="en-US" sz="1600" dirty="0"/>
              <a:t>You can contact the author Alvin Lin at </a:t>
            </a:r>
            <a:r>
              <a:rPr lang="en-US" dirty="0"/>
              <a:t>alvinlinsv@gmail.com</a:t>
            </a:r>
            <a:endParaRPr dirty="0"/>
          </a:p>
          <a:p>
            <a:pPr marL="228600" lvl="0" indent="-127000" algn="l" rtl="0">
              <a:lnSpc>
                <a:spcPct val="100000"/>
              </a:lnSpc>
              <a:spcBef>
                <a:spcPts val="1000"/>
              </a:spcBef>
              <a:spcAft>
                <a:spcPts val="0"/>
              </a:spcAft>
              <a:buClr>
                <a:schemeClr val="dk1"/>
              </a:buClr>
              <a:buSzPts val="1600"/>
              <a:buNone/>
            </a:pPr>
            <a:endParaRPr sz="1600" dirty="0"/>
          </a:p>
          <a:p>
            <a:pPr marL="228600" lvl="0" indent="-127000" algn="l" rtl="0">
              <a:lnSpc>
                <a:spcPct val="100000"/>
              </a:lnSpc>
              <a:spcBef>
                <a:spcPts val="1000"/>
              </a:spcBef>
              <a:spcAft>
                <a:spcPts val="0"/>
              </a:spcAft>
              <a:buClr>
                <a:schemeClr val="dk1"/>
              </a:buClr>
              <a:buSzPts val="1600"/>
              <a:buNone/>
            </a:pPr>
            <a:endParaRPr sz="1600" dirty="0"/>
          </a:p>
          <a:p>
            <a:pPr marL="228600" lvl="0" indent="-228600" algn="l" rtl="0">
              <a:lnSpc>
                <a:spcPct val="100000"/>
              </a:lnSpc>
              <a:spcBef>
                <a:spcPts val="1000"/>
              </a:spcBef>
              <a:spcAft>
                <a:spcPts val="0"/>
              </a:spcAft>
              <a:buClr>
                <a:schemeClr val="dk1"/>
              </a:buClr>
              <a:buSzPts val="1600"/>
              <a:buChar char="•"/>
            </a:pPr>
            <a:r>
              <a:rPr lang="en-US" sz="1600" dirty="0"/>
              <a:t>ADD YOUR TEAM LOGO HERE</a:t>
            </a:r>
            <a:endParaRPr dirty="0"/>
          </a:p>
          <a:p>
            <a:pPr marL="228600" lvl="0" indent="-127000" algn="l" rtl="0">
              <a:lnSpc>
                <a:spcPct val="100000"/>
              </a:lnSpc>
              <a:spcBef>
                <a:spcPts val="1000"/>
              </a:spcBef>
              <a:spcAft>
                <a:spcPts val="0"/>
              </a:spcAft>
              <a:buClr>
                <a:schemeClr val="dk1"/>
              </a:buClr>
              <a:buSzPts val="1600"/>
              <a:buNone/>
            </a:pPr>
            <a:endParaRPr sz="1600" dirty="0"/>
          </a:p>
          <a:p>
            <a:pPr marL="228600" lvl="0" indent="-127000" algn="l" rtl="0">
              <a:lnSpc>
                <a:spcPct val="100000"/>
              </a:lnSpc>
              <a:spcBef>
                <a:spcPts val="1000"/>
              </a:spcBef>
              <a:spcAft>
                <a:spcPts val="0"/>
              </a:spcAft>
              <a:buClr>
                <a:schemeClr val="dk1"/>
              </a:buClr>
              <a:buSzPts val="1600"/>
              <a:buNone/>
            </a:pPr>
            <a:endParaRPr sz="1600" dirty="0"/>
          </a:p>
          <a:p>
            <a:pPr marL="228600" lvl="0" indent="-228600" algn="l" rtl="0">
              <a:lnSpc>
                <a:spcPct val="100000"/>
              </a:lnSpc>
              <a:spcBef>
                <a:spcPts val="1000"/>
              </a:spcBef>
              <a:spcAft>
                <a:spcPts val="0"/>
              </a:spcAft>
              <a:buClr>
                <a:schemeClr val="dk1"/>
              </a:buClr>
              <a:buSzPts val="1600"/>
              <a:buChar char="•"/>
            </a:pPr>
            <a:r>
              <a:rPr lang="en-US" sz="1600" dirty="0"/>
              <a:t>More lessons for FIRST Tech Challenge are available at www.FTCtutorials.com</a:t>
            </a:r>
            <a:endParaRPr sz="1600" dirty="0"/>
          </a:p>
        </p:txBody>
      </p:sp>
      <p:sp>
        <p:nvSpPr>
          <p:cNvPr id="199" name="Google Shape;199;p25"/>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200" name="Google Shape;200;p25"/>
          <p:cNvSpPr/>
          <p:nvPr/>
        </p:nvSpPr>
        <p:spPr>
          <a:xfrm>
            <a:off x="1420566" y="5157859"/>
            <a:ext cx="7464300" cy="430800"/>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This work is licensed under a</a:t>
            </a:r>
            <a:endParaRPr/>
          </a:p>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 </a:t>
            </a:r>
            <a:r>
              <a:rPr lang="en-US" sz="1400" b="0" i="0" u="sng" strike="noStrike" cap="none">
                <a:solidFill>
                  <a:schemeClr val="hlink"/>
                </a:solidFill>
                <a:latin typeface="Helvetica Neue"/>
                <a:ea typeface="Helvetica Neue"/>
                <a:cs typeface="Helvetica Neue"/>
                <a:sym typeface="Helvetica Neue"/>
                <a:hlinkClick r:id="rId3"/>
              </a:rPr>
              <a:t>Creative Commons Attribution-NonCommercial-ShareAlike 4.0 International License</a:t>
            </a:r>
            <a:r>
              <a:rPr lang="en-US" sz="1400" b="0" i="0" u="none" strike="noStrike" cap="none">
                <a:solidFill>
                  <a:srgbClr val="000000"/>
                </a:solidFill>
                <a:latin typeface="Helvetica Neue"/>
                <a:ea typeface="Helvetica Neue"/>
                <a:cs typeface="Helvetica Neue"/>
                <a:sym typeface="Helvetica Neue"/>
              </a:rPr>
              <a:t>.</a:t>
            </a:r>
            <a:r>
              <a:rPr lang="en-US" sz="1100" b="0" i="0" u="none" strike="noStrike" cap="none">
                <a:solidFill>
                  <a:schemeClr val="dk1"/>
                </a:solidFill>
                <a:latin typeface="Arial"/>
                <a:ea typeface="Arial"/>
                <a:cs typeface="Arial"/>
                <a:sym typeface="Arial"/>
              </a:rPr>
              <a:t> </a:t>
            </a:r>
            <a:endParaRPr sz="1800" b="0" i="0" u="none" strike="noStrike" cap="none">
              <a:solidFill>
                <a:srgbClr val="4374B7"/>
              </a:solidFill>
              <a:latin typeface="Helvetica Neue"/>
              <a:ea typeface="Helvetica Neue"/>
              <a:cs typeface="Helvetica Neue"/>
              <a:sym typeface="Helvetica Neue"/>
            </a:endParaRPr>
          </a:p>
        </p:txBody>
      </p:sp>
      <p:pic>
        <p:nvPicPr>
          <p:cNvPr id="201" name="Google Shape;201;p25" descr="Creative Commons License">
            <a:hlinkClick r:id="rId3"/>
          </p:cNvPr>
          <p:cNvPicPr preferRelativeResize="0"/>
          <p:nvPr/>
        </p:nvPicPr>
        <p:blipFill rotWithShape="1">
          <a:blip r:embed="rId4">
            <a:alphaModFix/>
          </a:blip>
          <a:srcRect/>
          <a:stretch/>
        </p:blipFill>
        <p:spPr>
          <a:xfrm>
            <a:off x="364901" y="5219289"/>
            <a:ext cx="949845" cy="334606"/>
          </a:xfrm>
          <a:prstGeom prst="rect">
            <a:avLst/>
          </a:prstGeom>
          <a:noFill/>
          <a:ln>
            <a:noFill/>
          </a:ln>
        </p:spPr>
      </p:pic>
      <p:pic>
        <p:nvPicPr>
          <p:cNvPr id="202" name="Google Shape;202;p25"/>
          <p:cNvPicPr preferRelativeResize="0"/>
          <p:nvPr/>
        </p:nvPicPr>
        <p:blipFill rotWithShape="1">
          <a:blip r:embed="rId5">
            <a:alphaModFix/>
          </a:blip>
          <a:srcRect t="13715" b="22341"/>
          <a:stretch/>
        </p:blipFill>
        <p:spPr>
          <a:xfrm>
            <a:off x="288700" y="2103750"/>
            <a:ext cx="4944200" cy="152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body" idx="1"/>
          </p:nvPr>
        </p:nvSpPr>
        <p:spPr>
          <a:xfrm>
            <a:off x="259080" y="1173480"/>
            <a:ext cx="8664000" cy="5029200"/>
          </a:xfrm>
          <a:prstGeom prst="rect">
            <a:avLst/>
          </a:prstGeom>
          <a:noFill/>
          <a:ln>
            <a:noFill/>
          </a:ln>
        </p:spPr>
        <p:txBody>
          <a:bodyPr spcFirstLastPara="1" wrap="square" lIns="91425" tIns="45700" rIns="91425" bIns="45700" anchor="t" anchorCtr="0">
            <a:noAutofit/>
          </a:bodyPr>
          <a:lstStyle/>
          <a:p>
            <a:pPr marL="228600" lvl="0" indent="-234950" algn="l" rtl="0">
              <a:lnSpc>
                <a:spcPct val="200000"/>
              </a:lnSpc>
              <a:spcBef>
                <a:spcPts val="0"/>
              </a:spcBef>
              <a:spcAft>
                <a:spcPts val="0"/>
              </a:spcAft>
              <a:buClr>
                <a:schemeClr val="dk1"/>
              </a:buClr>
              <a:buSzPts val="1700"/>
              <a:buChar char="•"/>
            </a:pPr>
            <a:r>
              <a:rPr lang="en-US" sz="1400" dirty="0"/>
              <a:t>CAD/CAM stands for </a:t>
            </a:r>
            <a:r>
              <a:rPr lang="en-US" sz="1400" b="1" dirty="0"/>
              <a:t>Computer Aided Design</a:t>
            </a:r>
            <a:r>
              <a:rPr lang="en-US" sz="1400" dirty="0"/>
              <a:t>/</a:t>
            </a:r>
            <a:r>
              <a:rPr lang="en-US" sz="1400" b="1" dirty="0"/>
              <a:t>Computer Aided Manufacturing</a:t>
            </a:r>
            <a:endParaRPr sz="1400" dirty="0"/>
          </a:p>
          <a:p>
            <a:pPr marL="228600" lvl="0" indent="-234950" algn="l" rtl="0">
              <a:lnSpc>
                <a:spcPct val="200000"/>
              </a:lnSpc>
              <a:spcBef>
                <a:spcPts val="0"/>
              </a:spcBef>
              <a:spcAft>
                <a:spcPts val="0"/>
              </a:spcAft>
              <a:buSzPts val="1700"/>
              <a:buChar char="•"/>
            </a:pPr>
            <a:r>
              <a:rPr lang="en-US" sz="1400" dirty="0"/>
              <a:t>Can be helpful to </a:t>
            </a:r>
            <a:r>
              <a:rPr lang="en-US" sz="1400" b="1" dirty="0"/>
              <a:t>sketch</a:t>
            </a:r>
            <a:r>
              <a:rPr lang="en-US" sz="1400" dirty="0"/>
              <a:t> or </a:t>
            </a:r>
            <a:r>
              <a:rPr lang="en-US" sz="1400" b="1" dirty="0"/>
              <a:t>design</a:t>
            </a:r>
            <a:r>
              <a:rPr lang="en-US" sz="1400" dirty="0"/>
              <a:t> to </a:t>
            </a:r>
            <a:r>
              <a:rPr lang="en-US" sz="1400" b="1" dirty="0"/>
              <a:t>3D print</a:t>
            </a:r>
            <a:r>
              <a:rPr lang="en-US" sz="1400" dirty="0"/>
              <a:t> or cut via </a:t>
            </a:r>
            <a:r>
              <a:rPr lang="en-US" sz="1400" b="1" dirty="0"/>
              <a:t>CNC</a:t>
            </a:r>
          </a:p>
          <a:p>
            <a:pPr marL="228600" lvl="0" indent="-234950" algn="l" rtl="0">
              <a:lnSpc>
                <a:spcPct val="200000"/>
              </a:lnSpc>
              <a:spcBef>
                <a:spcPts val="0"/>
              </a:spcBef>
              <a:spcAft>
                <a:spcPts val="0"/>
              </a:spcAft>
              <a:buSzPts val="1700"/>
              <a:buChar char="•"/>
            </a:pPr>
            <a:r>
              <a:rPr lang="en-US" sz="1400" dirty="0"/>
              <a:t>By designing a 3d model, you can assure that parts fit in their intended assembly before buying them</a:t>
            </a:r>
            <a:endParaRPr sz="1400" dirty="0"/>
          </a:p>
          <a:p>
            <a:pPr marL="228600" lvl="0" indent="-234950" algn="l" rtl="0">
              <a:lnSpc>
                <a:spcPct val="200000"/>
              </a:lnSpc>
              <a:spcBef>
                <a:spcPts val="0"/>
              </a:spcBef>
              <a:spcAft>
                <a:spcPts val="0"/>
              </a:spcAft>
              <a:buSzPts val="1700"/>
              <a:buChar char="•"/>
            </a:pPr>
            <a:r>
              <a:rPr lang="en-US" sz="1400" dirty="0"/>
              <a:t>Can help create </a:t>
            </a:r>
            <a:r>
              <a:rPr lang="en-US" sz="1400" b="1" dirty="0"/>
              <a:t>computerized/digital</a:t>
            </a:r>
            <a:r>
              <a:rPr lang="en-US" sz="1400" dirty="0"/>
              <a:t> </a:t>
            </a:r>
            <a:r>
              <a:rPr lang="en-US" sz="1400" b="1" dirty="0"/>
              <a:t>assemblies or models</a:t>
            </a:r>
            <a:r>
              <a:rPr lang="en-US" sz="1400" dirty="0"/>
              <a:t> for ease of design along the design process</a:t>
            </a:r>
          </a:p>
          <a:p>
            <a:pPr marL="228600" lvl="0" indent="-234950" algn="l" rtl="0">
              <a:lnSpc>
                <a:spcPct val="200000"/>
              </a:lnSpc>
              <a:spcBef>
                <a:spcPts val="0"/>
              </a:spcBef>
              <a:spcAft>
                <a:spcPts val="0"/>
              </a:spcAft>
              <a:buSzPts val="1700"/>
              <a:buChar char="•"/>
            </a:pPr>
            <a:r>
              <a:rPr lang="en-US" sz="1400" dirty="0"/>
              <a:t>For assemblies of robot, you can find bought parts from their respective </a:t>
            </a:r>
            <a:r>
              <a:rPr lang="en-US" sz="1400" b="1" dirty="0"/>
              <a:t>online vendors</a:t>
            </a:r>
            <a:r>
              <a:rPr lang="en-US" sz="1400" dirty="0"/>
              <a:t> (</a:t>
            </a:r>
            <a:r>
              <a:rPr lang="en-US" sz="1400" dirty="0" err="1"/>
              <a:t>Pitsco</a:t>
            </a:r>
            <a:r>
              <a:rPr lang="en-US" sz="1400" dirty="0"/>
              <a:t>, </a:t>
            </a:r>
            <a:r>
              <a:rPr lang="en-US" sz="1400" dirty="0" err="1"/>
              <a:t>GoBilda</a:t>
            </a:r>
            <a:r>
              <a:rPr lang="en-US" sz="1400" dirty="0"/>
              <a:t>, etc.) and import into your model</a:t>
            </a:r>
            <a:endParaRPr sz="1400" dirty="0"/>
          </a:p>
          <a:p>
            <a:pPr marL="228600" lvl="0" indent="-234950" algn="l" rtl="0">
              <a:lnSpc>
                <a:spcPct val="200000"/>
              </a:lnSpc>
              <a:spcBef>
                <a:spcPts val="0"/>
              </a:spcBef>
              <a:spcAft>
                <a:spcPts val="0"/>
              </a:spcAft>
              <a:buSzPts val="1700"/>
              <a:buChar char="•"/>
            </a:pPr>
            <a:r>
              <a:rPr lang="en-US" sz="1400" dirty="0"/>
              <a:t>Going forwards, becoming more advanced, it can be used to </a:t>
            </a:r>
            <a:r>
              <a:rPr lang="en-US" sz="1400" b="1" dirty="0"/>
              <a:t>simulate</a:t>
            </a:r>
            <a:r>
              <a:rPr lang="en-US" sz="1400" dirty="0"/>
              <a:t> real life conditions, testing certain builds without actually needing to build them</a:t>
            </a:r>
            <a:endParaRPr sz="1400" dirty="0"/>
          </a:p>
          <a:p>
            <a:pPr marL="228600" lvl="0" indent="-234950" algn="l" rtl="0">
              <a:lnSpc>
                <a:spcPct val="200000"/>
              </a:lnSpc>
              <a:spcBef>
                <a:spcPts val="0"/>
              </a:spcBef>
              <a:spcAft>
                <a:spcPts val="0"/>
              </a:spcAft>
              <a:buSzPts val="1700"/>
              <a:buChar char="•"/>
            </a:pPr>
            <a:r>
              <a:rPr lang="en-US" sz="1400" dirty="0"/>
              <a:t>There are many CAD </a:t>
            </a:r>
            <a:r>
              <a:rPr lang="en-US" sz="1400" dirty="0" err="1"/>
              <a:t>softwares</a:t>
            </a:r>
            <a:r>
              <a:rPr lang="en-US" sz="1400" dirty="0"/>
              <a:t> out there, but the main ones used for FTC are </a:t>
            </a:r>
            <a:r>
              <a:rPr lang="en-US" sz="1400" b="1" dirty="0"/>
              <a:t>Fusion 360, Inventor, </a:t>
            </a:r>
            <a:r>
              <a:rPr lang="en-US" sz="1400" dirty="0"/>
              <a:t>and </a:t>
            </a:r>
            <a:r>
              <a:rPr lang="en-US" sz="1400" b="1" dirty="0" err="1"/>
              <a:t>Solidworks</a:t>
            </a:r>
            <a:endParaRPr sz="1400" dirty="0"/>
          </a:p>
          <a:p>
            <a:pPr marL="228600" lvl="0" indent="0" algn="l" rtl="0">
              <a:lnSpc>
                <a:spcPct val="200000"/>
              </a:lnSpc>
              <a:spcBef>
                <a:spcPts val="0"/>
              </a:spcBef>
              <a:spcAft>
                <a:spcPts val="0"/>
              </a:spcAft>
              <a:buNone/>
            </a:pPr>
            <a:endParaRPr sz="1700" dirty="0"/>
          </a:p>
        </p:txBody>
      </p:sp>
      <p:sp>
        <p:nvSpPr>
          <p:cNvPr id="114" name="Google Shape;114;p15"/>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Intro</a:t>
            </a:r>
            <a:endParaRPr/>
          </a:p>
        </p:txBody>
      </p:sp>
      <p:sp>
        <p:nvSpPr>
          <p:cNvPr id="115" name="Google Shape;115;p15"/>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Clr>
                <a:schemeClr val="dk1"/>
              </a:buClr>
              <a:buSzPts val="2400"/>
              <a:buChar char="•"/>
            </a:pPr>
            <a:r>
              <a:rPr lang="en-US" sz="2400" b="1" dirty="0"/>
              <a:t>Pros:</a:t>
            </a:r>
            <a:endParaRPr sz="2400" dirty="0"/>
          </a:p>
          <a:p>
            <a:pPr marL="685800" lvl="1" indent="-266700" algn="l" rtl="0">
              <a:lnSpc>
                <a:spcPct val="100000"/>
              </a:lnSpc>
              <a:spcBef>
                <a:spcPts val="0"/>
              </a:spcBef>
              <a:spcAft>
                <a:spcPts val="0"/>
              </a:spcAft>
              <a:buSzPts val="2400"/>
              <a:buChar char="•"/>
            </a:pPr>
            <a:r>
              <a:rPr lang="en-US" sz="2400" b="1" dirty="0"/>
              <a:t>Cloud-based</a:t>
            </a:r>
            <a:endParaRPr sz="2400" b="1" dirty="0"/>
          </a:p>
          <a:p>
            <a:pPr marL="685800" lvl="1" indent="-266700" algn="l" rtl="0">
              <a:lnSpc>
                <a:spcPct val="100000"/>
              </a:lnSpc>
              <a:spcBef>
                <a:spcPts val="0"/>
              </a:spcBef>
              <a:spcAft>
                <a:spcPts val="0"/>
              </a:spcAft>
              <a:buSzPts val="2400"/>
              <a:buChar char="•"/>
            </a:pPr>
            <a:r>
              <a:rPr lang="en-US" sz="2400" dirty="0"/>
              <a:t>Runs directly on </a:t>
            </a:r>
            <a:r>
              <a:rPr lang="en-US" sz="2400" b="1" dirty="0"/>
              <a:t>both Windows</a:t>
            </a:r>
            <a:r>
              <a:rPr lang="en-US" sz="2400" dirty="0"/>
              <a:t> and </a:t>
            </a:r>
            <a:r>
              <a:rPr lang="en-US" sz="2400" b="1" dirty="0"/>
              <a:t>Mac OS</a:t>
            </a:r>
            <a:endParaRPr sz="2400" b="1" dirty="0"/>
          </a:p>
          <a:p>
            <a:pPr marL="685800" lvl="1" indent="-266700" algn="l" rtl="0">
              <a:lnSpc>
                <a:spcPct val="100000"/>
              </a:lnSpc>
              <a:spcBef>
                <a:spcPts val="0"/>
              </a:spcBef>
              <a:spcAft>
                <a:spcPts val="0"/>
              </a:spcAft>
              <a:buSzPts val="2400"/>
              <a:buChar char="•"/>
            </a:pPr>
            <a:r>
              <a:rPr lang="en-US" sz="2400" dirty="0"/>
              <a:t>Allows for </a:t>
            </a:r>
            <a:r>
              <a:rPr lang="en-US" sz="2400" b="1" dirty="0"/>
              <a:t>team collaboration</a:t>
            </a:r>
            <a:r>
              <a:rPr lang="en-US" sz="2400" dirty="0"/>
              <a:t> on </a:t>
            </a:r>
            <a:r>
              <a:rPr lang="en-US" sz="2400" b="1" dirty="0"/>
              <a:t>shared projects</a:t>
            </a:r>
            <a:endParaRPr sz="2400" dirty="0"/>
          </a:p>
          <a:p>
            <a:pPr marL="685800" lvl="1" indent="-266700" algn="l" rtl="0">
              <a:lnSpc>
                <a:spcPct val="100000"/>
              </a:lnSpc>
              <a:spcBef>
                <a:spcPts val="0"/>
              </a:spcBef>
              <a:spcAft>
                <a:spcPts val="0"/>
              </a:spcAft>
              <a:buSzPts val="2400"/>
              <a:buChar char="•"/>
            </a:pPr>
            <a:r>
              <a:rPr lang="en-US" sz="2400" dirty="0"/>
              <a:t>Has </a:t>
            </a:r>
            <a:r>
              <a:rPr lang="en-US" sz="2400" b="1" dirty="0"/>
              <a:t>simulation</a:t>
            </a:r>
            <a:r>
              <a:rPr lang="en-US" sz="2400" dirty="0"/>
              <a:t> features</a:t>
            </a:r>
            <a:endParaRPr sz="2400" b="1" dirty="0"/>
          </a:p>
          <a:p>
            <a:pPr marL="685800" lvl="1" indent="-266700" algn="l" rtl="0">
              <a:lnSpc>
                <a:spcPct val="100000"/>
              </a:lnSpc>
              <a:spcBef>
                <a:spcPts val="0"/>
              </a:spcBef>
              <a:spcAft>
                <a:spcPts val="0"/>
              </a:spcAft>
              <a:buSzPts val="2400"/>
              <a:buChar char="•"/>
            </a:pPr>
            <a:r>
              <a:rPr lang="en-US" sz="2400" b="1" dirty="0"/>
              <a:t>3 year free educational license</a:t>
            </a:r>
            <a:endParaRPr sz="2400" dirty="0"/>
          </a:p>
          <a:p>
            <a:pPr marL="685800" lvl="1" indent="-266700" algn="l" rtl="0">
              <a:lnSpc>
                <a:spcPct val="100000"/>
              </a:lnSpc>
              <a:spcBef>
                <a:spcPts val="0"/>
              </a:spcBef>
              <a:spcAft>
                <a:spcPts val="0"/>
              </a:spcAft>
              <a:buSzPts val="2400"/>
              <a:buChar char="•"/>
            </a:pPr>
            <a:r>
              <a:rPr lang="en-US" sz="2400" dirty="0"/>
              <a:t>Lots of material available so </a:t>
            </a:r>
            <a:r>
              <a:rPr lang="en-US" sz="2400" b="1" dirty="0"/>
              <a:t>easier to pick up/learn</a:t>
            </a:r>
            <a:r>
              <a:rPr lang="en-US" sz="2400" dirty="0"/>
              <a:t> for beginners</a:t>
            </a:r>
            <a:endParaRPr sz="2400" dirty="0"/>
          </a:p>
          <a:p>
            <a:pPr marL="0" lvl="0" indent="0" algn="l" rtl="0">
              <a:lnSpc>
                <a:spcPct val="100000"/>
              </a:lnSpc>
              <a:spcBef>
                <a:spcPts val="0"/>
              </a:spcBef>
              <a:spcAft>
                <a:spcPts val="0"/>
              </a:spcAft>
              <a:buNone/>
            </a:pPr>
            <a:endParaRPr sz="2400" dirty="0"/>
          </a:p>
          <a:p>
            <a:pPr marL="228600" lvl="0" indent="-266700" algn="l" rtl="0">
              <a:lnSpc>
                <a:spcPct val="100000"/>
              </a:lnSpc>
              <a:spcBef>
                <a:spcPts val="0"/>
              </a:spcBef>
              <a:spcAft>
                <a:spcPts val="0"/>
              </a:spcAft>
              <a:buSzPts val="2400"/>
              <a:buChar char="•"/>
            </a:pPr>
            <a:r>
              <a:rPr lang="en-US" sz="2400" b="1" dirty="0"/>
              <a:t>Cons:</a:t>
            </a:r>
            <a:endParaRPr sz="2400" dirty="0"/>
          </a:p>
          <a:p>
            <a:pPr marL="685800" lvl="1" indent="-266700" algn="l" rtl="0">
              <a:lnSpc>
                <a:spcPct val="100000"/>
              </a:lnSpc>
              <a:spcBef>
                <a:spcPts val="0"/>
              </a:spcBef>
              <a:spcAft>
                <a:spcPts val="0"/>
              </a:spcAft>
              <a:buSzPts val="2400"/>
              <a:buChar char="•"/>
            </a:pPr>
            <a:r>
              <a:rPr lang="en-US" sz="2400" dirty="0"/>
              <a:t>If you have </a:t>
            </a:r>
            <a:r>
              <a:rPr lang="en-US" sz="2400" b="1" dirty="0"/>
              <a:t>bad internet</a:t>
            </a:r>
            <a:r>
              <a:rPr lang="en-US" sz="2400" dirty="0"/>
              <a:t>, will </a:t>
            </a:r>
            <a:r>
              <a:rPr lang="en-US" sz="2400" b="1" dirty="0"/>
              <a:t>frequently</a:t>
            </a:r>
            <a:r>
              <a:rPr lang="en-US" sz="2400" dirty="0"/>
              <a:t> be </a:t>
            </a:r>
            <a:r>
              <a:rPr lang="en-US" sz="2400" b="1" dirty="0"/>
              <a:t>slow</a:t>
            </a:r>
            <a:endParaRPr sz="2400" b="1" dirty="0"/>
          </a:p>
          <a:p>
            <a:pPr marL="685800" lvl="1" indent="-266700" algn="l" rtl="0">
              <a:lnSpc>
                <a:spcPct val="100000"/>
              </a:lnSpc>
              <a:spcBef>
                <a:spcPts val="0"/>
              </a:spcBef>
              <a:spcAft>
                <a:spcPts val="0"/>
              </a:spcAft>
              <a:buSzPts val="2400"/>
              <a:buChar char="•"/>
            </a:pPr>
            <a:r>
              <a:rPr lang="en-US" sz="2400" b="1" dirty="0"/>
              <a:t>Can’t handle </a:t>
            </a:r>
            <a:r>
              <a:rPr lang="en-US" sz="2400" dirty="0"/>
              <a:t>as</a:t>
            </a:r>
            <a:r>
              <a:rPr lang="en-US" sz="2400" b="1" dirty="0"/>
              <a:t> complex builds</a:t>
            </a:r>
            <a:r>
              <a:rPr lang="en-US" sz="2400" dirty="0"/>
              <a:t> as </a:t>
            </a:r>
            <a:r>
              <a:rPr lang="en-US" sz="2400" b="1" dirty="0"/>
              <a:t>effectively as Inventor</a:t>
            </a:r>
            <a:endParaRPr sz="2400" b="1" dirty="0"/>
          </a:p>
        </p:txBody>
      </p:sp>
      <p:sp>
        <p:nvSpPr>
          <p:cNvPr id="121" name="Google Shape;121;p16"/>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Fusion 360</a:t>
            </a:r>
            <a:endParaRPr/>
          </a:p>
          <a:p>
            <a:pPr marL="0" lvl="0" indent="0" algn="l" rtl="0">
              <a:lnSpc>
                <a:spcPct val="90000"/>
              </a:lnSpc>
              <a:spcBef>
                <a:spcPts val="0"/>
              </a:spcBef>
              <a:spcAft>
                <a:spcPts val="0"/>
              </a:spcAft>
              <a:buClr>
                <a:schemeClr val="dk1"/>
              </a:buClr>
              <a:buSzPts val="4000"/>
              <a:buFont typeface="Abril Fatface"/>
              <a:buNone/>
            </a:pPr>
            <a:r>
              <a:rPr lang="en-US" sz="1700"/>
              <a:t>Recommended RAM: 4 GB</a:t>
            </a:r>
            <a:endParaRPr sz="1700"/>
          </a:p>
        </p:txBody>
      </p:sp>
      <p:sp>
        <p:nvSpPr>
          <p:cNvPr id="122" name="Google Shape;122;p16"/>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pic>
        <p:nvPicPr>
          <p:cNvPr id="123" name="Google Shape;123;p16"/>
          <p:cNvPicPr preferRelativeResize="0"/>
          <p:nvPr/>
        </p:nvPicPr>
        <p:blipFill>
          <a:blip r:embed="rId3">
            <a:alphaModFix/>
          </a:blip>
          <a:stretch>
            <a:fillRect/>
          </a:stretch>
        </p:blipFill>
        <p:spPr>
          <a:xfrm>
            <a:off x="3527470" y="438370"/>
            <a:ext cx="5238399" cy="109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66700" algn="l" rtl="0">
              <a:lnSpc>
                <a:spcPct val="100000"/>
              </a:lnSpc>
              <a:spcBef>
                <a:spcPts val="0"/>
              </a:spcBef>
              <a:spcAft>
                <a:spcPts val="0"/>
              </a:spcAft>
              <a:buClr>
                <a:schemeClr val="dk1"/>
              </a:buClr>
              <a:buSzPts val="2200"/>
              <a:buChar char="•"/>
            </a:pPr>
            <a:r>
              <a:rPr lang="en-US" sz="2200" b="1" dirty="0"/>
              <a:t>Pros:</a:t>
            </a:r>
            <a:endParaRPr sz="2200" b="1" dirty="0"/>
          </a:p>
          <a:p>
            <a:pPr marL="685800" lvl="1" indent="-254000" algn="l" rtl="0">
              <a:lnSpc>
                <a:spcPct val="100000"/>
              </a:lnSpc>
              <a:spcBef>
                <a:spcPts val="0"/>
              </a:spcBef>
              <a:spcAft>
                <a:spcPts val="0"/>
              </a:spcAft>
              <a:buSzPts val="2200"/>
              <a:buChar char="•"/>
            </a:pPr>
            <a:r>
              <a:rPr lang="en-US" sz="2200" dirty="0"/>
              <a:t>Runs directly on </a:t>
            </a:r>
            <a:r>
              <a:rPr lang="en-US" sz="2200" b="1" dirty="0"/>
              <a:t>Windows</a:t>
            </a:r>
            <a:endParaRPr sz="2200" b="1" dirty="0"/>
          </a:p>
          <a:p>
            <a:pPr marL="685800" lvl="1" indent="-254000" algn="l" rtl="0">
              <a:spcBef>
                <a:spcPts val="0"/>
              </a:spcBef>
              <a:spcAft>
                <a:spcPts val="0"/>
              </a:spcAft>
              <a:buSzPts val="2200"/>
              <a:buChar char="•"/>
            </a:pPr>
            <a:r>
              <a:rPr lang="en-US" sz="2200" dirty="0"/>
              <a:t>More </a:t>
            </a:r>
            <a:r>
              <a:rPr lang="en-US" sz="2200" b="1" dirty="0"/>
              <a:t>powerful/complex </a:t>
            </a:r>
            <a:r>
              <a:rPr lang="en-US" sz="2200" dirty="0"/>
              <a:t>than Fusion 360, so can handle more </a:t>
            </a:r>
            <a:r>
              <a:rPr lang="en-US" sz="2200" b="1" dirty="0"/>
              <a:t>complicated/intricate</a:t>
            </a:r>
            <a:r>
              <a:rPr lang="en-US" sz="2200" dirty="0"/>
              <a:t> designs</a:t>
            </a:r>
            <a:endParaRPr sz="2200" dirty="0"/>
          </a:p>
          <a:p>
            <a:pPr marL="685800" lvl="1" indent="-254000" algn="l" rtl="0">
              <a:spcBef>
                <a:spcPts val="0"/>
              </a:spcBef>
              <a:spcAft>
                <a:spcPts val="0"/>
              </a:spcAft>
              <a:buSzPts val="2200"/>
              <a:buChar char="•"/>
            </a:pPr>
            <a:r>
              <a:rPr lang="en-US" sz="2200" b="1" dirty="0"/>
              <a:t>1 year free educational license</a:t>
            </a:r>
            <a:endParaRPr sz="2200" dirty="0"/>
          </a:p>
          <a:p>
            <a:pPr marL="0" lvl="0" indent="0" algn="l" rtl="0">
              <a:lnSpc>
                <a:spcPct val="100000"/>
              </a:lnSpc>
              <a:spcBef>
                <a:spcPts val="0"/>
              </a:spcBef>
              <a:spcAft>
                <a:spcPts val="0"/>
              </a:spcAft>
              <a:buNone/>
            </a:pPr>
            <a:endParaRPr sz="2200" dirty="0"/>
          </a:p>
          <a:p>
            <a:pPr marL="228600" lvl="0" indent="-254000" algn="l" rtl="0">
              <a:lnSpc>
                <a:spcPct val="100000"/>
              </a:lnSpc>
              <a:spcBef>
                <a:spcPts val="0"/>
              </a:spcBef>
              <a:spcAft>
                <a:spcPts val="0"/>
              </a:spcAft>
              <a:buSzPts val="2200"/>
              <a:buChar char="•"/>
            </a:pPr>
            <a:r>
              <a:rPr lang="en-US" sz="2200" b="1" dirty="0"/>
              <a:t>Cons:</a:t>
            </a:r>
            <a:endParaRPr sz="2200" dirty="0"/>
          </a:p>
          <a:p>
            <a:pPr marL="685800" lvl="1" indent="-254000" algn="l" rtl="0">
              <a:lnSpc>
                <a:spcPct val="100000"/>
              </a:lnSpc>
              <a:spcBef>
                <a:spcPts val="0"/>
              </a:spcBef>
              <a:spcAft>
                <a:spcPts val="0"/>
              </a:spcAft>
              <a:buSzPts val="2200"/>
              <a:buChar char="•"/>
            </a:pPr>
            <a:r>
              <a:rPr lang="en-US" sz="2200" dirty="0"/>
              <a:t>Since it stores files on your hard drive, </a:t>
            </a:r>
            <a:r>
              <a:rPr lang="en-US" sz="2200" b="1" dirty="0"/>
              <a:t>exporting files</a:t>
            </a:r>
            <a:r>
              <a:rPr lang="en-US" sz="2200" dirty="0"/>
              <a:t> will </a:t>
            </a:r>
            <a:r>
              <a:rPr lang="en-US" sz="2200" b="1" dirty="0"/>
              <a:t>not be as smooth/automated</a:t>
            </a:r>
            <a:r>
              <a:rPr lang="en-US" sz="2200" dirty="0"/>
              <a:t> as cloud-based </a:t>
            </a:r>
            <a:r>
              <a:rPr lang="en-US" sz="2200" dirty="0" err="1"/>
              <a:t>softwares</a:t>
            </a:r>
            <a:r>
              <a:rPr lang="en-US" sz="2200" dirty="0"/>
              <a:t> like Fusion 360</a:t>
            </a:r>
            <a:endParaRPr sz="2200" dirty="0"/>
          </a:p>
          <a:p>
            <a:pPr marL="685800" lvl="1" indent="-254000" algn="l" rtl="0">
              <a:lnSpc>
                <a:spcPct val="100000"/>
              </a:lnSpc>
              <a:spcBef>
                <a:spcPts val="0"/>
              </a:spcBef>
              <a:spcAft>
                <a:spcPts val="0"/>
              </a:spcAft>
              <a:buSzPts val="2200"/>
              <a:buChar char="•"/>
            </a:pPr>
            <a:r>
              <a:rPr lang="en-US" sz="2200" dirty="0"/>
              <a:t>Thus, </a:t>
            </a:r>
            <a:r>
              <a:rPr lang="en-US" sz="2200" b="1" dirty="0"/>
              <a:t>harder for collaboration</a:t>
            </a:r>
            <a:r>
              <a:rPr lang="en-US" sz="2200" dirty="0"/>
              <a:t> of whole team</a:t>
            </a:r>
            <a:endParaRPr sz="2200" dirty="0"/>
          </a:p>
          <a:p>
            <a:pPr marL="685800" lvl="1" indent="-254000" algn="l" rtl="0">
              <a:lnSpc>
                <a:spcPct val="100000"/>
              </a:lnSpc>
              <a:spcBef>
                <a:spcPts val="0"/>
              </a:spcBef>
              <a:spcAft>
                <a:spcPts val="0"/>
              </a:spcAft>
              <a:buSzPts val="2200"/>
              <a:buChar char="•"/>
            </a:pPr>
            <a:r>
              <a:rPr lang="en-US" sz="2200" dirty="0"/>
              <a:t>More </a:t>
            </a:r>
            <a:r>
              <a:rPr lang="en-US" sz="2200" b="1" dirty="0"/>
              <a:t>powerful/complex</a:t>
            </a:r>
            <a:r>
              <a:rPr lang="en-US" sz="2200" dirty="0"/>
              <a:t> than Fusion 360, so can be a bit overwhelming at first for beginners to learn</a:t>
            </a:r>
            <a:endParaRPr sz="2200" dirty="0"/>
          </a:p>
          <a:p>
            <a:pPr marL="685800" lvl="1" indent="-254000" algn="l" rtl="0">
              <a:lnSpc>
                <a:spcPct val="100000"/>
              </a:lnSpc>
              <a:spcBef>
                <a:spcPts val="0"/>
              </a:spcBef>
              <a:spcAft>
                <a:spcPts val="0"/>
              </a:spcAft>
              <a:buSzPts val="2200"/>
              <a:buChar char="•"/>
            </a:pPr>
            <a:r>
              <a:rPr lang="en-US" sz="2200" b="1" dirty="0"/>
              <a:t>Doesn’t</a:t>
            </a:r>
            <a:r>
              <a:rPr lang="en-US" sz="2200" dirty="0"/>
              <a:t> run directly on </a:t>
            </a:r>
            <a:r>
              <a:rPr lang="en-US" sz="2200" b="1" dirty="0"/>
              <a:t>Mac OS</a:t>
            </a:r>
            <a:endParaRPr sz="2200" b="1" dirty="0"/>
          </a:p>
        </p:txBody>
      </p:sp>
      <p:sp>
        <p:nvSpPr>
          <p:cNvPr id="129" name="Google Shape;129;p17"/>
          <p:cNvSpPr txBox="1">
            <a:spLocks noGrp="1"/>
          </p:cNvSpPr>
          <p:nvPr>
            <p:ph type="title"/>
          </p:nvPr>
        </p:nvSpPr>
        <p:spPr>
          <a:xfrm>
            <a:off x="259080" y="311400"/>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Inventor</a:t>
            </a:r>
            <a:endParaRPr/>
          </a:p>
          <a:p>
            <a:pPr marL="0" lvl="0" indent="0" algn="l" rtl="0">
              <a:lnSpc>
                <a:spcPct val="90000"/>
              </a:lnSpc>
              <a:spcBef>
                <a:spcPts val="0"/>
              </a:spcBef>
              <a:spcAft>
                <a:spcPts val="0"/>
              </a:spcAft>
              <a:buClr>
                <a:schemeClr val="dk1"/>
              </a:buClr>
              <a:buSzPts val="4000"/>
              <a:buFont typeface="Abril Fatface"/>
              <a:buNone/>
            </a:pPr>
            <a:r>
              <a:rPr lang="en-US" sz="1700"/>
              <a:t>Recommended RAM: 20 GB</a:t>
            </a:r>
            <a:endParaRPr sz="1700"/>
          </a:p>
        </p:txBody>
      </p:sp>
      <p:sp>
        <p:nvSpPr>
          <p:cNvPr id="130" name="Google Shape;130;p17"/>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pic>
        <p:nvPicPr>
          <p:cNvPr id="131" name="Google Shape;131;p17"/>
          <p:cNvPicPr preferRelativeResize="0"/>
          <p:nvPr/>
        </p:nvPicPr>
        <p:blipFill>
          <a:blip r:embed="rId3">
            <a:alphaModFix/>
          </a:blip>
          <a:stretch>
            <a:fillRect/>
          </a:stretch>
        </p:blipFill>
        <p:spPr>
          <a:xfrm>
            <a:off x="4145275" y="355703"/>
            <a:ext cx="4091325" cy="11747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Clr>
                <a:schemeClr val="dk1"/>
              </a:buClr>
              <a:buSzPts val="2400"/>
              <a:buChar char="•"/>
            </a:pPr>
            <a:r>
              <a:rPr lang="en-US" sz="2400" b="1" dirty="0"/>
              <a:t>Pros:</a:t>
            </a:r>
            <a:endParaRPr sz="2400" dirty="0"/>
          </a:p>
          <a:p>
            <a:pPr marL="685800" lvl="1" indent="-266700" algn="l" rtl="0">
              <a:lnSpc>
                <a:spcPct val="100000"/>
              </a:lnSpc>
              <a:spcBef>
                <a:spcPts val="0"/>
              </a:spcBef>
              <a:spcAft>
                <a:spcPts val="0"/>
              </a:spcAft>
              <a:buSzPts val="2400"/>
              <a:buChar char="•"/>
            </a:pPr>
            <a:r>
              <a:rPr lang="en-US" sz="2400" dirty="0"/>
              <a:t>Can be </a:t>
            </a:r>
            <a:r>
              <a:rPr lang="en-US" sz="2400" b="1" dirty="0"/>
              <a:t>local or cloud-based</a:t>
            </a:r>
            <a:endParaRPr sz="2400" dirty="0"/>
          </a:p>
          <a:p>
            <a:pPr marL="685800" lvl="1" indent="-266700" algn="l" rtl="0">
              <a:lnSpc>
                <a:spcPct val="100000"/>
              </a:lnSpc>
              <a:spcBef>
                <a:spcPts val="0"/>
              </a:spcBef>
              <a:spcAft>
                <a:spcPts val="0"/>
              </a:spcAft>
              <a:buSzPts val="2400"/>
              <a:buChar char="•"/>
            </a:pPr>
            <a:r>
              <a:rPr lang="en-US" sz="2400" dirty="0"/>
              <a:t>Runs directly on </a:t>
            </a:r>
            <a:r>
              <a:rPr lang="en-US" sz="2400" b="1" dirty="0"/>
              <a:t>Windows</a:t>
            </a:r>
            <a:endParaRPr sz="2400" b="1" dirty="0"/>
          </a:p>
          <a:p>
            <a:pPr marL="685800" lvl="1" indent="-266700" algn="l" rtl="0">
              <a:spcBef>
                <a:spcPts val="0"/>
              </a:spcBef>
              <a:spcAft>
                <a:spcPts val="0"/>
              </a:spcAft>
              <a:buSzPts val="2400"/>
              <a:buChar char="•"/>
            </a:pPr>
            <a:r>
              <a:rPr lang="en-US" sz="2400" dirty="0"/>
              <a:t>Can handle very</a:t>
            </a:r>
            <a:r>
              <a:rPr lang="en-US" sz="2400" b="1" dirty="0"/>
              <a:t> large/complicated designs and assemblies</a:t>
            </a:r>
            <a:endParaRPr sz="2400" b="1" dirty="0"/>
          </a:p>
          <a:p>
            <a:pPr marL="685800" lvl="1" indent="-266700" algn="l" rtl="0">
              <a:spcBef>
                <a:spcPts val="0"/>
              </a:spcBef>
              <a:spcAft>
                <a:spcPts val="0"/>
              </a:spcAft>
              <a:buSzPts val="2400"/>
              <a:buChar char="•"/>
            </a:pPr>
            <a:r>
              <a:rPr lang="en-US" sz="2400" dirty="0"/>
              <a:t>Can export directly to </a:t>
            </a:r>
            <a:r>
              <a:rPr lang="en-US" sz="2400" b="1" dirty="0"/>
              <a:t>AR/VR</a:t>
            </a:r>
            <a:r>
              <a:rPr lang="en-US" sz="2400" dirty="0"/>
              <a:t> </a:t>
            </a:r>
            <a:r>
              <a:rPr lang="en-US" sz="2400" b="1" dirty="0"/>
              <a:t>applications</a:t>
            </a:r>
            <a:r>
              <a:rPr lang="en-US" sz="2400" dirty="0"/>
              <a:t> for even more immersed interactions with CAD models</a:t>
            </a:r>
            <a:endParaRPr sz="2400" dirty="0"/>
          </a:p>
          <a:p>
            <a:pPr marL="685800" lvl="1" indent="-266700" algn="l" rtl="0">
              <a:spcBef>
                <a:spcPts val="0"/>
              </a:spcBef>
              <a:spcAft>
                <a:spcPts val="0"/>
              </a:spcAft>
              <a:buSzPts val="2400"/>
              <a:buChar char="•"/>
            </a:pPr>
            <a:r>
              <a:rPr lang="en-US" sz="2400" b="1" dirty="0"/>
              <a:t>Best simulation tools/features</a:t>
            </a:r>
            <a:r>
              <a:rPr lang="en-US" sz="2400" dirty="0"/>
              <a:t> out of all the three</a:t>
            </a:r>
            <a:endParaRPr sz="2400" dirty="0"/>
          </a:p>
          <a:p>
            <a:pPr marL="0" lvl="0" indent="0" algn="l" rtl="0">
              <a:lnSpc>
                <a:spcPct val="100000"/>
              </a:lnSpc>
              <a:spcBef>
                <a:spcPts val="0"/>
              </a:spcBef>
              <a:spcAft>
                <a:spcPts val="0"/>
              </a:spcAft>
              <a:buNone/>
            </a:pPr>
            <a:endParaRPr sz="2400" dirty="0"/>
          </a:p>
          <a:p>
            <a:pPr marL="228600" lvl="0" indent="-266700" algn="l" rtl="0">
              <a:lnSpc>
                <a:spcPct val="100000"/>
              </a:lnSpc>
              <a:spcBef>
                <a:spcPts val="0"/>
              </a:spcBef>
              <a:spcAft>
                <a:spcPts val="0"/>
              </a:spcAft>
              <a:buSzPts val="2400"/>
              <a:buChar char="•"/>
            </a:pPr>
            <a:r>
              <a:rPr lang="en-US" sz="2400" b="1" dirty="0"/>
              <a:t>Cons:</a:t>
            </a:r>
            <a:endParaRPr sz="2400" dirty="0"/>
          </a:p>
          <a:p>
            <a:pPr marL="685800" lvl="1" indent="-266700" algn="l" rtl="0">
              <a:lnSpc>
                <a:spcPct val="100000"/>
              </a:lnSpc>
              <a:spcBef>
                <a:spcPts val="0"/>
              </a:spcBef>
              <a:spcAft>
                <a:spcPts val="0"/>
              </a:spcAft>
              <a:buSzPts val="2400"/>
              <a:buChar char="•"/>
            </a:pPr>
            <a:r>
              <a:rPr lang="en-US" sz="2400" b="1" dirty="0"/>
              <a:t>Doesn’t</a:t>
            </a:r>
            <a:r>
              <a:rPr lang="en-US" sz="2400" dirty="0"/>
              <a:t> run directly on </a:t>
            </a:r>
            <a:r>
              <a:rPr lang="en-US" sz="2400" b="1" dirty="0"/>
              <a:t>Mac OS</a:t>
            </a:r>
            <a:endParaRPr sz="2400" b="1" dirty="0"/>
          </a:p>
          <a:p>
            <a:pPr marL="685800" lvl="1" indent="-266700" algn="l" rtl="0">
              <a:lnSpc>
                <a:spcPct val="100000"/>
              </a:lnSpc>
              <a:spcBef>
                <a:spcPts val="0"/>
              </a:spcBef>
              <a:spcAft>
                <a:spcPts val="0"/>
              </a:spcAft>
              <a:buSzPts val="2400"/>
              <a:buChar char="•"/>
            </a:pPr>
            <a:r>
              <a:rPr lang="en-US" sz="2400" b="1" dirty="0"/>
              <a:t>No free educational license</a:t>
            </a:r>
            <a:r>
              <a:rPr lang="en-US" sz="2400" dirty="0"/>
              <a:t>, instead only </a:t>
            </a:r>
            <a:r>
              <a:rPr lang="en-US" sz="2400" b="1" dirty="0"/>
              <a:t>perpetual</a:t>
            </a:r>
            <a:r>
              <a:rPr lang="en-US" sz="2400" dirty="0"/>
              <a:t> or </a:t>
            </a:r>
            <a:r>
              <a:rPr lang="en-US" sz="2400" b="1" dirty="0"/>
              <a:t>subscription</a:t>
            </a:r>
            <a:r>
              <a:rPr lang="en-US" sz="2400" dirty="0"/>
              <a:t> </a:t>
            </a:r>
            <a:r>
              <a:rPr lang="en-US" sz="2400" b="1" dirty="0"/>
              <a:t>license</a:t>
            </a:r>
            <a:endParaRPr sz="2400" b="1" dirty="0"/>
          </a:p>
        </p:txBody>
      </p:sp>
      <p:sp>
        <p:nvSpPr>
          <p:cNvPr id="137" name="Google Shape;137;p18"/>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Solidworks</a:t>
            </a:r>
            <a:endParaRPr/>
          </a:p>
          <a:p>
            <a:pPr marL="0" lvl="0" indent="0" algn="l" rtl="0">
              <a:lnSpc>
                <a:spcPct val="90000"/>
              </a:lnSpc>
              <a:spcBef>
                <a:spcPts val="0"/>
              </a:spcBef>
              <a:spcAft>
                <a:spcPts val="0"/>
              </a:spcAft>
              <a:buClr>
                <a:schemeClr val="dk1"/>
              </a:buClr>
              <a:buSzPts val="4000"/>
              <a:buFont typeface="Abril Fatface"/>
              <a:buNone/>
            </a:pPr>
            <a:r>
              <a:rPr lang="en-US" sz="1700"/>
              <a:t>Recommended RAM: 16 GB</a:t>
            </a:r>
            <a:endParaRPr sz="1700"/>
          </a:p>
        </p:txBody>
      </p:sp>
      <p:sp>
        <p:nvSpPr>
          <p:cNvPr id="138" name="Google Shape;138;p18"/>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pic>
        <p:nvPicPr>
          <p:cNvPr id="139" name="Google Shape;139;p18"/>
          <p:cNvPicPr preferRelativeResize="0"/>
          <p:nvPr/>
        </p:nvPicPr>
        <p:blipFill>
          <a:blip r:embed="rId3">
            <a:alphaModFix/>
          </a:blip>
          <a:stretch>
            <a:fillRect/>
          </a:stretch>
        </p:blipFill>
        <p:spPr>
          <a:xfrm>
            <a:off x="5793350" y="279400"/>
            <a:ext cx="2857500" cy="142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Basic CAD Tutorial</a:t>
            </a:r>
            <a:endParaRPr sz="1700"/>
          </a:p>
        </p:txBody>
      </p:sp>
      <p:sp>
        <p:nvSpPr>
          <p:cNvPr id="145" name="Google Shape;145;p19"/>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46" name="Google Shape;146;p19"/>
          <p:cNvSpPr txBox="1">
            <a:spLocks noGrp="1"/>
          </p:cNvSpPr>
          <p:nvPr>
            <p:ph type="body" idx="1"/>
          </p:nvPr>
        </p:nvSpPr>
        <p:spPr>
          <a:xfrm>
            <a:off x="259080" y="1097280"/>
            <a:ext cx="8664000" cy="50292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SzPts val="2400"/>
              <a:buChar char="•"/>
            </a:pPr>
            <a:r>
              <a:rPr lang="en-US" sz="2400" dirty="0"/>
              <a:t>Most CAD systems are very similar, so here is our tutorial based on Fusion 360; No matter which system you decide on this tutorial will help</a:t>
            </a:r>
            <a:endParaRPr sz="2400" dirty="0"/>
          </a:p>
          <a:p>
            <a:pPr marL="457200" lvl="0" indent="-381000" algn="l" rtl="0">
              <a:lnSpc>
                <a:spcPct val="115000"/>
              </a:lnSpc>
              <a:spcBef>
                <a:spcPts val="0"/>
              </a:spcBef>
              <a:spcAft>
                <a:spcPts val="0"/>
              </a:spcAft>
              <a:buSzPts val="2400"/>
              <a:buChar char="•"/>
            </a:pPr>
            <a:r>
              <a:rPr lang="en-US" sz="2400" dirty="0"/>
              <a:t>Here’s how to get started/how we got started:</a:t>
            </a:r>
            <a:endParaRPr sz="2400" dirty="0"/>
          </a:p>
          <a:p>
            <a:pPr marL="0" lvl="0" indent="0" algn="l" rtl="0">
              <a:lnSpc>
                <a:spcPct val="100000"/>
              </a:lnSpc>
              <a:spcBef>
                <a:spcPts val="0"/>
              </a:spcBef>
              <a:spcAft>
                <a:spcPts val="0"/>
              </a:spcAft>
              <a:buNone/>
            </a:pPr>
            <a:r>
              <a:rPr lang="en-US" sz="2400" dirty="0"/>
              <a:t>Step 1: Get an Autodesk account</a:t>
            </a:r>
            <a:endParaRPr sz="2400" dirty="0"/>
          </a:p>
          <a:p>
            <a:pPr marL="457200" lvl="0" indent="-381000" algn="l" rtl="0">
              <a:lnSpc>
                <a:spcPct val="100000"/>
              </a:lnSpc>
              <a:spcBef>
                <a:spcPts val="0"/>
              </a:spcBef>
              <a:spcAft>
                <a:spcPts val="0"/>
              </a:spcAft>
              <a:buSzPts val="2400"/>
              <a:buChar char="•"/>
            </a:pPr>
            <a:r>
              <a:rPr lang="en-US" sz="2400" dirty="0"/>
              <a:t>Go to </a:t>
            </a:r>
            <a:r>
              <a:rPr lang="en-US" sz="1600" u="sng" dirty="0">
                <a:solidFill>
                  <a:schemeClr val="hlink"/>
                </a:solidFill>
                <a:latin typeface="Arial"/>
                <a:ea typeface="Arial"/>
                <a:cs typeface="Arial"/>
                <a:sym typeface="Arial"/>
                <a:hlinkClick r:id="rId3"/>
              </a:rPr>
              <a:t>https://www.autodesk.com/products/fusion-360/students-teachers-educators</a:t>
            </a:r>
            <a:endParaRPr sz="1600" dirty="0"/>
          </a:p>
          <a:p>
            <a:pPr marL="457200" lvl="0" indent="-381000" algn="l" rtl="0">
              <a:lnSpc>
                <a:spcPct val="100000"/>
              </a:lnSpc>
              <a:spcBef>
                <a:spcPts val="0"/>
              </a:spcBef>
              <a:spcAft>
                <a:spcPts val="0"/>
              </a:spcAft>
              <a:buSzPts val="2400"/>
              <a:buChar char="•"/>
            </a:pPr>
            <a:r>
              <a:rPr lang="en-US" sz="2400" dirty="0"/>
              <a:t>Click Create Account (steps to creating should be self explanatory) and verify via email</a:t>
            </a:r>
            <a:endParaRPr sz="2400" dirty="0"/>
          </a:p>
          <a:p>
            <a:pPr marL="0" lvl="0" indent="0" algn="l" rtl="0">
              <a:lnSpc>
                <a:spcPct val="100000"/>
              </a:lnSpc>
              <a:spcBef>
                <a:spcPts val="0"/>
              </a:spcBef>
              <a:spcAft>
                <a:spcPts val="0"/>
              </a:spcAft>
              <a:buNone/>
            </a:pPr>
            <a:r>
              <a:rPr lang="en-US" sz="2400" dirty="0"/>
              <a:t>Step 2: Get access to the software</a:t>
            </a:r>
            <a:endParaRPr sz="2400" dirty="0"/>
          </a:p>
          <a:p>
            <a:pPr marL="457200" lvl="0" indent="-381000" algn="l" rtl="0">
              <a:lnSpc>
                <a:spcPct val="100000"/>
              </a:lnSpc>
              <a:spcBef>
                <a:spcPts val="0"/>
              </a:spcBef>
              <a:spcAft>
                <a:spcPts val="0"/>
              </a:spcAft>
              <a:buSzPts val="2400"/>
              <a:buChar char="•"/>
            </a:pPr>
            <a:r>
              <a:rPr lang="en-US" sz="2400" dirty="0"/>
              <a:t>Go back to </a:t>
            </a:r>
            <a:r>
              <a:rPr lang="en-US" sz="1400" u="sng" dirty="0">
                <a:solidFill>
                  <a:schemeClr val="hlink"/>
                </a:solidFill>
                <a:latin typeface="Arial"/>
                <a:ea typeface="Arial"/>
                <a:cs typeface="Arial"/>
                <a:sym typeface="Arial"/>
                <a:hlinkClick r:id="rId3"/>
              </a:rPr>
              <a:t>https://www.autodesk.com/products/fusion-360/students-teachers-educators</a:t>
            </a:r>
            <a:endParaRPr sz="1400" dirty="0"/>
          </a:p>
          <a:p>
            <a:pPr marL="457200" lvl="0" indent="-381000" algn="l" rtl="0">
              <a:lnSpc>
                <a:spcPct val="100000"/>
              </a:lnSpc>
              <a:spcBef>
                <a:spcPts val="0"/>
              </a:spcBef>
              <a:spcAft>
                <a:spcPts val="0"/>
              </a:spcAft>
              <a:buSzPts val="2400"/>
              <a:buChar char="•"/>
            </a:pPr>
            <a:r>
              <a:rPr lang="en-US" sz="2400" dirty="0"/>
              <a:t>Click Get Access, then Download and run the .exe setup file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dirty="0"/>
              <a:t>Creating Your First File</a:t>
            </a:r>
            <a:endParaRPr sz="1700" dirty="0"/>
          </a:p>
        </p:txBody>
      </p:sp>
      <p:sp>
        <p:nvSpPr>
          <p:cNvPr id="152" name="Google Shape;152;p20"/>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53" name="Google Shape;153;p20"/>
          <p:cNvSpPr txBox="1">
            <a:spLocks noGrp="1"/>
          </p:cNvSpPr>
          <p:nvPr>
            <p:ph type="body" idx="1"/>
          </p:nvPr>
        </p:nvSpPr>
        <p:spPr>
          <a:xfrm>
            <a:off x="259080" y="1097280"/>
            <a:ext cx="8664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400"/>
              <a:t>Step 3: Create your first project!</a:t>
            </a:r>
            <a:endParaRPr sz="2400"/>
          </a:p>
          <a:p>
            <a:pPr marL="457200" lvl="0" indent="-381000" algn="l" rtl="0">
              <a:lnSpc>
                <a:spcPct val="100000"/>
              </a:lnSpc>
              <a:spcBef>
                <a:spcPts val="0"/>
              </a:spcBef>
              <a:spcAft>
                <a:spcPts val="0"/>
              </a:spcAft>
              <a:buSzPts val="2400"/>
              <a:buChar char="•"/>
            </a:pPr>
            <a:r>
              <a:rPr lang="en-US" sz="2400"/>
              <a:t>After launching up Fusion 360 for the first time, you should see a blank workspace and a dashboard area to the left</a:t>
            </a:r>
            <a:endParaRPr sz="2400"/>
          </a:p>
          <a:p>
            <a:pPr marL="457200" lvl="0" indent="-381000" algn="l" rtl="0">
              <a:lnSpc>
                <a:spcPct val="100000"/>
              </a:lnSpc>
              <a:spcBef>
                <a:spcPts val="0"/>
              </a:spcBef>
              <a:spcAft>
                <a:spcPts val="0"/>
              </a:spcAft>
              <a:buSzPts val="2400"/>
              <a:buChar char="•"/>
            </a:pPr>
            <a:r>
              <a:rPr lang="en-US" sz="2400"/>
              <a:t>Click New Project and name it</a:t>
            </a:r>
            <a:endParaRPr sz="2400"/>
          </a:p>
          <a:p>
            <a:pPr marL="457200" lvl="0" indent="0" algn="l" rtl="0">
              <a:lnSpc>
                <a:spcPct val="100000"/>
              </a:lnSpc>
              <a:spcBef>
                <a:spcPts val="0"/>
              </a:spcBef>
              <a:spcAft>
                <a:spcPts val="0"/>
              </a:spcAft>
              <a:buNone/>
            </a:pPr>
            <a:endParaRPr sz="2400"/>
          </a:p>
          <a:p>
            <a:pPr marL="457200" lvl="0" indent="0" algn="l" rtl="0">
              <a:lnSpc>
                <a:spcPct val="100000"/>
              </a:lnSpc>
              <a:spcBef>
                <a:spcPts val="0"/>
              </a:spcBef>
              <a:spcAft>
                <a:spcPts val="0"/>
              </a:spcAft>
              <a:buNone/>
            </a:pPr>
            <a:endParaRPr sz="2400"/>
          </a:p>
        </p:txBody>
      </p:sp>
      <p:pic>
        <p:nvPicPr>
          <p:cNvPr id="154" name="Google Shape;154;p20"/>
          <p:cNvPicPr preferRelativeResize="0"/>
          <p:nvPr/>
        </p:nvPicPr>
        <p:blipFill>
          <a:blip r:embed="rId3">
            <a:alphaModFix/>
          </a:blip>
          <a:stretch>
            <a:fillRect/>
          </a:stretch>
        </p:blipFill>
        <p:spPr>
          <a:xfrm>
            <a:off x="0" y="3060274"/>
            <a:ext cx="9144000" cy="3011902"/>
          </a:xfrm>
          <a:prstGeom prst="rect">
            <a:avLst/>
          </a:prstGeom>
          <a:noFill/>
          <a:ln>
            <a:noFill/>
          </a:ln>
        </p:spPr>
      </p:pic>
      <p:sp>
        <p:nvSpPr>
          <p:cNvPr id="155" name="Google Shape;155;p20"/>
          <p:cNvSpPr txBox="1"/>
          <p:nvPr/>
        </p:nvSpPr>
        <p:spPr>
          <a:xfrm>
            <a:off x="1781450" y="3510500"/>
            <a:ext cx="948900" cy="566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1"/>
          <p:cNvPicPr preferRelativeResize="0"/>
          <p:nvPr/>
        </p:nvPicPr>
        <p:blipFill rotWithShape="1">
          <a:blip r:embed="rId3">
            <a:alphaModFix/>
          </a:blip>
          <a:srcRect b="13389"/>
          <a:stretch/>
        </p:blipFill>
        <p:spPr>
          <a:xfrm>
            <a:off x="27050" y="3205500"/>
            <a:ext cx="9144001" cy="3156100"/>
          </a:xfrm>
          <a:prstGeom prst="rect">
            <a:avLst/>
          </a:prstGeom>
          <a:noFill/>
          <a:ln>
            <a:noFill/>
          </a:ln>
        </p:spPr>
      </p:pic>
      <p:sp>
        <p:nvSpPr>
          <p:cNvPr id="161" name="Google Shape;161;p21"/>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dirty="0"/>
              <a:t>Learning to Use</a:t>
            </a:r>
            <a:endParaRPr sz="1700" dirty="0"/>
          </a:p>
        </p:txBody>
      </p:sp>
      <p:sp>
        <p:nvSpPr>
          <p:cNvPr id="162" name="Google Shape;162;p21"/>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63" name="Google Shape;163;p21"/>
          <p:cNvSpPr txBox="1">
            <a:spLocks noGrp="1"/>
          </p:cNvSpPr>
          <p:nvPr>
            <p:ph type="body" idx="1"/>
          </p:nvPr>
        </p:nvSpPr>
        <p:spPr>
          <a:xfrm>
            <a:off x="259080" y="1097280"/>
            <a:ext cx="8664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a:t>Step 4: Learn to use</a:t>
            </a:r>
            <a:endParaRPr sz="1800"/>
          </a:p>
          <a:p>
            <a:pPr marL="457200" lvl="0" indent="-342900" algn="l" rtl="0">
              <a:lnSpc>
                <a:spcPct val="100000"/>
              </a:lnSpc>
              <a:spcBef>
                <a:spcPts val="0"/>
              </a:spcBef>
              <a:spcAft>
                <a:spcPts val="0"/>
              </a:spcAft>
              <a:buSzPts val="1800"/>
              <a:buChar char="•"/>
            </a:pPr>
            <a:r>
              <a:rPr lang="en-US" sz="1800"/>
              <a:t>Double click the project you just made to enter it</a:t>
            </a:r>
            <a:endParaRPr sz="1800"/>
          </a:p>
          <a:p>
            <a:pPr marL="457200" lvl="0" indent="-342900" algn="l" rtl="0">
              <a:lnSpc>
                <a:spcPct val="100000"/>
              </a:lnSpc>
              <a:spcBef>
                <a:spcPts val="0"/>
              </a:spcBef>
              <a:spcAft>
                <a:spcPts val="0"/>
              </a:spcAft>
              <a:buSzPts val="1800"/>
              <a:buChar char="•"/>
            </a:pPr>
            <a:r>
              <a:rPr lang="en-US" sz="1800"/>
              <a:t>You should see a blank project page in your dashboard area</a:t>
            </a:r>
            <a:endParaRPr sz="1800"/>
          </a:p>
          <a:p>
            <a:pPr marL="457200" lvl="0" indent="-342900" algn="l" rtl="0">
              <a:lnSpc>
                <a:spcPct val="100000"/>
              </a:lnSpc>
              <a:spcBef>
                <a:spcPts val="0"/>
              </a:spcBef>
              <a:spcAft>
                <a:spcPts val="0"/>
              </a:spcAft>
              <a:buSzPts val="1800"/>
              <a:buChar char="•"/>
            </a:pPr>
            <a:r>
              <a:rPr lang="en-US" sz="1800"/>
              <a:t>Now, you can upload files through the blue upload button</a:t>
            </a:r>
            <a:endParaRPr sz="1800"/>
          </a:p>
          <a:p>
            <a:pPr marL="457200" lvl="0" indent="-342900" algn="l" rtl="0">
              <a:lnSpc>
                <a:spcPct val="100000"/>
              </a:lnSpc>
              <a:spcBef>
                <a:spcPts val="0"/>
              </a:spcBef>
              <a:spcAft>
                <a:spcPts val="0"/>
              </a:spcAft>
              <a:buSzPts val="1800"/>
              <a:buChar char="•"/>
            </a:pPr>
            <a:r>
              <a:rPr lang="en-US" sz="1800"/>
              <a:t>In addition, anything you start making in the workspace can now be saved to your project</a:t>
            </a:r>
            <a:endParaRPr sz="1800"/>
          </a:p>
          <a:p>
            <a:pPr marL="45720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endParaRPr sz="1800"/>
          </a:p>
        </p:txBody>
      </p:sp>
      <p:sp>
        <p:nvSpPr>
          <p:cNvPr id="164" name="Google Shape;164;p21"/>
          <p:cNvSpPr txBox="1"/>
          <p:nvPr/>
        </p:nvSpPr>
        <p:spPr>
          <a:xfrm>
            <a:off x="1095650" y="3815300"/>
            <a:ext cx="948900" cy="566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2"/>
          <p:cNvPicPr preferRelativeResize="0"/>
          <p:nvPr/>
        </p:nvPicPr>
        <p:blipFill>
          <a:blip r:embed="rId3">
            <a:alphaModFix/>
          </a:blip>
          <a:stretch>
            <a:fillRect/>
          </a:stretch>
        </p:blipFill>
        <p:spPr>
          <a:xfrm>
            <a:off x="259075" y="2359400"/>
            <a:ext cx="8192326" cy="4105270"/>
          </a:xfrm>
          <a:prstGeom prst="rect">
            <a:avLst/>
          </a:prstGeom>
          <a:noFill/>
          <a:ln>
            <a:noFill/>
          </a:ln>
        </p:spPr>
      </p:pic>
      <p:sp>
        <p:nvSpPr>
          <p:cNvPr id="170" name="Google Shape;170;p22"/>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dirty="0"/>
              <a:t>Uploading Files</a:t>
            </a:r>
            <a:endParaRPr sz="1700" dirty="0"/>
          </a:p>
        </p:txBody>
      </p:sp>
      <p:sp>
        <p:nvSpPr>
          <p:cNvPr id="171" name="Google Shape;171;p22"/>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72" name="Google Shape;172;p22"/>
          <p:cNvSpPr txBox="1">
            <a:spLocks noGrp="1"/>
          </p:cNvSpPr>
          <p:nvPr>
            <p:ph type="body" idx="1"/>
          </p:nvPr>
        </p:nvSpPr>
        <p:spPr>
          <a:xfrm>
            <a:off x="259080" y="1097280"/>
            <a:ext cx="8664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a:t>Step 4: Learn to upload</a:t>
            </a:r>
            <a:endParaRPr sz="1800"/>
          </a:p>
          <a:p>
            <a:pPr marL="457200" lvl="0" indent="-342900" algn="l" rtl="0">
              <a:lnSpc>
                <a:spcPct val="100000"/>
              </a:lnSpc>
              <a:spcBef>
                <a:spcPts val="0"/>
              </a:spcBef>
              <a:spcAft>
                <a:spcPts val="0"/>
              </a:spcAft>
              <a:buSzPts val="1800"/>
              <a:buChar char="•"/>
            </a:pPr>
            <a:r>
              <a:rPr lang="en-US" sz="1800"/>
              <a:t>Google up your desired component, and go to its product page</a:t>
            </a:r>
            <a:endParaRPr sz="1800"/>
          </a:p>
          <a:p>
            <a:pPr marL="457200" lvl="0" indent="-342900" algn="l" rtl="0">
              <a:lnSpc>
                <a:spcPct val="100000"/>
              </a:lnSpc>
              <a:spcBef>
                <a:spcPts val="0"/>
              </a:spcBef>
              <a:spcAft>
                <a:spcPts val="0"/>
              </a:spcAft>
              <a:buSzPts val="1800"/>
              <a:buChar char="•"/>
            </a:pPr>
            <a:r>
              <a:rPr lang="en-US" sz="1800"/>
              <a:t>Find an area for “Resources” or “Downloads” something of the like, in which you can download the component as a .step file</a:t>
            </a:r>
            <a:endParaRPr sz="1800"/>
          </a:p>
          <a:p>
            <a:pPr marL="45720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endParaRPr sz="1800"/>
          </a:p>
        </p:txBody>
      </p:sp>
      <p:sp>
        <p:nvSpPr>
          <p:cNvPr id="173" name="Google Shape;173;p22"/>
          <p:cNvSpPr txBox="1"/>
          <p:nvPr/>
        </p:nvSpPr>
        <p:spPr>
          <a:xfrm>
            <a:off x="259075" y="5950150"/>
            <a:ext cx="6786300" cy="569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74" name="Google Shape;174;p22"/>
          <p:cNvSpPr/>
          <p:nvPr/>
        </p:nvSpPr>
        <p:spPr>
          <a:xfrm>
            <a:off x="8094700" y="2342225"/>
            <a:ext cx="187500" cy="18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1108</Words>
  <Application>Microsoft Office PowerPoint</Application>
  <PresentationFormat>On-screen Show (4:3)</PresentationFormat>
  <Paragraphs>113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Century Gothic</vt:lpstr>
      <vt:lpstr>Helvetica Neue</vt:lpstr>
      <vt:lpstr>Arial</vt:lpstr>
      <vt:lpstr>Calibri</vt:lpstr>
      <vt:lpstr>Abril Fatface</vt:lpstr>
      <vt:lpstr>BrushVTI</vt:lpstr>
      <vt:lpstr>FTC: Introduction to CAD/CAM </vt:lpstr>
      <vt:lpstr>Intro</vt:lpstr>
      <vt:lpstr>Fusion 360 Recommended RAM: 4 GB</vt:lpstr>
      <vt:lpstr>Inventor Recommended RAM: 20 GB</vt:lpstr>
      <vt:lpstr>Solidworks Recommended RAM: 16 GB</vt:lpstr>
      <vt:lpstr>Basic CAD Tutorial</vt:lpstr>
      <vt:lpstr>Creating Your First File</vt:lpstr>
      <vt:lpstr>Learning to Use</vt:lpstr>
      <vt:lpstr>Uploading Files</vt:lpstr>
      <vt:lpstr>Uploading Files</vt:lpstr>
      <vt:lpstr>More CAD Tutorials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Introduction to CAD/CAM</dc:title>
  <dc:creator>Nitin Gupta</dc:creator>
  <cp:lastModifiedBy>Nitin Gupta</cp:lastModifiedBy>
  <cp:revision>2</cp:revision>
  <dcterms:modified xsi:type="dcterms:W3CDTF">2020-04-10T20:37:38Z</dcterms:modified>
</cp:coreProperties>
</file>