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3"/>
  </p:notesMasterIdLst>
  <p:sldIdLst>
    <p:sldId id="256" r:id="rId2"/>
    <p:sldId id="267" r:id="rId3"/>
    <p:sldId id="268" r:id="rId4"/>
    <p:sldId id="269" r:id="rId5"/>
    <p:sldId id="275" r:id="rId6"/>
    <p:sldId id="270" r:id="rId7"/>
    <p:sldId id="271" r:id="rId8"/>
    <p:sldId id="272" r:id="rId9"/>
    <p:sldId id="273" r:id="rId10"/>
    <p:sldId id="274"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16"/>
    <p:restoredTop sz="94694"/>
  </p:normalViewPr>
  <p:slideViewPr>
    <p:cSldViewPr snapToGrid="0" snapToObjects="1">
      <p:cViewPr varScale="1">
        <p:scale>
          <a:sx n="128" d="100"/>
          <a:sy n="128" d="100"/>
        </p:scale>
        <p:origin x="11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4/12/20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7B78B43C-C2F7-C548-8AD9-EBCC568A1127}" type="datetime1">
              <a:rPr lang="en-US" smtClean="0"/>
              <a:t>4/12/20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D71D51ED-B3BD-4446-BFE8-DC51757F1B37}" type="datetime1">
              <a:rPr lang="en-US" smtClean="0"/>
              <a:t>4/12/20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50411E0D-CEDE-3B48-B327-BA5F8C8C123F}" type="datetime1">
              <a:rPr lang="en-US" smtClean="0"/>
              <a:t>4/12/20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8B819C03-7264-234E-BC60-D9AC9A7D93C8}" type="datetime1">
              <a:rPr lang="en-US" smtClean="0"/>
              <a:t>4/12/20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B3F34C0A-F4D8-9640-803F-3FBB945906A3}" type="datetime1">
              <a:rPr lang="en-US" smtClean="0"/>
              <a:t>4/12/20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FTCTutorials.com (Last edit 4/1/2020)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5F7BE8D7-2153-0E4B-BFAF-F4E706F1AA42}" type="datetime1">
              <a:rPr lang="en-US" smtClean="0"/>
              <a:t>4/12/20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1E5B35C4-9FA8-E04A-9C38-20FC18F29AF2}" type="datetime1">
              <a:rPr lang="en-US" smtClean="0"/>
              <a:t>4/12/20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12CED457-629C-F544-9839-271F38324669}" type="datetime1">
              <a:rPr lang="en-US" smtClean="0"/>
              <a:t>4/12/20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1A3D0B17-0515-7947-AD7B-029C3C83F1CF}" type="datetime1">
              <a:rPr lang="en-US" smtClean="0"/>
              <a:t>4/12/20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7CAD8DAD-08C9-DB4E-8B1C-D74A7D012D2C}" type="datetime1">
              <a:rPr lang="en-US" smtClean="0"/>
              <a:t>4/12/20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784C8811-515E-6948-8087-A1D25FC5C337}" type="datetime1">
              <a:rPr lang="en-US" smtClean="0"/>
              <a:t>4/12/20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9B25849A-1D98-EB4A-9EA7-6E2B8814AFEC}" type="datetime1">
              <a:rPr lang="en-US" smtClean="0"/>
              <a:t>4/12/20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FTCTutorials.com (Last edit 4/1/2020)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50485-F336-B140-952D-0693F21216A6}" type="datetime1">
              <a:rPr lang="en-US" smtClean="0"/>
              <a:t>4/12/20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FTCTutorials.com (Last edit 4/1/2020)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sldNum="0" hd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irstinspires.org/sites/default/files/uploads/resource_library/ftc/game-manual-part-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843324"/>
            <a:ext cx="8144738" cy="1701570"/>
          </a:xfrm>
        </p:spPr>
        <p:txBody>
          <a:bodyPr anchor="b">
            <a:normAutofit/>
          </a:bodyPr>
          <a:lstStyle/>
          <a:p>
            <a:r>
              <a:rPr lang="en-US" sz="6000" b="1" dirty="0"/>
              <a:t>FLL to FTC</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Team 13380 Quantum Stingers</a:t>
            </a:r>
          </a:p>
        </p:txBody>
      </p:sp>
      <p:pic>
        <p:nvPicPr>
          <p:cNvPr id="5" name="Picture 4" descr="A close up of a sign&#10;&#10;Description automatically generated">
            <a:extLst>
              <a:ext uri="{FF2B5EF4-FFF2-40B4-BE49-F238E27FC236}">
                <a16:creationId xmlns:a16="http://schemas.microsoft.com/office/drawing/2014/main" id="{171ED243-4E9F-E744-B56D-239F9EDBE62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0" y="4362663"/>
            <a:ext cx="3683140" cy="1596886"/>
          </a:xfrm>
          <a:prstGeom prst="rect">
            <a:avLst/>
          </a:prstGeom>
        </p:spPr>
      </p:pic>
    </p:spTree>
    <p:extLst>
      <p:ext uri="{BB962C8B-B14F-4D97-AF65-F5344CB8AC3E}">
        <p14:creationId xmlns:p14="http://schemas.microsoft.com/office/powerpoint/2010/main" val="2465137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EB84-4BEA-40A2-8BEF-47816ECB70F5}"/>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3658EB1C-531C-4743-A98A-0D33F9AC1E65}"/>
              </a:ext>
            </a:extLst>
          </p:cNvPr>
          <p:cNvSpPr>
            <a:spLocks noGrp="1"/>
          </p:cNvSpPr>
          <p:nvPr>
            <p:ph idx="1"/>
          </p:nvPr>
        </p:nvSpPr>
        <p:spPr/>
        <p:txBody>
          <a:bodyPr/>
          <a:lstStyle/>
          <a:p>
            <a:r>
              <a:rPr lang="en-US" dirty="0"/>
              <a:t>Qualifiers</a:t>
            </a:r>
          </a:p>
          <a:p>
            <a:pPr lvl="1"/>
            <a:r>
              <a:rPr lang="en-US" dirty="0"/>
              <a:t>In FLL, you can only attend one qualifier event to qualify for the regionals event</a:t>
            </a:r>
          </a:p>
          <a:p>
            <a:pPr lvl="1"/>
            <a:r>
              <a:rPr lang="en-US" dirty="0"/>
              <a:t>Qualifiers go on for up to 3 months depending on the region your team is based in</a:t>
            </a:r>
          </a:p>
          <a:p>
            <a:pPr lvl="1"/>
            <a:r>
              <a:rPr lang="en-US" dirty="0"/>
              <a:t>In FTC, each team can attend up to 3 qualifier events to reach the regionals</a:t>
            </a:r>
          </a:p>
          <a:p>
            <a:pPr lvl="1"/>
            <a:r>
              <a:rPr lang="en-US" dirty="0"/>
              <a:t>Qualifiers go on for up to 5 months depending on the region your team is based in</a:t>
            </a:r>
          </a:p>
          <a:p>
            <a:r>
              <a:rPr lang="en-US" dirty="0"/>
              <a:t>Scoring</a:t>
            </a:r>
          </a:p>
          <a:p>
            <a:pPr lvl="1"/>
            <a:r>
              <a:rPr lang="en-US" dirty="0"/>
              <a:t>In FTC, every round’s score matters, unlike in FLL</a:t>
            </a:r>
          </a:p>
          <a:p>
            <a:pPr lvl="1"/>
            <a:r>
              <a:rPr lang="en-US" dirty="0"/>
              <a:t>While only your top score matters in FLL, you are judged based on wins and losses in FTC, so consistency is of paramount importance</a:t>
            </a:r>
          </a:p>
        </p:txBody>
      </p:sp>
      <p:sp>
        <p:nvSpPr>
          <p:cNvPr id="4" name="Footer Placeholder 3">
            <a:extLst>
              <a:ext uri="{FF2B5EF4-FFF2-40B4-BE49-F238E27FC236}">
                <a16:creationId xmlns:a16="http://schemas.microsoft.com/office/drawing/2014/main" id="{87D9D412-8835-4552-BCD5-7B5A1CAEF434}"/>
              </a:ext>
            </a:extLst>
          </p:cNvPr>
          <p:cNvSpPr>
            <a:spLocks noGrp="1"/>
          </p:cNvSpPr>
          <p:nvPr>
            <p:ph type="ftr" sz="quarter" idx="11"/>
          </p:nvPr>
        </p:nvSpPr>
        <p:spPr/>
        <p:txBody>
          <a:bodyPr/>
          <a:lstStyle/>
          <a:p>
            <a:r>
              <a:rPr lang="en-US"/>
              <a:t>Copyright 2020 FTCTutorials.com (Last edit 4/1/2020)</a:t>
            </a:r>
            <a:endParaRPr lang="en-US" dirty="0"/>
          </a:p>
        </p:txBody>
      </p:sp>
    </p:spTree>
    <p:extLst>
      <p:ext uri="{BB962C8B-B14F-4D97-AF65-F5344CB8AC3E}">
        <p14:creationId xmlns:p14="http://schemas.microsoft.com/office/powerpoint/2010/main" val="184839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r>
              <a:rPr lang="en-US" sz="1600" dirty="0"/>
              <a:t>This lesson was written by Dhruv Gupta from Quantum Stingers Team 13380 for FTCTutorials.com</a:t>
            </a:r>
          </a:p>
          <a:p>
            <a:r>
              <a:rPr lang="en-US" sz="1600" dirty="0"/>
              <a:t>You can contact the author at dhruv.gupta@norcalrobotics.org</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More lessons for FIRST Tech Challenge are available at www.FTCtutorials.com</a:t>
            </a:r>
          </a:p>
        </p:txBody>
      </p:sp>
      <p:sp>
        <p:nvSpPr>
          <p:cNvPr id="4" name="Footer Placeholder 3">
            <a:extLst>
              <a:ext uri="{FF2B5EF4-FFF2-40B4-BE49-F238E27FC236}">
                <a16:creationId xmlns:a16="http://schemas.microsoft.com/office/drawing/2014/main" id="{16C8BB0A-F4C7-864B-9758-14D28B9A6801}"/>
              </a:ext>
            </a:extLst>
          </p:cNvPr>
          <p:cNvSpPr>
            <a:spLocks noGrp="1"/>
          </p:cNvSpPr>
          <p:nvPr>
            <p:ph type="ftr" sz="quarter" idx="11"/>
          </p:nvPr>
        </p:nvSpPr>
        <p:spPr/>
        <p:txBody>
          <a:bodyPr/>
          <a:lstStyle/>
          <a:p>
            <a:r>
              <a:rPr lang="en-US"/>
              <a:t>Copyright 2020 FTCTutorials.com (Last edit 4/1/2020)</a:t>
            </a:r>
            <a:endParaRPr lang="en-US" dirty="0"/>
          </a:p>
        </p:txBody>
      </p:sp>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2"/>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2"/>
            <a:extLst>
              <a:ext uri="{FF2B5EF4-FFF2-40B4-BE49-F238E27FC236}">
                <a16:creationId xmlns:a16="http://schemas.microsoft.com/office/drawing/2014/main" id="{9B4AC847-41B6-B14A-90DD-8FF7558B088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Google Shape;272;p2">
            <a:extLst>
              <a:ext uri="{FF2B5EF4-FFF2-40B4-BE49-F238E27FC236}">
                <a16:creationId xmlns:a16="http://schemas.microsoft.com/office/drawing/2014/main" id="{AA12D259-CD24-43C3-B202-6B3EC8FA426F}"/>
              </a:ext>
            </a:extLst>
          </p:cNvPr>
          <p:cNvPicPr preferRelativeResize="0"/>
          <p:nvPr/>
        </p:nvPicPr>
        <p:blipFill>
          <a:blip r:embed="rId4">
            <a:alphaModFix/>
          </a:blip>
          <a:stretch>
            <a:fillRect/>
          </a:stretch>
        </p:blipFill>
        <p:spPr>
          <a:xfrm>
            <a:off x="2068681" y="2283066"/>
            <a:ext cx="4610398" cy="2126508"/>
          </a:xfrm>
          <a:prstGeom prst="rect">
            <a:avLst/>
          </a:prstGeom>
          <a:noFill/>
          <a:ln>
            <a:noFill/>
          </a:ln>
        </p:spPr>
      </p:pic>
    </p:spTree>
    <p:extLst>
      <p:ext uri="{BB962C8B-B14F-4D97-AF65-F5344CB8AC3E}">
        <p14:creationId xmlns:p14="http://schemas.microsoft.com/office/powerpoint/2010/main" val="146411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4673-3CE4-4999-8635-C98B68B92B10}"/>
              </a:ext>
            </a:extLst>
          </p:cNvPr>
          <p:cNvSpPr>
            <a:spLocks noGrp="1"/>
          </p:cNvSpPr>
          <p:nvPr>
            <p:ph type="title"/>
          </p:nvPr>
        </p:nvSpPr>
        <p:spPr/>
        <p:txBody>
          <a:bodyPr/>
          <a:lstStyle/>
          <a:p>
            <a:r>
              <a:rPr lang="en-US" dirty="0"/>
              <a:t>FLL vs FTC</a:t>
            </a:r>
          </a:p>
        </p:txBody>
      </p:sp>
      <p:sp>
        <p:nvSpPr>
          <p:cNvPr id="3" name="Content Placeholder 2">
            <a:extLst>
              <a:ext uri="{FF2B5EF4-FFF2-40B4-BE49-F238E27FC236}">
                <a16:creationId xmlns:a16="http://schemas.microsoft.com/office/drawing/2014/main" id="{0ED8D8B1-6232-4008-BE6E-9F29C221EABF}"/>
              </a:ext>
            </a:extLst>
          </p:cNvPr>
          <p:cNvSpPr>
            <a:spLocks noGrp="1"/>
          </p:cNvSpPr>
          <p:nvPr>
            <p:ph idx="1"/>
          </p:nvPr>
        </p:nvSpPr>
        <p:spPr/>
        <p:txBody>
          <a:bodyPr>
            <a:normAutofit/>
          </a:bodyPr>
          <a:lstStyle/>
          <a:p>
            <a:r>
              <a:rPr lang="en-US" dirty="0"/>
              <a:t>For FLL teams, FTC is the next competition in the FIRST progression</a:t>
            </a:r>
          </a:p>
          <a:p>
            <a:r>
              <a:rPr lang="en-US" dirty="0"/>
              <a:t>FIRST Tech Challenge is a very different competition to FLL </a:t>
            </a:r>
          </a:p>
          <a:p>
            <a:pPr lvl="1"/>
            <a:r>
              <a:rPr lang="en-US" b="1" dirty="0"/>
              <a:t>Robot Building: </a:t>
            </a:r>
            <a:r>
              <a:rPr lang="en-US" dirty="0"/>
              <a:t>FTC involves a jump from the LEGO bricks used in FLL and FLL Jr to metal structural parts</a:t>
            </a:r>
          </a:p>
          <a:p>
            <a:pPr lvl="1"/>
            <a:r>
              <a:rPr lang="en-US" b="1" dirty="0"/>
              <a:t>Judging:</a:t>
            </a:r>
            <a:r>
              <a:rPr lang="en-US" dirty="0"/>
              <a:t> There is no core values or project judging in FTC</a:t>
            </a:r>
          </a:p>
          <a:p>
            <a:pPr lvl="1"/>
            <a:r>
              <a:rPr lang="en-US" b="1" dirty="0"/>
              <a:t>Outreach:</a:t>
            </a:r>
            <a:r>
              <a:rPr lang="en-US" dirty="0"/>
              <a:t> FTC teams have to engage in outreach, which is spreading FIRST and robotics throughout their community</a:t>
            </a:r>
          </a:p>
          <a:p>
            <a:pPr lvl="1"/>
            <a:r>
              <a:rPr lang="en-US" b="1" dirty="0"/>
              <a:t>Engineering Notebook: </a:t>
            </a:r>
            <a:r>
              <a:rPr lang="en-US" dirty="0"/>
              <a:t>FTC teams must create their own engineering notebooks which scrupulously document their season </a:t>
            </a:r>
          </a:p>
          <a:p>
            <a:pPr lvl="1"/>
            <a:r>
              <a:rPr lang="en-US" b="1" dirty="0"/>
              <a:t>Budget: </a:t>
            </a:r>
            <a:r>
              <a:rPr lang="en-US" dirty="0"/>
              <a:t>FTC teams have a much larger budget, going from costs of around $1,000 in FLL to up to $10,000 in FTC</a:t>
            </a:r>
          </a:p>
          <a:p>
            <a:pPr lvl="1"/>
            <a:r>
              <a:rPr lang="en-US" b="1" dirty="0"/>
              <a:t>Events: </a:t>
            </a:r>
            <a:r>
              <a:rPr lang="en-US" dirty="0"/>
              <a:t>FTC teams can attend up to 3 qualifier events, unlike FLL teams who only have one chance per season to advance to regionals</a:t>
            </a:r>
          </a:p>
          <a:p>
            <a:pPr lvl="1"/>
            <a:r>
              <a:rPr lang="en-US" b="1" dirty="0"/>
              <a:t>Season Length: </a:t>
            </a:r>
            <a:r>
              <a:rPr lang="en-US" dirty="0"/>
              <a:t>Due to this, there are many more FTC tournaments and the FTC regionals happen around 2 months after FLL regionals</a:t>
            </a:r>
          </a:p>
          <a:p>
            <a:endParaRPr lang="en-US" dirty="0"/>
          </a:p>
        </p:txBody>
      </p:sp>
      <p:sp>
        <p:nvSpPr>
          <p:cNvPr id="4" name="Footer Placeholder 3">
            <a:extLst>
              <a:ext uri="{FF2B5EF4-FFF2-40B4-BE49-F238E27FC236}">
                <a16:creationId xmlns:a16="http://schemas.microsoft.com/office/drawing/2014/main" id="{136C95E7-4593-4515-B949-4B74CB5B0DFC}"/>
              </a:ext>
            </a:extLst>
          </p:cNvPr>
          <p:cNvSpPr>
            <a:spLocks noGrp="1"/>
          </p:cNvSpPr>
          <p:nvPr>
            <p:ph type="ftr" sz="quarter" idx="11"/>
          </p:nvPr>
        </p:nvSpPr>
        <p:spPr/>
        <p:txBody>
          <a:bodyPr/>
          <a:lstStyle/>
          <a:p>
            <a:r>
              <a:rPr lang="en-US"/>
              <a:t>Copyright 2020 FTCTutorials.com (Last edit 4/1/2020)</a:t>
            </a:r>
            <a:endParaRPr lang="en-US" dirty="0"/>
          </a:p>
        </p:txBody>
      </p:sp>
    </p:spTree>
    <p:extLst>
      <p:ext uri="{BB962C8B-B14F-4D97-AF65-F5344CB8AC3E}">
        <p14:creationId xmlns:p14="http://schemas.microsoft.com/office/powerpoint/2010/main" val="372567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1557-B735-45B2-BAC7-40B91BC910BE}"/>
              </a:ext>
            </a:extLst>
          </p:cNvPr>
          <p:cNvSpPr>
            <a:spLocks noGrp="1"/>
          </p:cNvSpPr>
          <p:nvPr>
            <p:ph type="title"/>
          </p:nvPr>
        </p:nvSpPr>
        <p:spPr/>
        <p:txBody>
          <a:bodyPr/>
          <a:lstStyle/>
          <a:p>
            <a:r>
              <a:rPr lang="en-US" dirty="0"/>
              <a:t>Robot Building</a:t>
            </a:r>
          </a:p>
        </p:txBody>
      </p:sp>
      <p:sp>
        <p:nvSpPr>
          <p:cNvPr id="3" name="Content Placeholder 2">
            <a:extLst>
              <a:ext uri="{FF2B5EF4-FFF2-40B4-BE49-F238E27FC236}">
                <a16:creationId xmlns:a16="http://schemas.microsoft.com/office/drawing/2014/main" id="{4AC2C6BF-0389-4058-9A76-B7EED28537D9}"/>
              </a:ext>
            </a:extLst>
          </p:cNvPr>
          <p:cNvSpPr>
            <a:spLocks noGrp="1"/>
          </p:cNvSpPr>
          <p:nvPr>
            <p:ph idx="1"/>
          </p:nvPr>
        </p:nvSpPr>
        <p:spPr/>
        <p:txBody>
          <a:bodyPr>
            <a:normAutofit lnSpcReduction="10000"/>
          </a:bodyPr>
          <a:lstStyle/>
          <a:p>
            <a:r>
              <a:rPr lang="en-US" dirty="0"/>
              <a:t>Size</a:t>
            </a:r>
          </a:p>
          <a:p>
            <a:pPr lvl="1"/>
            <a:r>
              <a:rPr lang="en-US" dirty="0"/>
              <a:t>While FLL robots can be made up of thousands of pieces, they are nowhere near as large as FTC robots</a:t>
            </a:r>
          </a:p>
          <a:p>
            <a:pPr lvl="1"/>
            <a:r>
              <a:rPr lang="en-US" dirty="0"/>
              <a:t>The size limit for FTC robots is 18x18x18 inches, and most robots are built very closely to those guidelines</a:t>
            </a:r>
          </a:p>
          <a:p>
            <a:r>
              <a:rPr lang="en-US" dirty="0"/>
              <a:t>Material</a:t>
            </a:r>
          </a:p>
          <a:p>
            <a:pPr lvl="1"/>
            <a:r>
              <a:rPr lang="en-US" dirty="0"/>
              <a:t>In FLL only LEGO parts were allowed to be used in robot building</a:t>
            </a:r>
          </a:p>
          <a:p>
            <a:pPr lvl="1"/>
            <a:r>
              <a:rPr lang="en-US" dirty="0"/>
              <a:t>In FTC, almost any part or material can be used, including acrylic and 3d printed parts. Only certain parts, like pneumatics, are banned</a:t>
            </a:r>
          </a:p>
          <a:p>
            <a:pPr lvl="2"/>
            <a:r>
              <a:rPr lang="en-US" dirty="0"/>
              <a:t>For more info, look at this link: </a:t>
            </a:r>
            <a:r>
              <a:rPr lang="en-US" dirty="0">
                <a:hlinkClick r:id="rId2"/>
              </a:rPr>
              <a:t>https://www.firstinspires.org/sites/default/files/uploads/resource_library/ftc/game-manual-part-1.pdf</a:t>
            </a:r>
            <a:endParaRPr lang="en-US" dirty="0"/>
          </a:p>
          <a:p>
            <a:r>
              <a:rPr lang="en-US" dirty="0"/>
              <a:t>Mid Game Changes</a:t>
            </a:r>
          </a:p>
          <a:p>
            <a:pPr lvl="1"/>
            <a:r>
              <a:rPr lang="en-US" dirty="0"/>
              <a:t>In FLL, many teams use things called attachments, changing the robot in the Home Base during the game to be able to do different missions</a:t>
            </a:r>
          </a:p>
          <a:p>
            <a:pPr lvl="1"/>
            <a:r>
              <a:rPr lang="en-US" dirty="0"/>
              <a:t>In FTC, you can not touch any robots once the round starts</a:t>
            </a:r>
          </a:p>
        </p:txBody>
      </p:sp>
      <p:sp>
        <p:nvSpPr>
          <p:cNvPr id="4" name="Footer Placeholder 3">
            <a:extLst>
              <a:ext uri="{FF2B5EF4-FFF2-40B4-BE49-F238E27FC236}">
                <a16:creationId xmlns:a16="http://schemas.microsoft.com/office/drawing/2014/main" id="{0E578048-4212-4332-AB43-D7D7918B7C95}"/>
              </a:ext>
            </a:extLst>
          </p:cNvPr>
          <p:cNvSpPr>
            <a:spLocks noGrp="1"/>
          </p:cNvSpPr>
          <p:nvPr>
            <p:ph type="ftr" sz="quarter" idx="11"/>
          </p:nvPr>
        </p:nvSpPr>
        <p:spPr/>
        <p:txBody>
          <a:bodyPr/>
          <a:lstStyle/>
          <a:p>
            <a:r>
              <a:rPr lang="en-US"/>
              <a:t>Copyright 2020 FTCTutorials.com (Last edit 4/1/2020)</a:t>
            </a:r>
            <a:endParaRPr lang="en-US" dirty="0"/>
          </a:p>
        </p:txBody>
      </p:sp>
    </p:spTree>
    <p:extLst>
      <p:ext uri="{BB962C8B-B14F-4D97-AF65-F5344CB8AC3E}">
        <p14:creationId xmlns:p14="http://schemas.microsoft.com/office/powerpoint/2010/main" val="420145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B6C0-1B98-4193-BD5D-9BD5A3A9CD3B}"/>
              </a:ext>
            </a:extLst>
          </p:cNvPr>
          <p:cNvSpPr>
            <a:spLocks noGrp="1"/>
          </p:cNvSpPr>
          <p:nvPr>
            <p:ph type="title"/>
          </p:nvPr>
        </p:nvSpPr>
        <p:spPr/>
        <p:txBody>
          <a:bodyPr/>
          <a:lstStyle/>
          <a:p>
            <a:r>
              <a:rPr lang="en-US" dirty="0"/>
              <a:t>Robot Building  (Cont.)</a:t>
            </a:r>
          </a:p>
        </p:txBody>
      </p:sp>
      <p:sp>
        <p:nvSpPr>
          <p:cNvPr id="3" name="Content Placeholder 2">
            <a:extLst>
              <a:ext uri="{FF2B5EF4-FFF2-40B4-BE49-F238E27FC236}">
                <a16:creationId xmlns:a16="http://schemas.microsoft.com/office/drawing/2014/main" id="{55C81CFF-38F9-448F-9C49-6E53081181AB}"/>
              </a:ext>
            </a:extLst>
          </p:cNvPr>
          <p:cNvSpPr>
            <a:spLocks noGrp="1"/>
          </p:cNvSpPr>
          <p:nvPr>
            <p:ph idx="1"/>
          </p:nvPr>
        </p:nvSpPr>
        <p:spPr/>
        <p:txBody>
          <a:bodyPr/>
          <a:lstStyle/>
          <a:p>
            <a:r>
              <a:rPr lang="en-US" dirty="0"/>
              <a:t>Design Process</a:t>
            </a:r>
          </a:p>
          <a:p>
            <a:pPr lvl="1"/>
            <a:r>
              <a:rPr lang="en-US" dirty="0"/>
              <a:t>Most robots in FLL are built on the fly; You have an idea in mind which you build up from.</a:t>
            </a:r>
          </a:p>
          <a:p>
            <a:pPr lvl="1"/>
            <a:r>
              <a:rPr lang="en-US" dirty="0"/>
              <a:t>3D design systems like Fusion 360, </a:t>
            </a:r>
            <a:r>
              <a:rPr lang="en-US" dirty="0" err="1"/>
              <a:t>OnShape</a:t>
            </a:r>
            <a:r>
              <a:rPr lang="en-US" dirty="0"/>
              <a:t> and SolidWorks allow FTC teams to completely design robots before building or buying parts</a:t>
            </a:r>
          </a:p>
          <a:p>
            <a:r>
              <a:rPr lang="en-US" dirty="0"/>
              <a:t>Tools</a:t>
            </a:r>
          </a:p>
          <a:p>
            <a:pPr lvl="1"/>
            <a:r>
              <a:rPr lang="en-US" dirty="0"/>
              <a:t>No tools were needed in FLL robot building</a:t>
            </a:r>
          </a:p>
          <a:p>
            <a:pPr lvl="1"/>
            <a:r>
              <a:rPr lang="en-US" dirty="0"/>
              <a:t>In FTC, you will need to use tools like screwdrivers, drills, saws, 3d printers, wrenches, grips, etc.</a:t>
            </a:r>
          </a:p>
        </p:txBody>
      </p:sp>
      <p:sp>
        <p:nvSpPr>
          <p:cNvPr id="4" name="Footer Placeholder 3">
            <a:extLst>
              <a:ext uri="{FF2B5EF4-FFF2-40B4-BE49-F238E27FC236}">
                <a16:creationId xmlns:a16="http://schemas.microsoft.com/office/drawing/2014/main" id="{6BF90F2D-3279-4BC4-B1C2-5ABD4754586C}"/>
              </a:ext>
            </a:extLst>
          </p:cNvPr>
          <p:cNvSpPr>
            <a:spLocks noGrp="1"/>
          </p:cNvSpPr>
          <p:nvPr>
            <p:ph type="ftr" sz="quarter" idx="11"/>
          </p:nvPr>
        </p:nvSpPr>
        <p:spPr/>
        <p:txBody>
          <a:bodyPr/>
          <a:lstStyle/>
          <a:p>
            <a:r>
              <a:rPr lang="en-US"/>
              <a:t>Copyright 2020 FTCTutorials.com (Last edit 4/1/2020)</a:t>
            </a:r>
            <a:endParaRPr lang="en-US" dirty="0"/>
          </a:p>
        </p:txBody>
      </p:sp>
      <p:pic>
        <p:nvPicPr>
          <p:cNvPr id="1026" name="Picture 2" descr="Hal-9000 FLL Robot -- Lego EV3 | The HAL-9000 FIRST Lego Lea… | Flickr">
            <a:extLst>
              <a:ext uri="{FF2B5EF4-FFF2-40B4-BE49-F238E27FC236}">
                <a16:creationId xmlns:a16="http://schemas.microsoft.com/office/drawing/2014/main" id="{520CFCED-BA32-4CB0-801A-D23D9BA89CD4}"/>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23765" y="4532067"/>
            <a:ext cx="3362826" cy="18915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E70F100-0A3D-48C0-BD3E-D1012F6535C1}"/>
              </a:ext>
            </a:extLst>
          </p:cNvPr>
          <p:cNvPicPr>
            <a:picLocks noChangeAspect="1"/>
          </p:cNvPicPr>
          <p:nvPr/>
        </p:nvPicPr>
        <p:blipFill>
          <a:blip r:embed="rId3"/>
          <a:stretch>
            <a:fillRect/>
          </a:stretch>
        </p:blipFill>
        <p:spPr>
          <a:xfrm>
            <a:off x="4373880" y="4419397"/>
            <a:ext cx="2100117" cy="2004261"/>
          </a:xfrm>
          <a:prstGeom prst="rect">
            <a:avLst/>
          </a:prstGeom>
        </p:spPr>
      </p:pic>
      <p:pic>
        <p:nvPicPr>
          <p:cNvPr id="6" name="Picture 5">
            <a:extLst>
              <a:ext uri="{FF2B5EF4-FFF2-40B4-BE49-F238E27FC236}">
                <a16:creationId xmlns:a16="http://schemas.microsoft.com/office/drawing/2014/main" id="{F4F85528-63A1-4F62-ACDE-EB885B1C44D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27483" y="4419396"/>
            <a:ext cx="2297064" cy="2004261"/>
          </a:xfrm>
          <a:prstGeom prst="rect">
            <a:avLst/>
          </a:prstGeom>
        </p:spPr>
      </p:pic>
    </p:spTree>
    <p:extLst>
      <p:ext uri="{BB962C8B-B14F-4D97-AF65-F5344CB8AC3E}">
        <p14:creationId xmlns:p14="http://schemas.microsoft.com/office/powerpoint/2010/main" val="11477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7EA0-2A3E-427B-B38C-A8804D6A4A05}"/>
              </a:ext>
            </a:extLst>
          </p:cNvPr>
          <p:cNvSpPr>
            <a:spLocks noGrp="1"/>
          </p:cNvSpPr>
          <p:nvPr>
            <p:ph type="title"/>
          </p:nvPr>
        </p:nvSpPr>
        <p:spPr/>
        <p:txBody>
          <a:bodyPr/>
          <a:lstStyle/>
          <a:p>
            <a:r>
              <a:rPr lang="en-US" dirty="0"/>
              <a:t>Robot Game</a:t>
            </a:r>
          </a:p>
        </p:txBody>
      </p:sp>
      <p:sp>
        <p:nvSpPr>
          <p:cNvPr id="3" name="Content Placeholder 2">
            <a:extLst>
              <a:ext uri="{FF2B5EF4-FFF2-40B4-BE49-F238E27FC236}">
                <a16:creationId xmlns:a16="http://schemas.microsoft.com/office/drawing/2014/main" id="{C465D652-5084-4D9E-8594-ADA7F8247615}"/>
              </a:ext>
            </a:extLst>
          </p:cNvPr>
          <p:cNvSpPr>
            <a:spLocks noGrp="1"/>
          </p:cNvSpPr>
          <p:nvPr>
            <p:ph idx="1"/>
          </p:nvPr>
        </p:nvSpPr>
        <p:spPr>
          <a:xfrm>
            <a:off x="259080" y="1249681"/>
            <a:ext cx="8608194" cy="3220052"/>
          </a:xfrm>
        </p:spPr>
        <p:txBody>
          <a:bodyPr>
            <a:normAutofit/>
          </a:bodyPr>
          <a:lstStyle/>
          <a:p>
            <a:r>
              <a:rPr lang="en-US" sz="1600" dirty="0"/>
              <a:t>In FLL, the robot game is all pre-programmed and your score is based only on your own performance</a:t>
            </a:r>
          </a:p>
          <a:p>
            <a:r>
              <a:rPr lang="en-US" sz="1600" dirty="0"/>
              <a:t>In FTC, the first half minute is pre-programmed and the next two minutes are driver controlled</a:t>
            </a:r>
          </a:p>
          <a:p>
            <a:r>
              <a:rPr lang="en-US" sz="1600" dirty="0"/>
              <a:t>Your score in FTC is based upon not only your score, but also your alliance partner's score</a:t>
            </a:r>
          </a:p>
          <a:p>
            <a:pPr lvl="1"/>
            <a:r>
              <a:rPr lang="en-US" sz="1400" dirty="0"/>
              <a:t>In FTC, games are played in alliances of 2 competing against each other, with the winning duo securing 2 ranking points</a:t>
            </a:r>
          </a:p>
          <a:p>
            <a:pPr lvl="1"/>
            <a:r>
              <a:rPr lang="en-US" sz="1600" dirty="0"/>
              <a:t>There is no individual score, only your alliance’s score matters</a:t>
            </a:r>
          </a:p>
        </p:txBody>
      </p:sp>
      <p:sp>
        <p:nvSpPr>
          <p:cNvPr id="4" name="Footer Placeholder 3">
            <a:extLst>
              <a:ext uri="{FF2B5EF4-FFF2-40B4-BE49-F238E27FC236}">
                <a16:creationId xmlns:a16="http://schemas.microsoft.com/office/drawing/2014/main" id="{383D4D7A-FD2B-46B9-A10D-A53824B3A408}"/>
              </a:ext>
            </a:extLst>
          </p:cNvPr>
          <p:cNvSpPr>
            <a:spLocks noGrp="1"/>
          </p:cNvSpPr>
          <p:nvPr>
            <p:ph type="ftr" sz="quarter" idx="11"/>
          </p:nvPr>
        </p:nvSpPr>
        <p:spPr/>
        <p:txBody>
          <a:bodyPr/>
          <a:lstStyle/>
          <a:p>
            <a:r>
              <a:rPr lang="en-US"/>
              <a:t>Copyright 2020 FTCTutorials.com (Last edit 4/1/2020)</a:t>
            </a:r>
            <a:endParaRPr lang="en-US" dirty="0"/>
          </a:p>
        </p:txBody>
      </p:sp>
      <p:pic>
        <p:nvPicPr>
          <p:cNvPr id="2052" name="Picture 4" descr="2013-14 FTC Block Party! Game Animation - YouTube">
            <a:extLst>
              <a:ext uri="{FF2B5EF4-FFF2-40B4-BE49-F238E27FC236}">
                <a16:creationId xmlns:a16="http://schemas.microsoft.com/office/drawing/2014/main" id="{5D4BB7D8-D35E-4113-9E15-589FE90A66A5}"/>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165684" y="3914357"/>
            <a:ext cx="4487779" cy="252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24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6295-7DAF-428E-89BA-61094210A335}"/>
              </a:ext>
            </a:extLst>
          </p:cNvPr>
          <p:cNvSpPr>
            <a:spLocks noGrp="1"/>
          </p:cNvSpPr>
          <p:nvPr>
            <p:ph type="title"/>
          </p:nvPr>
        </p:nvSpPr>
        <p:spPr/>
        <p:txBody>
          <a:bodyPr/>
          <a:lstStyle/>
          <a:p>
            <a:r>
              <a:rPr lang="en-US" dirty="0"/>
              <a:t>Judging</a:t>
            </a:r>
          </a:p>
        </p:txBody>
      </p:sp>
      <p:sp>
        <p:nvSpPr>
          <p:cNvPr id="3" name="Content Placeholder 2">
            <a:extLst>
              <a:ext uri="{FF2B5EF4-FFF2-40B4-BE49-F238E27FC236}">
                <a16:creationId xmlns:a16="http://schemas.microsoft.com/office/drawing/2014/main" id="{8720E1EB-8906-403A-8902-A39FDCF45B6F}"/>
              </a:ext>
            </a:extLst>
          </p:cNvPr>
          <p:cNvSpPr>
            <a:spLocks noGrp="1"/>
          </p:cNvSpPr>
          <p:nvPr>
            <p:ph idx="1"/>
          </p:nvPr>
        </p:nvSpPr>
        <p:spPr/>
        <p:txBody>
          <a:bodyPr/>
          <a:lstStyle/>
          <a:p>
            <a:r>
              <a:rPr lang="en-US" dirty="0"/>
              <a:t>Project and Core Values</a:t>
            </a:r>
          </a:p>
          <a:p>
            <a:pPr lvl="1"/>
            <a:r>
              <a:rPr lang="en-US" dirty="0"/>
              <a:t>In FLL, there are 3 separate judging events</a:t>
            </a:r>
          </a:p>
          <a:p>
            <a:pPr lvl="2"/>
            <a:r>
              <a:rPr lang="en-US" dirty="0"/>
              <a:t>Robot Design</a:t>
            </a:r>
          </a:p>
          <a:p>
            <a:pPr lvl="2"/>
            <a:r>
              <a:rPr lang="en-US" dirty="0"/>
              <a:t>Core Values</a:t>
            </a:r>
          </a:p>
          <a:p>
            <a:pPr lvl="2"/>
            <a:r>
              <a:rPr lang="en-US" dirty="0"/>
              <a:t>Project</a:t>
            </a:r>
          </a:p>
          <a:p>
            <a:pPr lvl="1"/>
            <a:r>
              <a:rPr lang="en-US" dirty="0"/>
              <a:t>In FTC, there is only one judging round. It is 10 minutes long, with 5 minutes for a team’s presentation and 5 minutes for questions</a:t>
            </a:r>
          </a:p>
          <a:p>
            <a:pPr lvl="1"/>
            <a:r>
              <a:rPr lang="en-US" dirty="0"/>
              <a:t>During this judging, the things tested are robot design, the engineering notebook and outreach (more info on these in next slide)</a:t>
            </a:r>
          </a:p>
          <a:p>
            <a:pPr lvl="1"/>
            <a:r>
              <a:rPr lang="en-US" dirty="0"/>
              <a:t>Gracious Professionalism, which is similar to core values, is tested throughout the day, during judge’s pit visits and also by referee’s during rounds</a:t>
            </a:r>
          </a:p>
        </p:txBody>
      </p:sp>
      <p:sp>
        <p:nvSpPr>
          <p:cNvPr id="4" name="Footer Placeholder 3">
            <a:extLst>
              <a:ext uri="{FF2B5EF4-FFF2-40B4-BE49-F238E27FC236}">
                <a16:creationId xmlns:a16="http://schemas.microsoft.com/office/drawing/2014/main" id="{8303FA68-7E60-4C7E-A8B5-5BF3EBD18347}"/>
              </a:ext>
            </a:extLst>
          </p:cNvPr>
          <p:cNvSpPr>
            <a:spLocks noGrp="1"/>
          </p:cNvSpPr>
          <p:nvPr>
            <p:ph type="ftr" sz="quarter" idx="11"/>
          </p:nvPr>
        </p:nvSpPr>
        <p:spPr/>
        <p:txBody>
          <a:bodyPr/>
          <a:lstStyle/>
          <a:p>
            <a:r>
              <a:rPr lang="en-US"/>
              <a:t>Copyright 2020 FTCTutorials.com (Last edit 4/1/2020)</a:t>
            </a:r>
            <a:endParaRPr lang="en-US" dirty="0"/>
          </a:p>
        </p:txBody>
      </p:sp>
    </p:spTree>
    <p:extLst>
      <p:ext uri="{BB962C8B-B14F-4D97-AF65-F5344CB8AC3E}">
        <p14:creationId xmlns:p14="http://schemas.microsoft.com/office/powerpoint/2010/main" val="338719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8342-74F4-49AA-832D-64929C2EEF52}"/>
              </a:ext>
            </a:extLst>
          </p:cNvPr>
          <p:cNvSpPr>
            <a:spLocks noGrp="1"/>
          </p:cNvSpPr>
          <p:nvPr>
            <p:ph type="title"/>
          </p:nvPr>
        </p:nvSpPr>
        <p:spPr/>
        <p:txBody>
          <a:bodyPr/>
          <a:lstStyle/>
          <a:p>
            <a:r>
              <a:rPr lang="en-US" dirty="0"/>
              <a:t>Judging(Cont.)</a:t>
            </a:r>
          </a:p>
        </p:txBody>
      </p:sp>
      <p:sp>
        <p:nvSpPr>
          <p:cNvPr id="3" name="Content Placeholder 2">
            <a:extLst>
              <a:ext uri="{FF2B5EF4-FFF2-40B4-BE49-F238E27FC236}">
                <a16:creationId xmlns:a16="http://schemas.microsoft.com/office/drawing/2014/main" id="{F4485F16-A333-4B6B-AFAF-997BE3D4FADF}"/>
              </a:ext>
            </a:extLst>
          </p:cNvPr>
          <p:cNvSpPr>
            <a:spLocks noGrp="1"/>
          </p:cNvSpPr>
          <p:nvPr>
            <p:ph idx="1"/>
          </p:nvPr>
        </p:nvSpPr>
        <p:spPr/>
        <p:txBody>
          <a:bodyPr/>
          <a:lstStyle/>
          <a:p>
            <a:r>
              <a:rPr lang="en-US" dirty="0"/>
              <a:t>Outreach</a:t>
            </a:r>
          </a:p>
          <a:p>
            <a:pPr lvl="1"/>
            <a:r>
              <a:rPr lang="en-US" dirty="0"/>
              <a:t>Outreach is spreading FIRST, robotics and STEM throughout the community</a:t>
            </a:r>
          </a:p>
          <a:p>
            <a:pPr lvl="1"/>
            <a:r>
              <a:rPr lang="en-US" dirty="0"/>
              <a:t>Some outreach events include having booths at events, organizing robotics info sessions or classes, or mentoring other FTC/FLL teams</a:t>
            </a:r>
          </a:p>
          <a:p>
            <a:pPr lvl="1"/>
            <a:r>
              <a:rPr lang="en-US" dirty="0"/>
              <a:t>Most FLL teams did something similar to Outreach when presenting their project to people in their community, so they will have some experience with this already</a:t>
            </a:r>
          </a:p>
          <a:p>
            <a:r>
              <a:rPr lang="en-US" dirty="0"/>
              <a:t>Engineering Notebook</a:t>
            </a:r>
          </a:p>
          <a:p>
            <a:pPr lvl="1"/>
            <a:r>
              <a:rPr lang="en-US" dirty="0"/>
              <a:t>Unlike in FLL, FTC engineering notebooks are required if you want to be eligible for most awards</a:t>
            </a:r>
          </a:p>
          <a:p>
            <a:pPr lvl="1"/>
            <a:r>
              <a:rPr lang="en-US" dirty="0"/>
              <a:t>Only one engineering notebook is required per team, and they are usually between 150 and 300 pages</a:t>
            </a:r>
          </a:p>
          <a:p>
            <a:pPr lvl="1"/>
            <a:r>
              <a:rPr lang="en-US" dirty="0"/>
              <a:t>Each award has a corresponding part in the engineering notebook that has to be present for eligibility for that award</a:t>
            </a:r>
          </a:p>
        </p:txBody>
      </p:sp>
      <p:sp>
        <p:nvSpPr>
          <p:cNvPr id="4" name="Footer Placeholder 3">
            <a:extLst>
              <a:ext uri="{FF2B5EF4-FFF2-40B4-BE49-F238E27FC236}">
                <a16:creationId xmlns:a16="http://schemas.microsoft.com/office/drawing/2014/main" id="{C5523E54-3DCE-4653-9A52-676603E45964}"/>
              </a:ext>
            </a:extLst>
          </p:cNvPr>
          <p:cNvSpPr>
            <a:spLocks noGrp="1"/>
          </p:cNvSpPr>
          <p:nvPr>
            <p:ph type="ftr" sz="quarter" idx="11"/>
          </p:nvPr>
        </p:nvSpPr>
        <p:spPr/>
        <p:txBody>
          <a:bodyPr/>
          <a:lstStyle/>
          <a:p>
            <a:r>
              <a:rPr lang="en-US"/>
              <a:t>Copyright 2020 FTCTutorials.com (Last edit 4/1/2020)</a:t>
            </a:r>
            <a:endParaRPr lang="en-US" dirty="0"/>
          </a:p>
        </p:txBody>
      </p:sp>
    </p:spTree>
    <p:extLst>
      <p:ext uri="{BB962C8B-B14F-4D97-AF65-F5344CB8AC3E}">
        <p14:creationId xmlns:p14="http://schemas.microsoft.com/office/powerpoint/2010/main" val="245424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1FCE-70CB-4551-8516-79E2251B42C4}"/>
              </a:ext>
            </a:extLst>
          </p:cNvPr>
          <p:cNvSpPr>
            <a:spLocks noGrp="1"/>
          </p:cNvSpPr>
          <p:nvPr>
            <p:ph type="title"/>
          </p:nvPr>
        </p:nvSpPr>
        <p:spPr/>
        <p:txBody>
          <a:bodyPr/>
          <a:lstStyle/>
          <a:p>
            <a:r>
              <a:rPr lang="en-US" dirty="0"/>
              <a:t>Budget</a:t>
            </a:r>
          </a:p>
        </p:txBody>
      </p:sp>
      <p:sp>
        <p:nvSpPr>
          <p:cNvPr id="3" name="Content Placeholder 2">
            <a:extLst>
              <a:ext uri="{FF2B5EF4-FFF2-40B4-BE49-F238E27FC236}">
                <a16:creationId xmlns:a16="http://schemas.microsoft.com/office/drawing/2014/main" id="{8443431E-5648-47AF-977D-EEE3D33E60A1}"/>
              </a:ext>
            </a:extLst>
          </p:cNvPr>
          <p:cNvSpPr>
            <a:spLocks noGrp="1"/>
          </p:cNvSpPr>
          <p:nvPr>
            <p:ph idx="1"/>
          </p:nvPr>
        </p:nvSpPr>
        <p:spPr/>
        <p:txBody>
          <a:bodyPr/>
          <a:lstStyle/>
          <a:p>
            <a:r>
              <a:rPr lang="en-US" dirty="0"/>
              <a:t>In FLL, robot related expenses usually do not exceed $600 per season</a:t>
            </a:r>
          </a:p>
          <a:p>
            <a:r>
              <a:rPr lang="en-US" dirty="0"/>
              <a:t>In FTC, however, robot costs are significantly more.</a:t>
            </a:r>
          </a:p>
          <a:p>
            <a:pPr lvl="1"/>
            <a:r>
              <a:rPr lang="en-US" dirty="0"/>
              <a:t>For your first season, robot building costs may be around $3000 - $7000</a:t>
            </a:r>
          </a:p>
          <a:p>
            <a:pPr lvl="1"/>
            <a:r>
              <a:rPr lang="en-US" dirty="0"/>
              <a:t>Every season after that, it will continue to get less as you accumulate more and more parts</a:t>
            </a:r>
          </a:p>
          <a:p>
            <a:r>
              <a:rPr lang="en-US" dirty="0"/>
              <a:t>Other than this, FTC also has many other expenses</a:t>
            </a:r>
          </a:p>
          <a:p>
            <a:pPr lvl="1"/>
            <a:r>
              <a:rPr lang="en-US" dirty="0"/>
              <a:t>The yearly challenge kit (The Mission Models) can cost up to $450</a:t>
            </a:r>
          </a:p>
          <a:p>
            <a:pPr lvl="1"/>
            <a:r>
              <a:rPr lang="en-US" dirty="0"/>
              <a:t>Qualifier registration can also be quite a lot depending on which region you’re team is centered in </a:t>
            </a:r>
          </a:p>
        </p:txBody>
      </p:sp>
      <p:sp>
        <p:nvSpPr>
          <p:cNvPr id="4" name="Footer Placeholder 3">
            <a:extLst>
              <a:ext uri="{FF2B5EF4-FFF2-40B4-BE49-F238E27FC236}">
                <a16:creationId xmlns:a16="http://schemas.microsoft.com/office/drawing/2014/main" id="{5036A213-DE81-4BDB-AC07-9B4631C5A5D4}"/>
              </a:ext>
            </a:extLst>
          </p:cNvPr>
          <p:cNvSpPr>
            <a:spLocks noGrp="1"/>
          </p:cNvSpPr>
          <p:nvPr>
            <p:ph type="ftr" sz="quarter" idx="11"/>
          </p:nvPr>
        </p:nvSpPr>
        <p:spPr/>
        <p:txBody>
          <a:bodyPr/>
          <a:lstStyle/>
          <a:p>
            <a:r>
              <a:rPr lang="en-US"/>
              <a:t>Copyright 2020 FTCTutorials.com (Last edit 4/1/2020)</a:t>
            </a:r>
            <a:endParaRPr lang="en-US" dirty="0"/>
          </a:p>
        </p:txBody>
      </p:sp>
    </p:spTree>
    <p:extLst>
      <p:ext uri="{BB962C8B-B14F-4D97-AF65-F5344CB8AC3E}">
        <p14:creationId xmlns:p14="http://schemas.microsoft.com/office/powerpoint/2010/main" val="7899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3F96-CEFA-4B6D-9050-24E4420375B7}"/>
              </a:ext>
            </a:extLst>
          </p:cNvPr>
          <p:cNvSpPr>
            <a:spLocks noGrp="1"/>
          </p:cNvSpPr>
          <p:nvPr>
            <p:ph type="title"/>
          </p:nvPr>
        </p:nvSpPr>
        <p:spPr/>
        <p:txBody>
          <a:bodyPr/>
          <a:lstStyle/>
          <a:p>
            <a:r>
              <a:rPr lang="en-US" dirty="0"/>
              <a:t>Budget (Cont.)</a:t>
            </a:r>
          </a:p>
        </p:txBody>
      </p:sp>
      <p:sp>
        <p:nvSpPr>
          <p:cNvPr id="3" name="Content Placeholder 2">
            <a:extLst>
              <a:ext uri="{FF2B5EF4-FFF2-40B4-BE49-F238E27FC236}">
                <a16:creationId xmlns:a16="http://schemas.microsoft.com/office/drawing/2014/main" id="{AD2F371A-E265-4BBD-88F6-8CEACF100FB1}"/>
              </a:ext>
            </a:extLst>
          </p:cNvPr>
          <p:cNvSpPr>
            <a:spLocks noGrp="1"/>
          </p:cNvSpPr>
          <p:nvPr>
            <p:ph idx="1"/>
          </p:nvPr>
        </p:nvSpPr>
        <p:spPr/>
        <p:txBody>
          <a:bodyPr>
            <a:normAutofit/>
          </a:bodyPr>
          <a:lstStyle/>
          <a:p>
            <a:r>
              <a:rPr lang="en-US" dirty="0"/>
              <a:t>In FTC, however, there are also many more ways that you can deal with this price surge</a:t>
            </a:r>
          </a:p>
          <a:p>
            <a:r>
              <a:rPr lang="en-US" dirty="0"/>
              <a:t>FTC teams can be up to 15 students, meaning that the money can be split more ways than in FLL</a:t>
            </a:r>
          </a:p>
          <a:p>
            <a:r>
              <a:rPr lang="en-US" dirty="0"/>
              <a:t>FTC teams have many grants available to them. Qualcomm offers rookie grants to all teams who apply for them, and many other technology companies such as Google and Apple also offer teams who have one of their employees as a mentor grants</a:t>
            </a:r>
          </a:p>
          <a:p>
            <a:r>
              <a:rPr lang="en-US" dirty="0"/>
              <a:t>Many companies have 1:1 matching</a:t>
            </a:r>
          </a:p>
          <a:p>
            <a:pPr lvl="1"/>
            <a:r>
              <a:rPr lang="en-US" dirty="0"/>
              <a:t>If teams donate $5,000 to a non profit or school, the company will also donate $5,000. Thus, you will have an account of $10,000 with the non profit or school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03780516-C9EB-41F3-ABC3-F36519410DE0}"/>
              </a:ext>
            </a:extLst>
          </p:cNvPr>
          <p:cNvSpPr>
            <a:spLocks noGrp="1"/>
          </p:cNvSpPr>
          <p:nvPr>
            <p:ph type="ftr" sz="quarter" idx="11"/>
          </p:nvPr>
        </p:nvSpPr>
        <p:spPr/>
        <p:txBody>
          <a:bodyPr/>
          <a:lstStyle/>
          <a:p>
            <a:r>
              <a:rPr lang="en-US"/>
              <a:t>Copyright 2020 FTCTutorials.com (Last edit 4/1/2020)</a:t>
            </a:r>
            <a:endParaRPr lang="en-US" dirty="0"/>
          </a:p>
        </p:txBody>
      </p:sp>
    </p:spTree>
    <p:extLst>
      <p:ext uri="{BB962C8B-B14F-4D97-AF65-F5344CB8AC3E}">
        <p14:creationId xmlns:p14="http://schemas.microsoft.com/office/powerpoint/2010/main" val="2016801005"/>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3222</TotalTime>
  <Words>1232</Words>
  <Application>Microsoft Macintosh PowerPoint</Application>
  <PresentationFormat>On-screen Show (4:3)</PresentationFormat>
  <Paragraphs>99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Elephant</vt:lpstr>
      <vt:lpstr>Helvetica Neue</vt:lpstr>
      <vt:lpstr>BrushVTI</vt:lpstr>
      <vt:lpstr>FLL to FTC</vt:lpstr>
      <vt:lpstr>FLL vs FTC</vt:lpstr>
      <vt:lpstr>Robot Building</vt:lpstr>
      <vt:lpstr>Robot Building  (Cont.)</vt:lpstr>
      <vt:lpstr>Robot Game</vt:lpstr>
      <vt:lpstr>Judging</vt:lpstr>
      <vt:lpstr>Judging(Cont.)</vt:lpstr>
      <vt:lpstr>Budget</vt:lpstr>
      <vt:lpstr>Budget (Cont.)</vt:lpstr>
      <vt:lpstr>Events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for Grants</dc:title>
  <dc:creator>Srinivasan Seshan</dc:creator>
  <cp:lastModifiedBy>Srinivasan Seshan</cp:lastModifiedBy>
  <cp:revision>52</cp:revision>
  <dcterms:created xsi:type="dcterms:W3CDTF">2020-03-03T17:05:41Z</dcterms:created>
  <dcterms:modified xsi:type="dcterms:W3CDTF">2020-04-12T19:04:22Z</dcterms:modified>
</cp:coreProperties>
</file>