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embeddedFontLst>
    <p:embeddedFont>
      <p:font typeface="Abril Fatface" panose="02000503000000020003" pitchFamily="2" charset="77"/>
      <p:regular r:id="rId16"/>
    </p:embeddedFon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Helvetica Neue" panose="02000503000000020004"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vin L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29d06607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29d06607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8329d06607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29c8a99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729c8a9981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29c8a9981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729c8a9981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329d0660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329d0660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8329d0660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329d06607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329d0660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329d0660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329d06607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329d06607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8329d06607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31f9ba5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31f9ba5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8331f9ba5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29d06607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29d06607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329d06607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29d06607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29d06607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8329d06607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 name="Google Shape;17;p2"/>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1"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9" name="Google Shape;79;p11"/>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1"/>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24;p3"/>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rgbClr val="888888"/>
                </a:solidFill>
                <a:latin typeface="Century Gothic"/>
                <a:ea typeface="Century Gothic"/>
                <a:cs typeface="Century Gothic"/>
                <a:sym typeface="Century Gothic"/>
              </a:defRPr>
            </a:lvl1pPr>
            <a:lvl2pPr marL="0" lvl="1" indent="0" algn="r">
              <a:spcBef>
                <a:spcPts val="0"/>
              </a:spcBef>
              <a:buNone/>
              <a:defRPr sz="1100">
                <a:solidFill>
                  <a:srgbClr val="888888"/>
                </a:solidFill>
                <a:latin typeface="Century Gothic"/>
                <a:ea typeface="Century Gothic"/>
                <a:cs typeface="Century Gothic"/>
                <a:sym typeface="Century Gothic"/>
              </a:defRPr>
            </a:lvl2pPr>
            <a:lvl3pPr marL="0" lvl="2" indent="0" algn="r">
              <a:spcBef>
                <a:spcPts val="0"/>
              </a:spcBef>
              <a:buNone/>
              <a:defRPr sz="1100">
                <a:solidFill>
                  <a:srgbClr val="888888"/>
                </a:solidFill>
                <a:latin typeface="Century Gothic"/>
                <a:ea typeface="Century Gothic"/>
                <a:cs typeface="Century Gothic"/>
                <a:sym typeface="Century Gothic"/>
              </a:defRPr>
            </a:lvl3pPr>
            <a:lvl4pPr marL="0" lvl="3" indent="0" algn="r">
              <a:spcBef>
                <a:spcPts val="0"/>
              </a:spcBef>
              <a:buNone/>
              <a:defRPr sz="1100">
                <a:solidFill>
                  <a:srgbClr val="888888"/>
                </a:solidFill>
                <a:latin typeface="Century Gothic"/>
                <a:ea typeface="Century Gothic"/>
                <a:cs typeface="Century Gothic"/>
                <a:sym typeface="Century Gothic"/>
              </a:defRPr>
            </a:lvl4pPr>
            <a:lvl5pPr marL="0" lvl="4" indent="0" algn="r">
              <a:spcBef>
                <a:spcPts val="0"/>
              </a:spcBef>
              <a:buNone/>
              <a:defRPr sz="1100">
                <a:solidFill>
                  <a:srgbClr val="888888"/>
                </a:solidFill>
                <a:latin typeface="Century Gothic"/>
                <a:ea typeface="Century Gothic"/>
                <a:cs typeface="Century Gothic"/>
                <a:sym typeface="Century Gothic"/>
              </a:defRPr>
            </a:lvl5pPr>
            <a:lvl6pPr marL="0" lvl="5" indent="0" algn="r">
              <a:spcBef>
                <a:spcPts val="0"/>
              </a:spcBef>
              <a:buNone/>
              <a:defRPr sz="1100">
                <a:solidFill>
                  <a:srgbClr val="888888"/>
                </a:solidFill>
                <a:latin typeface="Century Gothic"/>
                <a:ea typeface="Century Gothic"/>
                <a:cs typeface="Century Gothic"/>
                <a:sym typeface="Century Gothic"/>
              </a:defRPr>
            </a:lvl6pPr>
            <a:lvl7pPr marL="0" lvl="6" indent="0" algn="r">
              <a:spcBef>
                <a:spcPts val="0"/>
              </a:spcBef>
              <a:buNone/>
              <a:defRPr sz="1100">
                <a:solidFill>
                  <a:srgbClr val="888888"/>
                </a:solidFill>
                <a:latin typeface="Century Gothic"/>
                <a:ea typeface="Century Gothic"/>
                <a:cs typeface="Century Gothic"/>
                <a:sym typeface="Century Gothic"/>
              </a:defRPr>
            </a:lvl7pPr>
            <a:lvl8pPr marL="0" lvl="7" indent="0" algn="r">
              <a:spcBef>
                <a:spcPts val="0"/>
              </a:spcBef>
              <a:buNone/>
              <a:defRPr sz="1100">
                <a:solidFill>
                  <a:srgbClr val="888888"/>
                </a:solidFill>
                <a:latin typeface="Century Gothic"/>
                <a:ea typeface="Century Gothic"/>
                <a:cs typeface="Century Gothic"/>
                <a:sym typeface="Century Gothic"/>
              </a:defRPr>
            </a:lvl8pPr>
            <a:lvl9pPr marL="0" lvl="8" indent="0" algn="r">
              <a:spcBef>
                <a:spcPts val="0"/>
              </a:spcBef>
              <a:buNone/>
              <a:defRPr sz="1100">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 name="Google Shape;31;p4"/>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6" name="Google Shape;56;p7"/>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9"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0"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1" name="Google Shape;71;p10"/>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0"/>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1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1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1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1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1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1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1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Husky-H4PCSTS-Stubby-Handled-Combination-Adjustable/dp/B01N91QKFZ/ref=sr_1_1?dchild=1&amp;keywords=husky+tools&amp;qid=1586552469&amp;sr=8-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mazon.com/Precision-Screwdriver-Magnetic-Computer-Electronics/dp/B07TNS3D4X/ref=sr_1_1?dchild=1&amp;keywords=royace+screwdriver+kit&amp;qid=1586552742&amp;sr=8-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4"/>
          <p:cNvSpPr/>
          <p:nvPr/>
        </p:nvSpPr>
        <p:spPr>
          <a:xfrm>
            <a:off x="0" y="0"/>
            <a:ext cx="91416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 name="Google Shape;104;p14"/>
          <p:cNvSpPr txBox="1">
            <a:spLocks noGrp="1"/>
          </p:cNvSpPr>
          <p:nvPr>
            <p:ph type="ctrTitle"/>
          </p:nvPr>
        </p:nvSpPr>
        <p:spPr>
          <a:xfrm>
            <a:off x="711027" y="843324"/>
            <a:ext cx="8144700" cy="170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bril Fatface"/>
              <a:buNone/>
            </a:pPr>
            <a:r>
              <a:rPr lang="en-US" sz="6000" b="1"/>
              <a:t>FTC Useful Tools and Resources</a:t>
            </a:r>
            <a:endParaRPr/>
          </a:p>
        </p:txBody>
      </p:sp>
      <p:sp>
        <p:nvSpPr>
          <p:cNvPr id="105" name="Google Shape;105;p14"/>
          <p:cNvSpPr txBox="1">
            <a:spLocks noGrp="1"/>
          </p:cNvSpPr>
          <p:nvPr>
            <p:ph type="subTitle" idx="1"/>
          </p:nvPr>
        </p:nvSpPr>
        <p:spPr>
          <a:xfrm>
            <a:off x="711028" y="2601649"/>
            <a:ext cx="3943200" cy="646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700"/>
              <a:buNone/>
            </a:pPr>
            <a:r>
              <a:rPr lang="en-US" sz="1700"/>
              <a:t>Team 13380 Quantum Stingers</a:t>
            </a:r>
            <a:endParaRPr/>
          </a:p>
        </p:txBody>
      </p:sp>
      <p:pic>
        <p:nvPicPr>
          <p:cNvPr id="106" name="Google Shape;106;p14" descr="A close up of a sign&#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4572000" y="4362663"/>
            <a:ext cx="3683139" cy="1596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Hex Key</a:t>
            </a:r>
            <a:endParaRPr/>
          </a:p>
        </p:txBody>
      </p:sp>
      <p:sp>
        <p:nvSpPr>
          <p:cNvPr id="169" name="Google Shape;169;p23"/>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A Hex Key, also known as allen key, is essentially a tool which is used to drive in bolts and screws</a:t>
            </a:r>
            <a:endParaRPr/>
          </a:p>
          <a:p>
            <a:pPr marL="457200" lvl="0" indent="-342900" algn="l" rtl="0">
              <a:spcBef>
                <a:spcPts val="0"/>
              </a:spcBef>
              <a:spcAft>
                <a:spcPts val="0"/>
              </a:spcAft>
              <a:buSzPts val="1800"/>
              <a:buChar char="•"/>
            </a:pPr>
            <a:r>
              <a:rPr lang="en-US"/>
              <a:t>A couple of benefits include:</a:t>
            </a:r>
            <a:endParaRPr/>
          </a:p>
          <a:p>
            <a:pPr marL="457200" lvl="0" indent="-342900" algn="l" rtl="0">
              <a:spcBef>
                <a:spcPts val="0"/>
              </a:spcBef>
              <a:spcAft>
                <a:spcPts val="0"/>
              </a:spcAft>
              <a:buSzPts val="1800"/>
              <a:buChar char="•"/>
            </a:pPr>
            <a:r>
              <a:rPr lang="en-US"/>
              <a:t>The Hex Key is fairly small and easy to transport, so it is better than a power drill in terms of transportation</a:t>
            </a:r>
            <a:endParaRPr/>
          </a:p>
          <a:p>
            <a:pPr marL="914400" lvl="1" indent="-342900" algn="l" rtl="0">
              <a:spcBef>
                <a:spcPts val="0"/>
              </a:spcBef>
              <a:spcAft>
                <a:spcPts val="0"/>
              </a:spcAft>
              <a:buSzPts val="1800"/>
              <a:buChar char="•"/>
            </a:pPr>
            <a:r>
              <a:rPr lang="en-US"/>
              <a:t>Because of its size, it also allows places which are too small to be accessed by a screwdriver or power drill to be screwed in tightly</a:t>
            </a:r>
            <a:endParaRPr/>
          </a:p>
          <a:p>
            <a:pPr marL="457200" lvl="0" indent="-342900" algn="l" rtl="0">
              <a:spcBef>
                <a:spcPts val="0"/>
              </a:spcBef>
              <a:spcAft>
                <a:spcPts val="0"/>
              </a:spcAft>
              <a:buSzPts val="1800"/>
              <a:buChar char="•"/>
            </a:pPr>
            <a:r>
              <a:rPr lang="en-US"/>
              <a:t>Hex keys are very simple to use as opposed to having to screw in drill bits to a power drill and have adult supervision</a:t>
            </a:r>
            <a:endParaRPr/>
          </a:p>
          <a:p>
            <a:pPr marL="457200" lvl="0" indent="-342900" algn="l" rtl="0">
              <a:spcBef>
                <a:spcPts val="0"/>
              </a:spcBef>
              <a:spcAft>
                <a:spcPts val="0"/>
              </a:spcAft>
              <a:buSzPts val="1800"/>
              <a:buChar char="•"/>
            </a:pPr>
            <a:r>
              <a:rPr lang="en-US"/>
              <a:t>Cons: Because of its size, it may be hard to keep a grip on if you are using the smaller side adjacent to the longer side</a:t>
            </a:r>
            <a:endParaRPr/>
          </a:p>
          <a:p>
            <a:pPr marL="457200" lvl="0" indent="-342900" algn="l" rtl="0">
              <a:spcBef>
                <a:spcPts val="0"/>
              </a:spcBef>
              <a:spcAft>
                <a:spcPts val="0"/>
              </a:spcAft>
              <a:buSzPts val="1800"/>
              <a:buChar char="•"/>
            </a:pPr>
            <a:r>
              <a:rPr lang="en-US"/>
              <a:t>Where can I buy it?</a:t>
            </a:r>
            <a:endParaRPr/>
          </a:p>
          <a:p>
            <a:pPr marL="914400" lvl="1" indent="-342900" algn="l" rtl="0">
              <a:spcBef>
                <a:spcPts val="0"/>
              </a:spcBef>
              <a:spcAft>
                <a:spcPts val="0"/>
              </a:spcAft>
              <a:buSzPts val="1800"/>
              <a:buChar char="•"/>
            </a:pPr>
            <a:r>
              <a:rPr lang="en-US" sz="2000"/>
              <a:t>https://tinyurl.com/rp27cun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CA32-F48D-4CA1-B1DA-025D1DCD6AF6}"/>
              </a:ext>
            </a:extLst>
          </p:cNvPr>
          <p:cNvSpPr>
            <a:spLocks noGrp="1"/>
          </p:cNvSpPr>
          <p:nvPr>
            <p:ph type="title"/>
          </p:nvPr>
        </p:nvSpPr>
        <p:spPr/>
        <p:txBody>
          <a:bodyPr/>
          <a:lstStyle/>
          <a:p>
            <a:r>
              <a:rPr lang="en-US" dirty="0"/>
              <a:t>Torque Wrench</a:t>
            </a:r>
          </a:p>
        </p:txBody>
      </p:sp>
      <p:sp>
        <p:nvSpPr>
          <p:cNvPr id="3" name="Text Placeholder 2">
            <a:extLst>
              <a:ext uri="{FF2B5EF4-FFF2-40B4-BE49-F238E27FC236}">
                <a16:creationId xmlns:a16="http://schemas.microsoft.com/office/drawing/2014/main" id="{104788FE-8DE5-476E-9285-3004615A4B86}"/>
              </a:ext>
            </a:extLst>
          </p:cNvPr>
          <p:cNvSpPr>
            <a:spLocks noGrp="1"/>
          </p:cNvSpPr>
          <p:nvPr>
            <p:ph type="body" idx="1"/>
          </p:nvPr>
        </p:nvSpPr>
        <p:spPr/>
        <p:txBody>
          <a:bodyPr/>
          <a:lstStyle/>
          <a:p>
            <a:r>
              <a:rPr lang="en-US" dirty="0"/>
              <a:t>Torque wrenches are one of the most useful and important tools for FIRST teams</a:t>
            </a:r>
          </a:p>
          <a:p>
            <a:pPr lvl="1"/>
            <a:r>
              <a:rPr lang="en-US" dirty="0"/>
              <a:t>Torque wrench kits allow teams to fasten bolts of many different sizes</a:t>
            </a:r>
          </a:p>
          <a:p>
            <a:pPr lvl="1"/>
            <a:r>
              <a:rPr lang="en-US" dirty="0"/>
              <a:t>Torque wrenches fasten bolts much more tightly than if just a screwdriver was used</a:t>
            </a:r>
          </a:p>
        </p:txBody>
      </p:sp>
      <p:pic>
        <p:nvPicPr>
          <p:cNvPr id="1026" name="Picture 2" descr="1/2 in. Drive Click Type Torque Wrench">
            <a:extLst>
              <a:ext uri="{FF2B5EF4-FFF2-40B4-BE49-F238E27FC236}">
                <a16:creationId xmlns:a16="http://schemas.microsoft.com/office/drawing/2014/main" id="{ACEAACCB-0083-4FAF-96B3-645DFFFA6F4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28700" y="3378200"/>
            <a:ext cx="2978150" cy="2978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EF0915-E09F-434C-990F-AC817A13A6C7}"/>
              </a:ext>
            </a:extLst>
          </p:cNvPr>
          <p:cNvSpPr txBox="1"/>
          <p:nvPr/>
        </p:nvSpPr>
        <p:spPr>
          <a:xfrm>
            <a:off x="4114800" y="3429000"/>
            <a:ext cx="4699000" cy="2031325"/>
          </a:xfrm>
          <a:prstGeom prst="rect">
            <a:avLst/>
          </a:prstGeom>
          <a:noFill/>
        </p:spPr>
        <p:txBody>
          <a:bodyPr wrap="square" rtlCol="0">
            <a:spAutoFit/>
          </a:bodyPr>
          <a:lstStyle/>
          <a:p>
            <a:r>
              <a:rPr lang="en-US" sz="1800" dirty="0">
                <a:latin typeface="Century Gothic" panose="020B0502020202020204" pitchFamily="34" charset="0"/>
              </a:rPr>
              <a:t>Here is a link to a useful kit of torque wrenches: </a:t>
            </a:r>
            <a:r>
              <a:rPr lang="en-US" sz="1800" dirty="0">
                <a:hlinkClick r:id="rId3"/>
              </a:rPr>
              <a:t>https://www.amazon.com/Husky-H4PCSTS-Stubby-Handled-Combination-Adjustable/dp/B01N91QKFZ/ref=sr_1_1?dchild=1&amp;keywords=husky+tools&amp;qid=1586552469&amp;sr=8-1</a:t>
            </a:r>
            <a:r>
              <a:rPr lang="en-US" sz="1800" dirty="0">
                <a:latin typeface="Century Gothic" panose="020B0502020202020204" pitchFamily="34" charset="0"/>
              </a:rPr>
              <a:t> </a:t>
            </a:r>
          </a:p>
        </p:txBody>
      </p:sp>
    </p:spTree>
    <p:extLst>
      <p:ext uri="{BB962C8B-B14F-4D97-AF65-F5344CB8AC3E}">
        <p14:creationId xmlns:p14="http://schemas.microsoft.com/office/powerpoint/2010/main" val="150911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256B-28C6-41AE-B471-518CC3DA67FD}"/>
              </a:ext>
            </a:extLst>
          </p:cNvPr>
          <p:cNvSpPr>
            <a:spLocks noGrp="1"/>
          </p:cNvSpPr>
          <p:nvPr>
            <p:ph type="title"/>
          </p:nvPr>
        </p:nvSpPr>
        <p:spPr/>
        <p:txBody>
          <a:bodyPr/>
          <a:lstStyle/>
          <a:p>
            <a:r>
              <a:rPr lang="en-US" dirty="0"/>
              <a:t>Screw Driver Kits</a:t>
            </a:r>
          </a:p>
        </p:txBody>
      </p:sp>
      <p:sp>
        <p:nvSpPr>
          <p:cNvPr id="3" name="Text Placeholder 2">
            <a:extLst>
              <a:ext uri="{FF2B5EF4-FFF2-40B4-BE49-F238E27FC236}">
                <a16:creationId xmlns:a16="http://schemas.microsoft.com/office/drawing/2014/main" id="{12DEF971-7CCA-4896-A63A-D74DD48B618D}"/>
              </a:ext>
            </a:extLst>
          </p:cNvPr>
          <p:cNvSpPr>
            <a:spLocks noGrp="1"/>
          </p:cNvSpPr>
          <p:nvPr>
            <p:ph type="body" idx="1"/>
          </p:nvPr>
        </p:nvSpPr>
        <p:spPr/>
        <p:txBody>
          <a:bodyPr/>
          <a:lstStyle/>
          <a:p>
            <a:r>
              <a:rPr lang="en-US" dirty="0"/>
              <a:t>Screw driver kits are kits with multiple interchangeable screw driver heads</a:t>
            </a:r>
          </a:p>
          <a:p>
            <a:r>
              <a:rPr lang="en-US" dirty="0"/>
              <a:t>These are especially useful when using screws from multiple vendors, which often come in different sizes and shapes</a:t>
            </a:r>
          </a:p>
          <a:p>
            <a:r>
              <a:rPr lang="en-US" dirty="0"/>
              <a:t>These screw kits can replace the hoard of screws that many teams may have at home with one compact, useful kit</a:t>
            </a:r>
          </a:p>
          <a:p>
            <a:r>
              <a:rPr lang="en-US" dirty="0"/>
              <a:t>This greatly decreases clutter and the frantic search for the correct screwdriver or hex key</a:t>
            </a:r>
          </a:p>
          <a:p>
            <a:r>
              <a:rPr lang="en-US" dirty="0"/>
              <a:t>You can buy a screwdriver kit here</a:t>
            </a:r>
          </a:p>
          <a:p>
            <a:pPr lvl="1"/>
            <a:r>
              <a:rPr lang="en-US">
                <a:hlinkClick r:id="rId2"/>
              </a:rPr>
              <a:t>https://www.amazon.com/Precision-Screwdriver-Magnetic-Computer-Electronics/dp/B07TNS3D4X/ref=sr_1_1?dchild=1&amp;keywords=royace+screwdriver+kit&amp;qid=1586552742&amp;sr=8-1</a:t>
            </a:r>
            <a:endParaRPr lang="en-US" dirty="0"/>
          </a:p>
        </p:txBody>
      </p:sp>
    </p:spTree>
    <p:extLst>
      <p:ext uri="{BB962C8B-B14F-4D97-AF65-F5344CB8AC3E}">
        <p14:creationId xmlns:p14="http://schemas.microsoft.com/office/powerpoint/2010/main" val="331202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Credits</a:t>
            </a:r>
            <a:endParaRPr/>
          </a:p>
        </p:txBody>
      </p:sp>
      <p:sp>
        <p:nvSpPr>
          <p:cNvPr id="175" name="Google Shape;175;p24"/>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a:t>This lesson was written by Sashv Dave for FTCTutorials.com</a:t>
            </a:r>
            <a:endParaRPr sz="1600"/>
          </a:p>
          <a:p>
            <a:pPr marL="228600" lvl="0" indent="-228600" algn="l" rtl="0">
              <a:lnSpc>
                <a:spcPct val="100000"/>
              </a:lnSpc>
              <a:spcBef>
                <a:spcPts val="1000"/>
              </a:spcBef>
              <a:spcAft>
                <a:spcPts val="0"/>
              </a:spcAft>
              <a:buClr>
                <a:schemeClr val="dk1"/>
              </a:buClr>
              <a:buSzPts val="1600"/>
              <a:buChar char="•"/>
            </a:pPr>
            <a:r>
              <a:rPr lang="en-US" sz="1600"/>
              <a:t>You can contact the author davesashv@gmail.com</a:t>
            </a:r>
            <a:endParaRPr/>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0" algn="l" rtl="0">
              <a:lnSpc>
                <a:spcPct val="100000"/>
              </a:lnSpc>
              <a:spcBef>
                <a:spcPts val="1000"/>
              </a:spcBef>
              <a:spcAft>
                <a:spcPts val="0"/>
              </a:spcAft>
              <a:buNone/>
            </a:pPr>
            <a:endParaRPr sz="1600"/>
          </a:p>
          <a:p>
            <a:pPr marL="228600" lvl="0" indent="-228600" algn="l" rtl="0">
              <a:lnSpc>
                <a:spcPct val="100000"/>
              </a:lnSpc>
              <a:spcBef>
                <a:spcPts val="1000"/>
              </a:spcBef>
              <a:spcAft>
                <a:spcPts val="0"/>
              </a:spcAft>
              <a:buClr>
                <a:schemeClr val="dk1"/>
              </a:buClr>
              <a:buSzPts val="1600"/>
              <a:buChar char="•"/>
            </a:pPr>
            <a:r>
              <a:rPr lang="en-US" sz="1600"/>
              <a:t>More lessons for FIRST Tech Challenge are available at www.FTCtutorials.com</a:t>
            </a:r>
            <a:endParaRPr sz="1600"/>
          </a:p>
        </p:txBody>
      </p:sp>
      <p:sp>
        <p:nvSpPr>
          <p:cNvPr id="176" name="Google Shape;176;p24"/>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
        <p:nvSpPr>
          <p:cNvPr id="177" name="Google Shape;177;p24"/>
          <p:cNvSpPr/>
          <p:nvPr/>
        </p:nvSpPr>
        <p:spPr>
          <a:xfrm>
            <a:off x="1420566" y="5157859"/>
            <a:ext cx="7464353" cy="430887"/>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This work is licensed under a</a:t>
            </a:r>
            <a:endParaRPr/>
          </a:p>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 </a:t>
            </a:r>
            <a:r>
              <a:rPr lang="en-US" sz="1400" b="0" i="0" u="sng" strike="noStrike" cap="none">
                <a:solidFill>
                  <a:schemeClr val="hlink"/>
                </a:solidFill>
                <a:latin typeface="Helvetica Neue"/>
                <a:ea typeface="Helvetica Neue"/>
                <a:cs typeface="Helvetica Neue"/>
                <a:sym typeface="Helvetica Neue"/>
                <a:hlinkClick r:id="rId3"/>
              </a:rPr>
              <a:t>Creative Commons Attribution-NonCommercial-ShareAlike 4.0 International License</a:t>
            </a:r>
            <a:r>
              <a:rPr lang="en-US" sz="1400" b="0" i="0" u="none" strike="noStrike" cap="none">
                <a:solidFill>
                  <a:srgbClr val="000000"/>
                </a:solidFill>
                <a:latin typeface="Helvetica Neue"/>
                <a:ea typeface="Helvetica Neue"/>
                <a:cs typeface="Helvetica Neue"/>
                <a:sym typeface="Helvetica Neue"/>
              </a:rPr>
              <a:t>.</a:t>
            </a:r>
            <a:r>
              <a:rPr lang="en-US" sz="1100" b="0" i="0" u="none" strike="noStrike" cap="none">
                <a:solidFill>
                  <a:schemeClr val="dk1"/>
                </a:solidFill>
                <a:latin typeface="Arial"/>
                <a:ea typeface="Arial"/>
                <a:cs typeface="Arial"/>
                <a:sym typeface="Arial"/>
              </a:rPr>
              <a:t> </a:t>
            </a:r>
            <a:endParaRPr sz="1800" b="0" i="0" u="none" strike="noStrike" cap="none">
              <a:solidFill>
                <a:srgbClr val="4374B7"/>
              </a:solidFill>
              <a:latin typeface="Helvetica Neue"/>
              <a:ea typeface="Helvetica Neue"/>
              <a:cs typeface="Helvetica Neue"/>
              <a:sym typeface="Helvetica Neue"/>
            </a:endParaRPr>
          </a:p>
        </p:txBody>
      </p:sp>
      <p:pic>
        <p:nvPicPr>
          <p:cNvPr id="178" name="Google Shape;178;p24" descr="Creative Commons License">
            <a:hlinkClick r:id="rId3"/>
          </p:cNvPr>
          <p:cNvPicPr preferRelativeResize="0"/>
          <p:nvPr/>
        </p:nvPicPr>
        <p:blipFill rotWithShape="1">
          <a:blip r:embed="rId4">
            <a:alphaModFix/>
          </a:blip>
          <a:srcRect/>
          <a:stretch/>
        </p:blipFill>
        <p:spPr>
          <a:xfrm>
            <a:off x="364901" y="5219289"/>
            <a:ext cx="949845" cy="334606"/>
          </a:xfrm>
          <a:prstGeom prst="rect">
            <a:avLst/>
          </a:prstGeom>
          <a:noFill/>
          <a:ln>
            <a:noFill/>
          </a:ln>
        </p:spPr>
      </p:pic>
      <p:pic>
        <p:nvPicPr>
          <p:cNvPr id="179" name="Google Shape;179;p24"/>
          <p:cNvPicPr preferRelativeResize="0"/>
          <p:nvPr/>
        </p:nvPicPr>
        <p:blipFill>
          <a:blip r:embed="rId5">
            <a:alphaModFix/>
          </a:blip>
          <a:stretch>
            <a:fillRect/>
          </a:stretch>
        </p:blipFill>
        <p:spPr>
          <a:xfrm>
            <a:off x="2490150" y="2210425"/>
            <a:ext cx="4048125" cy="143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41300" algn="l" rtl="0">
              <a:lnSpc>
                <a:spcPct val="100000"/>
              </a:lnSpc>
              <a:spcBef>
                <a:spcPts val="0"/>
              </a:spcBef>
              <a:spcAft>
                <a:spcPts val="0"/>
              </a:spcAft>
              <a:buClr>
                <a:schemeClr val="dk1"/>
              </a:buClr>
              <a:buSzPts val="1800"/>
              <a:buChar char="•"/>
            </a:pPr>
            <a:r>
              <a:rPr lang="en-US" sz="1800"/>
              <a:t>Aside from vendor-sold parts, your team may find </a:t>
            </a:r>
            <a:r>
              <a:rPr lang="en-US" sz="1800" b="1"/>
              <a:t>custom(ized) made parts</a:t>
            </a:r>
            <a:r>
              <a:rPr lang="en-US" sz="1800"/>
              <a:t> handy</a:t>
            </a:r>
            <a:endParaRPr sz="1800"/>
          </a:p>
          <a:p>
            <a:pPr marL="685800" lvl="1" indent="-228600" algn="l" rtl="0">
              <a:lnSpc>
                <a:spcPct val="100000"/>
              </a:lnSpc>
              <a:spcBef>
                <a:spcPts val="0"/>
              </a:spcBef>
              <a:spcAft>
                <a:spcPts val="0"/>
              </a:spcAft>
              <a:buSzPts val="1800"/>
              <a:buChar char="•"/>
            </a:pPr>
            <a:r>
              <a:rPr lang="en-US" sz="1800"/>
              <a:t>Custom parts allow for more versatile building, as well as options for robot personality</a:t>
            </a:r>
            <a:endParaRPr sz="1800"/>
          </a:p>
          <a:p>
            <a:pPr marL="685800" lvl="1" indent="-228600" algn="l" rtl="0">
              <a:lnSpc>
                <a:spcPct val="100000"/>
              </a:lnSpc>
              <a:spcBef>
                <a:spcPts val="0"/>
              </a:spcBef>
              <a:spcAft>
                <a:spcPts val="0"/>
              </a:spcAft>
              <a:buSzPts val="1800"/>
              <a:buChar char="•"/>
            </a:pPr>
            <a:r>
              <a:rPr lang="en-US" sz="1800"/>
              <a:t>Can be obtained through </a:t>
            </a:r>
            <a:r>
              <a:rPr lang="en-US" sz="1800" b="1"/>
              <a:t>3D printing</a:t>
            </a:r>
            <a:r>
              <a:rPr lang="en-US" sz="1800"/>
              <a:t> or </a:t>
            </a:r>
            <a:r>
              <a:rPr lang="en-US" sz="1800" b="1"/>
              <a:t>cutting/carving</a:t>
            </a:r>
            <a:r>
              <a:rPr lang="en-US" sz="1800"/>
              <a:t> (</a:t>
            </a:r>
            <a:r>
              <a:rPr lang="en-US"/>
              <a:t>l</a:t>
            </a:r>
            <a:r>
              <a:rPr lang="en-US" sz="1800"/>
              <a:t>aser cutters, CNC machines, vinyl cutters, power drills, saws, etc.)</a:t>
            </a:r>
            <a:endParaRPr sz="1800"/>
          </a:p>
          <a:p>
            <a:pPr marL="685800" lvl="0" indent="0" algn="l" rtl="0">
              <a:lnSpc>
                <a:spcPct val="100000"/>
              </a:lnSpc>
              <a:spcBef>
                <a:spcPts val="0"/>
              </a:spcBef>
              <a:spcAft>
                <a:spcPts val="0"/>
              </a:spcAft>
              <a:buNone/>
            </a:pPr>
            <a:endParaRPr/>
          </a:p>
          <a:p>
            <a:pPr marL="228600" lvl="0" indent="-228600" algn="l" rtl="0">
              <a:lnSpc>
                <a:spcPct val="100000"/>
              </a:lnSpc>
              <a:spcBef>
                <a:spcPts val="0"/>
              </a:spcBef>
              <a:spcAft>
                <a:spcPts val="0"/>
              </a:spcAft>
              <a:buSzPts val="1800"/>
              <a:buChar char="•"/>
            </a:pPr>
            <a:r>
              <a:rPr lang="en-US"/>
              <a:t>In addition, to </a:t>
            </a:r>
            <a:r>
              <a:rPr lang="en-US" b="1"/>
              <a:t>assist</a:t>
            </a:r>
            <a:r>
              <a:rPr lang="en-US"/>
              <a:t> and boost </a:t>
            </a:r>
            <a:r>
              <a:rPr lang="en-US" b="1"/>
              <a:t>ease of building</a:t>
            </a:r>
            <a:r>
              <a:rPr lang="en-US"/>
              <a:t>, there are many tools like a </a:t>
            </a:r>
            <a:r>
              <a:rPr lang="en-US" b="1"/>
              <a:t>vice</a:t>
            </a:r>
            <a:r>
              <a:rPr lang="en-US"/>
              <a:t> or a </a:t>
            </a:r>
            <a:r>
              <a:rPr lang="en-US" b="1"/>
              <a:t>workbench</a:t>
            </a:r>
            <a:endParaRPr b="1"/>
          </a:p>
          <a:p>
            <a:pPr marL="228600" lvl="0" indent="0" algn="l" rtl="0">
              <a:lnSpc>
                <a:spcPct val="100000"/>
              </a:lnSpc>
              <a:spcBef>
                <a:spcPts val="0"/>
              </a:spcBef>
              <a:spcAft>
                <a:spcPts val="0"/>
              </a:spcAft>
              <a:buNone/>
            </a:pPr>
            <a:endParaRPr b="1"/>
          </a:p>
          <a:p>
            <a:pPr marL="228600" lvl="0" indent="-228600" algn="l" rtl="0">
              <a:lnSpc>
                <a:spcPct val="100000"/>
              </a:lnSpc>
              <a:spcBef>
                <a:spcPts val="0"/>
              </a:spcBef>
              <a:spcAft>
                <a:spcPts val="0"/>
              </a:spcAft>
              <a:buSzPts val="1800"/>
              <a:buChar char="•"/>
            </a:pPr>
            <a:r>
              <a:rPr lang="en-US"/>
              <a:t>To assist with the design process, </a:t>
            </a:r>
            <a:r>
              <a:rPr lang="en-US" b="1"/>
              <a:t>CAD/CAM softwares</a:t>
            </a:r>
            <a:r>
              <a:rPr lang="en-US"/>
              <a:t> can also be used (Fusion 360, Inventor, Solidworks, etc.)</a:t>
            </a:r>
            <a:endParaRPr/>
          </a:p>
          <a:p>
            <a:pPr marL="685800" lvl="1" indent="-228600" algn="l" rtl="0">
              <a:lnSpc>
                <a:spcPct val="100000"/>
              </a:lnSpc>
              <a:spcBef>
                <a:spcPts val="0"/>
              </a:spcBef>
              <a:spcAft>
                <a:spcPts val="0"/>
              </a:spcAft>
              <a:buSzPts val="1800"/>
              <a:buChar char="•"/>
            </a:pPr>
            <a:r>
              <a:rPr lang="en-US"/>
              <a:t>Can be used to help </a:t>
            </a:r>
            <a:r>
              <a:rPr lang="en-US" b="1"/>
              <a:t>assemble digital </a:t>
            </a:r>
            <a:r>
              <a:rPr lang="en-US"/>
              <a:t>and</a:t>
            </a:r>
            <a:r>
              <a:rPr lang="en-US" b="1"/>
              <a:t> computerized models</a:t>
            </a:r>
            <a:r>
              <a:rPr lang="en-US"/>
              <a:t> of your robot/parts of it</a:t>
            </a:r>
            <a:endParaRPr/>
          </a:p>
          <a:p>
            <a:pPr marL="685800" lvl="1" indent="-228600" algn="l" rtl="0">
              <a:lnSpc>
                <a:spcPct val="100000"/>
              </a:lnSpc>
              <a:spcBef>
                <a:spcPts val="0"/>
              </a:spcBef>
              <a:spcAft>
                <a:spcPts val="0"/>
              </a:spcAft>
              <a:buSzPts val="1800"/>
              <a:buChar char="•"/>
            </a:pPr>
            <a:r>
              <a:rPr lang="en-US"/>
              <a:t>Can be used to </a:t>
            </a:r>
            <a:r>
              <a:rPr lang="en-US" b="1"/>
              <a:t>sketch/model</a:t>
            </a:r>
            <a:r>
              <a:rPr lang="en-US"/>
              <a:t> certain </a:t>
            </a:r>
            <a:r>
              <a:rPr lang="en-US" b="1"/>
              <a:t>custom parts</a:t>
            </a:r>
            <a:r>
              <a:rPr lang="en-US"/>
              <a:t> to print, cut, or carve</a:t>
            </a:r>
            <a:endParaRPr/>
          </a:p>
        </p:txBody>
      </p:sp>
      <p:sp>
        <p:nvSpPr>
          <p:cNvPr id="112" name="Google Shape;112;p15"/>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Intro</a:t>
            </a:r>
            <a:endParaRPr/>
          </a:p>
        </p:txBody>
      </p:sp>
      <p:sp>
        <p:nvSpPr>
          <p:cNvPr id="113" name="Google Shape;113;p15"/>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59080" y="1249680"/>
            <a:ext cx="8664000" cy="5029200"/>
          </a:xfrm>
          <a:prstGeom prst="rect">
            <a:avLst/>
          </a:prstGeom>
          <a:noFill/>
          <a:ln>
            <a:noFill/>
          </a:ln>
        </p:spPr>
        <p:txBody>
          <a:bodyPr spcFirstLastPara="1" wrap="square" lIns="91425" tIns="45700" rIns="91425" bIns="45700" anchor="t" anchorCtr="0">
            <a:noAutofit/>
          </a:bodyPr>
          <a:lstStyle/>
          <a:p>
            <a:pPr marL="228600" lvl="0" indent="-279400" algn="l" rtl="0">
              <a:lnSpc>
                <a:spcPct val="100000"/>
              </a:lnSpc>
              <a:spcBef>
                <a:spcPts val="0"/>
              </a:spcBef>
              <a:spcAft>
                <a:spcPts val="0"/>
              </a:spcAft>
              <a:buClr>
                <a:schemeClr val="dk1"/>
              </a:buClr>
              <a:buSzPts val="2400"/>
              <a:buChar char="•"/>
            </a:pPr>
            <a:r>
              <a:rPr lang="en-US" sz="2400" b="1" dirty="0"/>
              <a:t>Production </a:t>
            </a:r>
            <a:r>
              <a:rPr lang="en-US" sz="2400" dirty="0"/>
              <a:t>tools that you may need:</a:t>
            </a:r>
            <a:endParaRPr sz="2400" dirty="0"/>
          </a:p>
          <a:p>
            <a:pPr marL="685800" lvl="1" indent="-266700" algn="l" rtl="0">
              <a:lnSpc>
                <a:spcPct val="100000"/>
              </a:lnSpc>
              <a:spcBef>
                <a:spcPts val="0"/>
              </a:spcBef>
              <a:spcAft>
                <a:spcPts val="0"/>
              </a:spcAft>
              <a:buSzPts val="2400"/>
              <a:buChar char="•"/>
            </a:pPr>
            <a:r>
              <a:rPr lang="en-US" sz="2400" dirty="0"/>
              <a:t>3D Printer</a:t>
            </a:r>
            <a:endParaRPr sz="2400" dirty="0"/>
          </a:p>
          <a:p>
            <a:pPr marL="685800" lvl="1" indent="-266700" algn="l" rtl="0">
              <a:lnSpc>
                <a:spcPct val="100000"/>
              </a:lnSpc>
              <a:spcBef>
                <a:spcPts val="0"/>
              </a:spcBef>
              <a:spcAft>
                <a:spcPts val="0"/>
              </a:spcAft>
              <a:buSzPts val="2400"/>
              <a:buChar char="•"/>
            </a:pPr>
            <a:r>
              <a:rPr lang="en-US" sz="2400" dirty="0"/>
              <a:t>CNC Machine</a:t>
            </a:r>
            <a:endParaRPr sz="2400" dirty="0"/>
          </a:p>
          <a:p>
            <a:pPr marL="685800" lvl="1" indent="-266700" algn="l" rtl="0">
              <a:lnSpc>
                <a:spcPct val="100000"/>
              </a:lnSpc>
              <a:spcBef>
                <a:spcPts val="0"/>
              </a:spcBef>
              <a:spcAft>
                <a:spcPts val="0"/>
              </a:spcAft>
              <a:buSzPts val="2400"/>
              <a:buChar char="•"/>
            </a:pPr>
            <a:r>
              <a:rPr lang="en-US" sz="2400" dirty="0"/>
              <a:t>Vinyl Cutter</a:t>
            </a:r>
            <a:endParaRPr sz="2400" dirty="0"/>
          </a:p>
          <a:p>
            <a:pPr marL="685800" lvl="1" indent="-266700" algn="l" rtl="0">
              <a:lnSpc>
                <a:spcPct val="100000"/>
              </a:lnSpc>
              <a:spcBef>
                <a:spcPts val="0"/>
              </a:spcBef>
              <a:spcAft>
                <a:spcPts val="0"/>
              </a:spcAft>
              <a:buSzPts val="2400"/>
              <a:buChar char="•"/>
            </a:pPr>
            <a:r>
              <a:rPr lang="en-US" sz="2400" dirty="0"/>
              <a:t>Laser cutter</a:t>
            </a:r>
            <a:endParaRPr sz="2400" dirty="0"/>
          </a:p>
          <a:p>
            <a:pPr marL="685800" lvl="1" indent="-266700" algn="l" rtl="0">
              <a:lnSpc>
                <a:spcPct val="100000"/>
              </a:lnSpc>
              <a:spcBef>
                <a:spcPts val="0"/>
              </a:spcBef>
              <a:spcAft>
                <a:spcPts val="0"/>
              </a:spcAft>
              <a:buSzPts val="2400"/>
              <a:buChar char="•"/>
            </a:pPr>
            <a:r>
              <a:rPr lang="en-US" sz="2400" dirty="0"/>
              <a:t>Power Drill</a:t>
            </a:r>
            <a:endParaRPr sz="2400" dirty="0"/>
          </a:p>
          <a:p>
            <a:pPr marL="685800" lvl="1" indent="-266700" algn="l" rtl="0">
              <a:lnSpc>
                <a:spcPct val="100000"/>
              </a:lnSpc>
              <a:spcBef>
                <a:spcPts val="0"/>
              </a:spcBef>
              <a:spcAft>
                <a:spcPts val="0"/>
              </a:spcAft>
              <a:buSzPts val="2400"/>
              <a:buChar char="•"/>
            </a:pPr>
            <a:r>
              <a:rPr lang="en-US" sz="2400" dirty="0"/>
              <a:t>Circular Saw</a:t>
            </a:r>
            <a:endParaRPr sz="2400" dirty="0"/>
          </a:p>
          <a:p>
            <a:pPr marL="685800" lvl="1" indent="-266700" algn="l" rtl="0">
              <a:lnSpc>
                <a:spcPct val="100000"/>
              </a:lnSpc>
              <a:spcBef>
                <a:spcPts val="0"/>
              </a:spcBef>
              <a:spcAft>
                <a:spcPts val="0"/>
              </a:spcAft>
              <a:buSzPts val="2400"/>
              <a:buChar char="•"/>
            </a:pPr>
            <a:r>
              <a:rPr lang="en-US" sz="2400" dirty="0"/>
              <a:t>Hex Key</a:t>
            </a:r>
          </a:p>
          <a:p>
            <a:pPr marL="685800" lvl="1" indent="-266700" algn="l" rtl="0">
              <a:lnSpc>
                <a:spcPct val="100000"/>
              </a:lnSpc>
              <a:spcBef>
                <a:spcPts val="0"/>
              </a:spcBef>
              <a:spcAft>
                <a:spcPts val="0"/>
              </a:spcAft>
              <a:buSzPts val="2400"/>
              <a:buChar char="•"/>
            </a:pPr>
            <a:r>
              <a:rPr lang="en-US" sz="2400" dirty="0"/>
              <a:t>Torque Wrenches</a:t>
            </a:r>
          </a:p>
          <a:p>
            <a:pPr marL="685800" lvl="1" indent="-266700" algn="l" rtl="0">
              <a:lnSpc>
                <a:spcPct val="100000"/>
              </a:lnSpc>
              <a:spcBef>
                <a:spcPts val="0"/>
              </a:spcBef>
              <a:spcAft>
                <a:spcPts val="0"/>
              </a:spcAft>
              <a:buSzPts val="2400"/>
              <a:buChar char="•"/>
            </a:pPr>
            <a:r>
              <a:rPr lang="en-US" sz="2400" dirty="0"/>
              <a:t>Screwdriver Kits</a:t>
            </a:r>
            <a:endParaRPr sz="2400" dirty="0"/>
          </a:p>
          <a:p>
            <a:pPr marL="228600" lvl="0" indent="-266700" algn="l" rtl="0">
              <a:lnSpc>
                <a:spcPct val="100000"/>
              </a:lnSpc>
              <a:spcBef>
                <a:spcPts val="0"/>
              </a:spcBef>
              <a:spcAft>
                <a:spcPts val="0"/>
              </a:spcAft>
              <a:buSzPts val="2400"/>
              <a:buChar char="•"/>
            </a:pPr>
            <a:r>
              <a:rPr lang="en-US" sz="2400" b="1" dirty="0"/>
              <a:t>Assistance </a:t>
            </a:r>
            <a:r>
              <a:rPr lang="en-US" sz="2400" dirty="0"/>
              <a:t>tools that you may need:</a:t>
            </a:r>
            <a:endParaRPr sz="2400" dirty="0"/>
          </a:p>
          <a:p>
            <a:pPr marL="685800" lvl="1" indent="-266700" algn="l" rtl="0">
              <a:lnSpc>
                <a:spcPct val="100000"/>
              </a:lnSpc>
              <a:spcBef>
                <a:spcPts val="0"/>
              </a:spcBef>
              <a:spcAft>
                <a:spcPts val="0"/>
              </a:spcAft>
              <a:buSzPts val="2400"/>
              <a:buChar char="•"/>
            </a:pPr>
            <a:r>
              <a:rPr lang="en-US" sz="2400" dirty="0"/>
              <a:t>Vise</a:t>
            </a:r>
            <a:endParaRPr sz="2400" dirty="0"/>
          </a:p>
          <a:p>
            <a:pPr marL="685800" lvl="1" indent="-266700" algn="l" rtl="0">
              <a:lnSpc>
                <a:spcPct val="100000"/>
              </a:lnSpc>
              <a:spcBef>
                <a:spcPts val="0"/>
              </a:spcBef>
              <a:spcAft>
                <a:spcPts val="0"/>
              </a:spcAft>
              <a:buSzPts val="2400"/>
              <a:buChar char="•"/>
            </a:pPr>
            <a:r>
              <a:rPr lang="en-US" sz="2400" dirty="0"/>
              <a:t>Workbench</a:t>
            </a:r>
            <a:endParaRPr sz="2400" dirty="0"/>
          </a:p>
          <a:p>
            <a:pPr marL="685800" lvl="0" indent="0" algn="l" rtl="0">
              <a:lnSpc>
                <a:spcPct val="100000"/>
              </a:lnSpc>
              <a:spcBef>
                <a:spcPts val="0"/>
              </a:spcBef>
              <a:spcAft>
                <a:spcPts val="0"/>
              </a:spcAft>
              <a:buNone/>
            </a:pPr>
            <a:endParaRPr sz="2400" dirty="0"/>
          </a:p>
        </p:txBody>
      </p:sp>
      <p:sp>
        <p:nvSpPr>
          <p:cNvPr id="119" name="Google Shape;119;p16"/>
          <p:cNvSpPr txBox="1">
            <a:spLocks noGrp="1"/>
          </p:cNvSpPr>
          <p:nvPr>
            <p:ph type="title"/>
          </p:nvPr>
        </p:nvSpPr>
        <p:spPr>
          <a:xfrm>
            <a:off x="259080" y="365125"/>
            <a:ext cx="8664000" cy="73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Hardware</a:t>
            </a:r>
            <a:endParaRPr/>
          </a:p>
        </p:txBody>
      </p:sp>
      <p:sp>
        <p:nvSpPr>
          <p:cNvPr id="120" name="Google Shape;120;p16"/>
          <p:cNvSpPr txBox="1">
            <a:spLocks noGrp="1"/>
          </p:cNvSpPr>
          <p:nvPr>
            <p:ph type="ftr" idx="11"/>
          </p:nvPr>
        </p:nvSpPr>
        <p:spPr>
          <a:xfrm>
            <a:off x="25908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Copyright 2020 FTCTutorials.com (Last edit 4/1/2020)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3D printer</a:t>
            </a:r>
            <a:endParaRPr/>
          </a:p>
        </p:txBody>
      </p:sp>
      <p:sp>
        <p:nvSpPr>
          <p:cNvPr id="127" name="Google Shape;127;p17"/>
          <p:cNvSpPr txBox="1">
            <a:spLocks noGrp="1"/>
          </p:cNvSpPr>
          <p:nvPr>
            <p:ph type="body" idx="1"/>
          </p:nvPr>
        </p:nvSpPr>
        <p:spPr>
          <a:xfrm>
            <a:off x="259080" y="1104930"/>
            <a:ext cx="8664000" cy="5029200"/>
          </a:xfrm>
          <a:prstGeom prst="rect">
            <a:avLst/>
          </a:prstGeom>
        </p:spPr>
        <p:txBody>
          <a:bodyPr spcFirstLastPara="1" wrap="square" lIns="91425" tIns="45700" rIns="91425" bIns="45700" anchor="t" anchorCtr="0">
            <a:noAutofit/>
          </a:bodyPr>
          <a:lstStyle/>
          <a:p>
            <a:pPr marL="457200" lvl="0" indent="-317500" algn="l" rtl="0">
              <a:spcBef>
                <a:spcPts val="1000"/>
              </a:spcBef>
              <a:spcAft>
                <a:spcPts val="0"/>
              </a:spcAft>
              <a:buSzPts val="1400"/>
              <a:buChar char="•"/>
            </a:pPr>
            <a:r>
              <a:rPr lang="en-US" sz="1400" b="1" dirty="0"/>
              <a:t>Why might it be useful </a:t>
            </a:r>
            <a:endParaRPr sz="1400" b="1" dirty="0"/>
          </a:p>
          <a:p>
            <a:pPr marL="914400" lvl="1" indent="-317500" algn="l" rtl="0">
              <a:spcBef>
                <a:spcPts val="0"/>
              </a:spcBef>
              <a:spcAft>
                <a:spcPts val="0"/>
              </a:spcAft>
              <a:buSzPts val="1400"/>
              <a:buChar char="•"/>
            </a:pPr>
            <a:r>
              <a:rPr lang="en-US" sz="1400" b="1" dirty="0"/>
              <a:t>Flexibility</a:t>
            </a:r>
            <a:endParaRPr sz="1400" b="1" dirty="0"/>
          </a:p>
          <a:p>
            <a:pPr marL="1371600" lvl="2" indent="-317500" algn="l" rtl="0">
              <a:spcBef>
                <a:spcPts val="0"/>
              </a:spcBef>
              <a:spcAft>
                <a:spcPts val="0"/>
              </a:spcAft>
              <a:buSzPts val="1400"/>
              <a:buChar char="•"/>
            </a:pPr>
            <a:r>
              <a:rPr lang="en-US" sz="1400" dirty="0"/>
              <a:t>As briefly mentioned before, there is a high probability that you won’t be able to find every single part that you are looking for, and you may want to </a:t>
            </a:r>
            <a:r>
              <a:rPr lang="en-US" sz="1400" b="1" dirty="0"/>
              <a:t>innovate a part that requires a special component</a:t>
            </a:r>
            <a:r>
              <a:rPr lang="en-US" sz="1400" dirty="0"/>
              <a:t> which many of the places you are going to buy parts from </a:t>
            </a:r>
            <a:r>
              <a:rPr lang="en-US" sz="1400" dirty="0" err="1"/>
              <a:t>dont</a:t>
            </a:r>
            <a:r>
              <a:rPr lang="en-US" sz="1400" dirty="0"/>
              <a:t> have</a:t>
            </a:r>
            <a:endParaRPr sz="1400" dirty="0"/>
          </a:p>
          <a:p>
            <a:pPr marL="914400" lvl="1" indent="-317500" algn="l" rtl="0">
              <a:spcBef>
                <a:spcPts val="0"/>
              </a:spcBef>
              <a:spcAft>
                <a:spcPts val="0"/>
              </a:spcAft>
              <a:buSzPts val="1400"/>
              <a:buChar char="•"/>
            </a:pPr>
            <a:r>
              <a:rPr lang="en-US" sz="1400" b="1" dirty="0"/>
              <a:t>Ease in Integration</a:t>
            </a:r>
            <a:endParaRPr sz="1400" b="1" dirty="0"/>
          </a:p>
          <a:p>
            <a:pPr marL="1371600" lvl="2" indent="-317500" algn="l" rtl="0">
              <a:spcBef>
                <a:spcPts val="0"/>
              </a:spcBef>
              <a:spcAft>
                <a:spcPts val="0"/>
              </a:spcAft>
              <a:buSzPts val="1400"/>
              <a:buChar char="•"/>
            </a:pPr>
            <a:r>
              <a:rPr lang="en-US" sz="1400" dirty="0"/>
              <a:t>By using a 3D printer, you can innovate these parts with whatever constraints you would like them to have, and you can easily check your robot, to see how you can integrate the parts so that they work properly</a:t>
            </a:r>
            <a:endParaRPr sz="1400" dirty="0"/>
          </a:p>
          <a:p>
            <a:pPr marL="914400" lvl="1" indent="-317500" algn="l" rtl="0">
              <a:spcBef>
                <a:spcPts val="0"/>
              </a:spcBef>
              <a:spcAft>
                <a:spcPts val="0"/>
              </a:spcAft>
              <a:buSzPts val="1400"/>
              <a:buChar char="•"/>
            </a:pPr>
            <a:r>
              <a:rPr lang="en-US" sz="1400" b="1" dirty="0"/>
              <a:t>Customization</a:t>
            </a:r>
            <a:endParaRPr sz="1400" b="1" dirty="0"/>
          </a:p>
          <a:p>
            <a:pPr marL="1371600" lvl="2" indent="-317500" algn="l" rtl="0">
              <a:spcBef>
                <a:spcPts val="0"/>
              </a:spcBef>
              <a:spcAft>
                <a:spcPts val="0"/>
              </a:spcAft>
              <a:buSzPts val="1400"/>
              <a:buChar char="•"/>
            </a:pPr>
            <a:r>
              <a:rPr lang="en-US" sz="1400" dirty="0"/>
              <a:t>It is always good to not only add various aspects of the tech challenge into your robot but your team personality as well, with the 3D printed parts, you can customize color schemes and other parts of your robot to make your robot represent </a:t>
            </a:r>
            <a:endParaRPr sz="1400" dirty="0"/>
          </a:p>
          <a:p>
            <a:pPr marL="914400" lvl="1" indent="-317500" algn="l" rtl="0">
              <a:spcBef>
                <a:spcPts val="0"/>
              </a:spcBef>
              <a:spcAft>
                <a:spcPts val="0"/>
              </a:spcAft>
              <a:buSzPts val="1400"/>
              <a:buChar char="•"/>
            </a:pPr>
            <a:r>
              <a:rPr lang="en-US" sz="1400" dirty="0"/>
              <a:t>Con: They do take a </a:t>
            </a:r>
            <a:r>
              <a:rPr lang="en-US" sz="1400" b="1" dirty="0"/>
              <a:t>while to actually be made </a:t>
            </a:r>
            <a:r>
              <a:rPr lang="en-US" sz="1400" dirty="0"/>
              <a:t>and</a:t>
            </a:r>
            <a:r>
              <a:rPr lang="en-US" sz="1400" b="1" dirty="0"/>
              <a:t> can break</a:t>
            </a:r>
            <a:r>
              <a:rPr lang="en-US" sz="1400" dirty="0"/>
              <a:t> if the robot or part is not regulated properly. They are also quite expensive and can take up a lot of space</a:t>
            </a:r>
            <a:endParaRPr sz="1400" dirty="0"/>
          </a:p>
          <a:p>
            <a:pPr marL="914400" lvl="1" indent="-317500" algn="l" rtl="0">
              <a:spcBef>
                <a:spcPts val="0"/>
              </a:spcBef>
              <a:spcAft>
                <a:spcPts val="0"/>
              </a:spcAft>
              <a:buSzPts val="1400"/>
              <a:buChar char="•"/>
            </a:pPr>
            <a:r>
              <a:rPr lang="en-US" sz="1400" dirty="0"/>
              <a:t>Where can you buy this?</a:t>
            </a:r>
            <a:endParaRPr sz="1400" dirty="0"/>
          </a:p>
          <a:p>
            <a:pPr marL="1371600" lvl="2" indent="-317500" algn="l" rtl="0">
              <a:spcBef>
                <a:spcPts val="0"/>
              </a:spcBef>
              <a:spcAft>
                <a:spcPts val="0"/>
              </a:spcAft>
              <a:buSzPts val="1400"/>
              <a:buChar char="•"/>
            </a:pPr>
            <a:r>
              <a:rPr lang="en-US" sz="1400" dirty="0"/>
              <a:t>https://tinyurl.com/v96gt9q</a:t>
            </a:r>
            <a:endParaRPr dirty="0">
              <a:solidFill>
                <a:srgbClr val="3D85C6"/>
              </a:solidFill>
            </a:endParaRPr>
          </a:p>
          <a:p>
            <a:pPr marL="1371600" lvl="2" indent="-342900" algn="l" rtl="0">
              <a:spcBef>
                <a:spcPts val="0"/>
              </a:spcBef>
              <a:spcAft>
                <a:spcPts val="0"/>
              </a:spcAft>
              <a:buClr>
                <a:srgbClr val="000000"/>
              </a:buClr>
              <a:buSzPts val="1800"/>
              <a:buChar char="•"/>
            </a:pPr>
            <a:r>
              <a:rPr lang="en-US" sz="1400" dirty="0"/>
              <a:t>Here is one link, but there are still other options out there which is up to your team based on your team budget</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CNC Machine</a:t>
            </a:r>
            <a:endParaRPr/>
          </a:p>
        </p:txBody>
      </p:sp>
      <p:sp>
        <p:nvSpPr>
          <p:cNvPr id="134" name="Google Shape;134;p18"/>
          <p:cNvSpPr txBox="1">
            <a:spLocks noGrp="1"/>
          </p:cNvSpPr>
          <p:nvPr>
            <p:ph type="body" idx="1"/>
          </p:nvPr>
        </p:nvSpPr>
        <p:spPr>
          <a:xfrm>
            <a:off x="240005" y="1104930"/>
            <a:ext cx="8664000" cy="5029200"/>
          </a:xfrm>
          <a:prstGeom prst="rect">
            <a:avLst/>
          </a:prstGeom>
        </p:spPr>
        <p:txBody>
          <a:bodyPr spcFirstLastPara="1" wrap="square" lIns="91425" tIns="45700" rIns="91425" bIns="45700" anchor="t" anchorCtr="0">
            <a:noAutofit/>
          </a:bodyPr>
          <a:lstStyle/>
          <a:p>
            <a:pPr marL="457200" lvl="0" indent="-323850" algn="l" rtl="0">
              <a:spcBef>
                <a:spcPts val="1000"/>
              </a:spcBef>
              <a:spcAft>
                <a:spcPts val="0"/>
              </a:spcAft>
              <a:buSzPts val="1500"/>
              <a:buChar char="•"/>
            </a:pPr>
            <a:r>
              <a:rPr lang="en-US" sz="1500" dirty="0"/>
              <a:t>What are CNC Machines?</a:t>
            </a:r>
            <a:endParaRPr sz="1500" dirty="0"/>
          </a:p>
          <a:p>
            <a:pPr marL="914400" lvl="1" indent="-323850" algn="l" rtl="0">
              <a:spcBef>
                <a:spcPts val="0"/>
              </a:spcBef>
              <a:spcAft>
                <a:spcPts val="0"/>
              </a:spcAft>
              <a:buSzPts val="1500"/>
              <a:buChar char="•"/>
            </a:pPr>
            <a:r>
              <a:rPr lang="en-US" sz="1500" dirty="0"/>
              <a:t>CNC Machines, otherwise known as computer numerically controlled machines, are electro-mechanical devices which you can use to manipulate tools/parts around varying parameters. They can cut metal, acrylic, plastic and wood</a:t>
            </a:r>
            <a:endParaRPr sz="1500" dirty="0"/>
          </a:p>
          <a:p>
            <a:pPr marL="457200" lvl="0" indent="-323850" algn="l" rtl="0">
              <a:spcBef>
                <a:spcPts val="0"/>
              </a:spcBef>
              <a:spcAft>
                <a:spcPts val="0"/>
              </a:spcAft>
              <a:buSzPts val="1500"/>
              <a:buChar char="•"/>
            </a:pPr>
            <a:r>
              <a:rPr lang="en-US" sz="1500" dirty="0"/>
              <a:t>What are some uses?</a:t>
            </a:r>
            <a:endParaRPr sz="1500" dirty="0"/>
          </a:p>
          <a:p>
            <a:pPr marL="457200" lvl="0" indent="-323850" algn="l" rtl="0">
              <a:spcBef>
                <a:spcPts val="0"/>
              </a:spcBef>
              <a:spcAft>
                <a:spcPts val="0"/>
              </a:spcAft>
              <a:buSzPts val="1500"/>
              <a:buChar char="•"/>
            </a:pPr>
            <a:r>
              <a:rPr lang="en-US" sz="1500" b="1" dirty="0"/>
              <a:t>Adaptability</a:t>
            </a:r>
            <a:endParaRPr sz="1500" b="1" dirty="0"/>
          </a:p>
          <a:p>
            <a:pPr marL="914400" lvl="1" indent="-323850" algn="l" rtl="0">
              <a:spcBef>
                <a:spcPts val="0"/>
              </a:spcBef>
              <a:spcAft>
                <a:spcPts val="0"/>
              </a:spcAft>
              <a:buSzPts val="1500"/>
              <a:buChar char="•"/>
            </a:pPr>
            <a:r>
              <a:rPr lang="en-US" sz="1500" dirty="0"/>
              <a:t>Some parts that you buy down the line fit the purposes your require but not the parameters in order to integrate them into your robot, with a CNC machine, you can utilize CAM models in order to input to the machine what you want to cut off of the part through g-code</a:t>
            </a:r>
            <a:endParaRPr sz="1500" dirty="0"/>
          </a:p>
          <a:p>
            <a:pPr marL="457200" lvl="0" indent="-323850" algn="l" rtl="0">
              <a:spcBef>
                <a:spcPts val="0"/>
              </a:spcBef>
              <a:spcAft>
                <a:spcPts val="0"/>
              </a:spcAft>
              <a:buSzPts val="1500"/>
              <a:buChar char="•"/>
            </a:pPr>
            <a:r>
              <a:rPr lang="en-US" sz="1500" b="1" dirty="0"/>
              <a:t>Speed</a:t>
            </a:r>
            <a:endParaRPr sz="1500" b="1" dirty="0"/>
          </a:p>
          <a:p>
            <a:pPr marL="914400" lvl="1" indent="-323850" algn="l" rtl="0">
              <a:spcBef>
                <a:spcPts val="0"/>
              </a:spcBef>
              <a:spcAft>
                <a:spcPts val="0"/>
              </a:spcAft>
              <a:buSzPts val="1500"/>
              <a:buChar char="•"/>
            </a:pPr>
            <a:r>
              <a:rPr lang="en-US" sz="1500" dirty="0"/>
              <a:t>This is a subtractive process meaning that you take a part and cut it down whereas 3-D printing is an additive process where you start from scratch and use material, however, if there is a part similar to what you want, but maybe a bit loo large or there are some parts of it you don’t need, this is faster than 3-D printing the whole part from scratch</a:t>
            </a:r>
            <a:endParaRPr sz="1500" dirty="0"/>
          </a:p>
          <a:p>
            <a:pPr marL="457200" lvl="0" indent="-323850" algn="l" rtl="0">
              <a:spcBef>
                <a:spcPts val="0"/>
              </a:spcBef>
              <a:spcAft>
                <a:spcPts val="0"/>
              </a:spcAft>
              <a:buSzPts val="1500"/>
              <a:buChar char="•"/>
            </a:pPr>
            <a:r>
              <a:rPr lang="en-US" sz="1500" dirty="0"/>
              <a:t>Con: It is considerably louder than that of a 3-D printer, however, if you have a garage allocated for your team, it shouldn’t pose a big problem, it is also very </a:t>
            </a:r>
            <a:r>
              <a:rPr lang="en-US" sz="1500" dirty="0" err="1"/>
              <a:t>very</a:t>
            </a:r>
            <a:r>
              <a:rPr lang="en-US" sz="1500" dirty="0"/>
              <a:t> expensive ranging from $1,500 - $20,000, so they may not be accessible to everyone</a:t>
            </a:r>
            <a:endParaRPr sz="1500" dirty="0"/>
          </a:p>
          <a:p>
            <a:pPr marL="457200" lvl="0" indent="-323850" algn="l" rtl="0">
              <a:spcBef>
                <a:spcPts val="0"/>
              </a:spcBef>
              <a:spcAft>
                <a:spcPts val="0"/>
              </a:spcAft>
              <a:buSzPts val="1500"/>
              <a:buChar char="•"/>
            </a:pPr>
            <a:r>
              <a:rPr lang="en-US" sz="1500" dirty="0"/>
              <a:t>Where can I buy it?</a:t>
            </a:r>
            <a:endParaRPr sz="1500" dirty="0"/>
          </a:p>
          <a:p>
            <a:pPr marL="914400" lvl="1" indent="-323850" algn="l" rtl="0">
              <a:spcBef>
                <a:spcPts val="0"/>
              </a:spcBef>
              <a:spcAft>
                <a:spcPts val="0"/>
              </a:spcAft>
              <a:buSzPts val="1500"/>
              <a:buChar char="•"/>
            </a:pPr>
            <a:r>
              <a:rPr lang="en-US" sz="1500" dirty="0"/>
              <a:t>https://tinyurl.com/tefywx3</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Vinyl/Laser Cutter</a:t>
            </a:r>
            <a:endParaRPr/>
          </a:p>
        </p:txBody>
      </p:sp>
      <p:sp>
        <p:nvSpPr>
          <p:cNvPr id="141" name="Google Shape;141;p19"/>
          <p:cNvSpPr txBox="1">
            <a:spLocks noGrp="1"/>
          </p:cNvSpPr>
          <p:nvPr>
            <p:ph type="body" idx="1"/>
          </p:nvPr>
        </p:nvSpPr>
        <p:spPr>
          <a:xfrm>
            <a:off x="259080" y="914405"/>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Vinyl cutters: A computer-controlled machine that controls a sharp blade like a printer does a nozzle, and cuts over sheets of plastic</a:t>
            </a:r>
            <a:endParaRPr dirty="0"/>
          </a:p>
          <a:p>
            <a:pPr marL="914400" lvl="1" indent="-342900" algn="l" rtl="0">
              <a:spcBef>
                <a:spcPts val="0"/>
              </a:spcBef>
              <a:spcAft>
                <a:spcPts val="0"/>
              </a:spcAft>
              <a:buSzPts val="1800"/>
              <a:buChar char="•"/>
            </a:pPr>
            <a:r>
              <a:rPr lang="en-US" dirty="0"/>
              <a:t>Can be used to make custom stickers, which help w robot personality</a:t>
            </a:r>
            <a:endParaRPr dirty="0"/>
          </a:p>
          <a:p>
            <a:pPr marL="914400" lvl="1" indent="-342900" algn="l" rtl="0">
              <a:spcBef>
                <a:spcPts val="0"/>
              </a:spcBef>
              <a:spcAft>
                <a:spcPts val="0"/>
              </a:spcAft>
              <a:buSzPts val="1800"/>
              <a:buChar char="•"/>
            </a:pPr>
            <a:r>
              <a:rPr lang="en-US" dirty="0"/>
              <a:t>Pricing: Around a few hundred dollars</a:t>
            </a:r>
            <a:endParaRPr dirty="0"/>
          </a:p>
          <a:p>
            <a:pPr marL="457200" lvl="0" indent="-342900" algn="l" rtl="0">
              <a:spcBef>
                <a:spcPts val="0"/>
              </a:spcBef>
              <a:spcAft>
                <a:spcPts val="0"/>
              </a:spcAft>
              <a:buSzPts val="1800"/>
              <a:buChar char="•"/>
            </a:pPr>
            <a:r>
              <a:rPr lang="en-US" dirty="0"/>
              <a:t>Laser cutters: similar to a CNC machine, however, it uses a laser instead of a blade</a:t>
            </a:r>
            <a:endParaRPr dirty="0"/>
          </a:p>
          <a:p>
            <a:pPr marL="914400" lvl="1" indent="-342900" algn="l" rtl="0">
              <a:spcBef>
                <a:spcPts val="0"/>
              </a:spcBef>
              <a:spcAft>
                <a:spcPts val="0"/>
              </a:spcAft>
              <a:buSzPts val="1800"/>
              <a:buChar char="•"/>
            </a:pPr>
            <a:r>
              <a:rPr lang="en-US" dirty="0"/>
              <a:t>Often used to cut wood or plexiglass, which can be used for walls/side mounting on your robot, or additional supports/parts</a:t>
            </a:r>
            <a:endParaRPr dirty="0"/>
          </a:p>
          <a:p>
            <a:pPr marL="914400" lvl="1" indent="-342900" algn="l" rtl="0">
              <a:spcBef>
                <a:spcPts val="0"/>
              </a:spcBef>
              <a:spcAft>
                <a:spcPts val="0"/>
              </a:spcAft>
              <a:buSzPts val="1800"/>
              <a:buChar char="•"/>
            </a:pPr>
            <a:r>
              <a:rPr lang="en-US" dirty="0"/>
              <a:t>Pricing: considerably costlier, with high-end high-quality ones up to a few thousand dollars</a:t>
            </a:r>
            <a:endParaRPr dirty="0"/>
          </a:p>
          <a:p>
            <a:pPr marL="457200" lvl="0" indent="-342900" algn="l" rtl="0">
              <a:spcBef>
                <a:spcPts val="0"/>
              </a:spcBef>
              <a:spcAft>
                <a:spcPts val="0"/>
              </a:spcAft>
              <a:buSzPts val="1800"/>
              <a:buChar char="•"/>
            </a:pPr>
            <a:r>
              <a:rPr lang="en-US" dirty="0"/>
              <a:t>Where can I buy this?</a:t>
            </a:r>
            <a:endParaRPr dirty="0"/>
          </a:p>
          <a:p>
            <a:pPr marL="914400" lvl="1" indent="-342900" algn="l" rtl="0">
              <a:spcBef>
                <a:spcPts val="0"/>
              </a:spcBef>
              <a:spcAft>
                <a:spcPts val="0"/>
              </a:spcAft>
              <a:buSzPts val="1800"/>
              <a:buChar char="•"/>
            </a:pPr>
            <a:r>
              <a:rPr lang="en-US" dirty="0"/>
              <a:t>Vinyl Cutter</a:t>
            </a:r>
            <a:endParaRPr dirty="0"/>
          </a:p>
          <a:p>
            <a:pPr marL="1371600" lvl="2" indent="-342900" algn="l" rtl="0">
              <a:spcBef>
                <a:spcPts val="0"/>
              </a:spcBef>
              <a:spcAft>
                <a:spcPts val="0"/>
              </a:spcAft>
              <a:buSzPts val="1800"/>
              <a:buChar char="•"/>
            </a:pPr>
            <a:r>
              <a:rPr lang="en-US" sz="1800" dirty="0"/>
              <a:t>https://tinyurl.com/wqcjjwz</a:t>
            </a:r>
            <a:endParaRPr sz="1800" dirty="0"/>
          </a:p>
          <a:p>
            <a:pPr marL="914400" lvl="1" indent="-342900" algn="l" rtl="0">
              <a:spcBef>
                <a:spcPts val="0"/>
              </a:spcBef>
              <a:spcAft>
                <a:spcPts val="0"/>
              </a:spcAft>
              <a:buSzPts val="1800"/>
              <a:buChar char="•"/>
            </a:pPr>
            <a:r>
              <a:rPr lang="en-US" dirty="0"/>
              <a:t>Laser Cutter</a:t>
            </a:r>
            <a:endParaRPr dirty="0"/>
          </a:p>
          <a:p>
            <a:pPr marL="1371600" lvl="2" indent="-342900" algn="l" rtl="0">
              <a:spcBef>
                <a:spcPts val="0"/>
              </a:spcBef>
              <a:spcAft>
                <a:spcPts val="0"/>
              </a:spcAft>
              <a:buSzPts val="1800"/>
              <a:buChar char="•"/>
            </a:pPr>
            <a:r>
              <a:rPr lang="en-US" sz="1800" dirty="0"/>
              <a:t>https://tinyurl.com/sb9ded6</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Circular Saw</a:t>
            </a:r>
            <a:endParaRPr/>
          </a:p>
        </p:txBody>
      </p:sp>
      <p:sp>
        <p:nvSpPr>
          <p:cNvPr id="148" name="Google Shape;148;p20"/>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dirty="0">
                <a:solidFill>
                  <a:schemeClr val="tx1"/>
                </a:solidFill>
                <a:highlight>
                  <a:srgbClr val="FFFFFF"/>
                </a:highlight>
                <a:latin typeface="Century Gothic" panose="020B0502020202020204" pitchFamily="34" charset="0"/>
                <a:ea typeface="Roboto"/>
                <a:cs typeface="Roboto"/>
                <a:sym typeface="Roboto"/>
              </a:rPr>
              <a:t>What is a circular saw?</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55600" algn="l" rtl="0">
              <a:spcBef>
                <a:spcPts val="0"/>
              </a:spcBef>
              <a:spcAft>
                <a:spcPts val="0"/>
              </a:spcAft>
              <a:buSzPts val="2000"/>
              <a:buChar char="•"/>
            </a:pPr>
            <a:r>
              <a:rPr lang="en-US" dirty="0">
                <a:solidFill>
                  <a:schemeClr val="tx1"/>
                </a:solidFill>
                <a:highlight>
                  <a:srgbClr val="FFFFFF"/>
                </a:highlight>
                <a:latin typeface="Century Gothic" panose="020B0502020202020204" pitchFamily="34" charset="0"/>
                <a:ea typeface="Roboto"/>
                <a:cs typeface="Roboto"/>
                <a:sym typeface="Roboto"/>
              </a:rPr>
              <a:t>A circular saw is a power-saw using a spinning/rotating toothed or abrasive disc or blade to cut different materials </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55600" algn="l" rtl="0">
              <a:spcBef>
                <a:spcPts val="0"/>
              </a:spcBef>
              <a:spcAft>
                <a:spcPts val="0"/>
              </a:spcAft>
              <a:buClr>
                <a:srgbClr val="4D5156"/>
              </a:buClr>
              <a:buSzPts val="20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May be useful to cut pieces shorter, such as to shorten a channel, or slide, etc.</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It’s a power tool, so make sure have adult supervisor nearby</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It is also one of the best/most effective tools to cut parts of parts metal parts manually (vs automated via CNC )</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Pricing: </a:t>
            </a:r>
            <a:endParaRPr dirty="0">
              <a:solidFill>
                <a:schemeClr val="tx1"/>
              </a:solidFill>
              <a:highlight>
                <a:srgbClr val="FFFFFF"/>
              </a:highlight>
              <a:latin typeface="Century Gothic" panose="020B0502020202020204" pitchFamily="34" charset="0"/>
              <a:ea typeface="Roboto"/>
              <a:cs typeface="Roboto"/>
              <a:sym typeface="Roboto"/>
            </a:endParaRPr>
          </a:p>
          <a:p>
            <a:pPr marL="914400" lvl="1"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Usually cost under $100</a:t>
            </a:r>
            <a:endParaRPr dirty="0">
              <a:solidFill>
                <a:schemeClr val="tx1"/>
              </a:solidFill>
              <a:highlight>
                <a:srgbClr val="FFFFFF"/>
              </a:highlight>
              <a:latin typeface="Century Gothic" panose="020B0502020202020204" pitchFamily="34" charset="0"/>
              <a:ea typeface="Roboto"/>
              <a:cs typeface="Roboto"/>
              <a:sym typeface="Roboto"/>
            </a:endParaRPr>
          </a:p>
          <a:p>
            <a:pPr marL="457200" lvl="0" indent="-342900" algn="l" rtl="0">
              <a:spcBef>
                <a:spcPts val="0"/>
              </a:spcBef>
              <a:spcAft>
                <a:spcPts val="0"/>
              </a:spcAft>
              <a:buClr>
                <a:srgbClr val="4D5156"/>
              </a:buClr>
              <a:buSzPts val="1800"/>
              <a:buFont typeface="Roboto"/>
              <a:buChar char="•"/>
            </a:pPr>
            <a:r>
              <a:rPr lang="en-US" dirty="0">
                <a:solidFill>
                  <a:schemeClr val="tx1"/>
                </a:solidFill>
                <a:highlight>
                  <a:srgbClr val="FFFFFF"/>
                </a:highlight>
                <a:latin typeface="Century Gothic" panose="020B0502020202020204" pitchFamily="34" charset="0"/>
                <a:ea typeface="Roboto"/>
                <a:cs typeface="Roboto"/>
                <a:sym typeface="Roboto"/>
              </a:rPr>
              <a:t>Where can I buy it?</a:t>
            </a:r>
            <a:endParaRPr dirty="0">
              <a:solidFill>
                <a:schemeClr val="tx1"/>
              </a:solidFill>
              <a:highlight>
                <a:srgbClr val="FFFFFF"/>
              </a:highlight>
              <a:latin typeface="Century Gothic" panose="020B0502020202020204" pitchFamily="34" charset="0"/>
              <a:ea typeface="Roboto"/>
              <a:cs typeface="Roboto"/>
              <a:sym typeface="Roboto"/>
            </a:endParaRPr>
          </a:p>
          <a:p>
            <a:pPr marL="1371600" lvl="2" indent="-342900" algn="l" rtl="0">
              <a:spcBef>
                <a:spcPts val="0"/>
              </a:spcBef>
              <a:spcAft>
                <a:spcPts val="0"/>
              </a:spcAft>
              <a:buClr>
                <a:srgbClr val="4D5156"/>
              </a:buClr>
              <a:buSzPts val="1800"/>
              <a:buFont typeface="Roboto"/>
              <a:buChar char="•"/>
            </a:pPr>
            <a:r>
              <a:rPr lang="en-US" sz="1800" dirty="0">
                <a:solidFill>
                  <a:schemeClr val="tx1"/>
                </a:solidFill>
                <a:highlight>
                  <a:srgbClr val="FFFFFF"/>
                </a:highlight>
                <a:latin typeface="Century Gothic" panose="020B0502020202020204" pitchFamily="34" charset="0"/>
                <a:ea typeface="Roboto"/>
                <a:cs typeface="Roboto"/>
                <a:sym typeface="Roboto"/>
              </a:rPr>
              <a:t>https://tinyurl.com/sq7b8rj</a:t>
            </a:r>
            <a:endParaRPr dirty="0">
              <a:solidFill>
                <a:schemeClr val="tx1"/>
              </a:solidFill>
              <a:highlight>
                <a:srgbClr val="FFFFFF"/>
              </a:highlight>
              <a:latin typeface="Century Gothic" panose="020B0502020202020204" pitchFamily="34" charset="0"/>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Power Drill</a:t>
            </a:r>
            <a:endParaRPr/>
          </a:p>
        </p:txBody>
      </p:sp>
      <p:sp>
        <p:nvSpPr>
          <p:cNvPr id="155" name="Google Shape;155;p21"/>
          <p:cNvSpPr txBox="1">
            <a:spLocks noGrp="1"/>
          </p:cNvSpPr>
          <p:nvPr>
            <p:ph type="body" idx="1"/>
          </p:nvPr>
        </p:nvSpPr>
        <p:spPr>
          <a:xfrm>
            <a:off x="259080" y="110493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Power Drills are an essential part in your journey to building your robot, and they have many different uses such as:</a:t>
            </a:r>
            <a:endParaRPr dirty="0"/>
          </a:p>
          <a:p>
            <a:pPr marL="457200" lvl="0" indent="-342900" algn="l" rtl="0">
              <a:spcBef>
                <a:spcPts val="0"/>
              </a:spcBef>
              <a:spcAft>
                <a:spcPts val="0"/>
              </a:spcAft>
              <a:buSzPts val="1800"/>
              <a:buChar char="•"/>
            </a:pPr>
            <a:r>
              <a:rPr lang="en-US" b="1" dirty="0"/>
              <a:t>Drill Holes</a:t>
            </a:r>
            <a:endParaRPr b="1" dirty="0"/>
          </a:p>
          <a:p>
            <a:pPr marL="914400" lvl="1" indent="-342900" algn="l" rtl="0">
              <a:spcBef>
                <a:spcPts val="0"/>
              </a:spcBef>
              <a:spcAft>
                <a:spcPts val="0"/>
              </a:spcAft>
              <a:buSzPts val="1800"/>
              <a:buChar char="•"/>
            </a:pPr>
            <a:r>
              <a:rPr lang="en-US" dirty="0"/>
              <a:t>It is important that you are drilling holes in order to make space for screws</a:t>
            </a:r>
            <a:endParaRPr dirty="0"/>
          </a:p>
          <a:p>
            <a:pPr marL="457200" lvl="0" indent="-342900" algn="l" rtl="0">
              <a:spcBef>
                <a:spcPts val="0"/>
              </a:spcBef>
              <a:spcAft>
                <a:spcPts val="0"/>
              </a:spcAft>
              <a:buSzPts val="1800"/>
              <a:buChar char="•"/>
            </a:pPr>
            <a:r>
              <a:rPr lang="en-US" b="1" dirty="0"/>
              <a:t>Screw things in</a:t>
            </a:r>
            <a:endParaRPr b="1" dirty="0"/>
          </a:p>
          <a:p>
            <a:pPr marL="914400" lvl="1" indent="-342900" algn="l" rtl="0">
              <a:spcBef>
                <a:spcPts val="0"/>
              </a:spcBef>
              <a:spcAft>
                <a:spcPts val="0"/>
              </a:spcAft>
              <a:buSzPts val="1800"/>
              <a:buChar char="•"/>
            </a:pPr>
            <a:r>
              <a:rPr lang="en-US" dirty="0"/>
              <a:t>Using power drills to screw things in is a much faster alternative than that of a screwdriver, and are a lot stronger as well, so you may be able to screw things in tighter’</a:t>
            </a:r>
            <a:endParaRPr dirty="0"/>
          </a:p>
          <a:p>
            <a:pPr marL="457200" lvl="0" indent="-342900" algn="l" rtl="0">
              <a:spcBef>
                <a:spcPts val="0"/>
              </a:spcBef>
              <a:spcAft>
                <a:spcPts val="0"/>
              </a:spcAft>
              <a:buSzPts val="1800"/>
              <a:buChar char="•"/>
            </a:pPr>
            <a:r>
              <a:rPr lang="en-US" dirty="0"/>
              <a:t>A couple of cons of power drills include:</a:t>
            </a:r>
            <a:endParaRPr dirty="0"/>
          </a:p>
          <a:p>
            <a:pPr marL="457200" lvl="0" indent="-342900" algn="l" rtl="0">
              <a:spcBef>
                <a:spcPts val="0"/>
              </a:spcBef>
              <a:spcAft>
                <a:spcPts val="0"/>
              </a:spcAft>
              <a:buSzPts val="1800"/>
              <a:buChar char="•"/>
            </a:pPr>
            <a:r>
              <a:rPr lang="en-US" dirty="0"/>
              <a:t>These power drills are </a:t>
            </a:r>
            <a:r>
              <a:rPr lang="en-US" b="1" dirty="0"/>
              <a:t>fairly big and bulky</a:t>
            </a:r>
            <a:r>
              <a:rPr lang="en-US" dirty="0"/>
              <a:t> so it might hard to reach into your robot when you have screws you need to tighten in places that are hard to reach, you will also have to be waiting on power after the drill runs out of charge, in which case a screwdriver is more reliable</a:t>
            </a:r>
            <a:endParaRPr dirty="0"/>
          </a:p>
          <a:p>
            <a:pPr marL="457200" lvl="0" indent="-342900" algn="l" rtl="0">
              <a:spcBef>
                <a:spcPts val="0"/>
              </a:spcBef>
              <a:spcAft>
                <a:spcPts val="0"/>
              </a:spcAft>
              <a:buSzPts val="1800"/>
              <a:buChar char="•"/>
            </a:pPr>
            <a:r>
              <a:rPr lang="en-US" dirty="0"/>
              <a:t>Where can you buy it?</a:t>
            </a:r>
            <a:endParaRPr dirty="0"/>
          </a:p>
          <a:p>
            <a:pPr marL="914400" lvl="1" indent="-342900" algn="l" rtl="0">
              <a:spcBef>
                <a:spcPts val="0"/>
              </a:spcBef>
              <a:spcAft>
                <a:spcPts val="0"/>
              </a:spcAft>
              <a:buSzPts val="1800"/>
              <a:buChar char="•"/>
            </a:pPr>
            <a:r>
              <a:rPr lang="en-US" sz="2000" dirty="0"/>
              <a:t>https://tinyurl.com/tzy38el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Vise/Workbench</a:t>
            </a:r>
            <a:endParaRPr/>
          </a:p>
        </p:txBody>
      </p:sp>
      <p:sp>
        <p:nvSpPr>
          <p:cNvPr id="162" name="Google Shape;162;p22"/>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A vise is a helpful resource which helps keep a part that you are working on stable and in place</a:t>
            </a:r>
            <a:endParaRPr/>
          </a:p>
          <a:p>
            <a:pPr marL="457200" lvl="0" indent="-342900" algn="l" rtl="0">
              <a:spcBef>
                <a:spcPts val="0"/>
              </a:spcBef>
              <a:spcAft>
                <a:spcPts val="0"/>
              </a:spcAft>
              <a:buSzPts val="1800"/>
              <a:buChar char="•"/>
            </a:pPr>
            <a:r>
              <a:rPr lang="en-US"/>
              <a:t>A workbench is a helpful resource which you can use to work on different parts of your robot</a:t>
            </a:r>
            <a:endParaRPr/>
          </a:p>
          <a:p>
            <a:pPr marL="457200" lvl="0" indent="-342900" algn="l" rtl="0">
              <a:spcBef>
                <a:spcPts val="0"/>
              </a:spcBef>
              <a:spcAft>
                <a:spcPts val="0"/>
              </a:spcAft>
              <a:buSzPts val="1800"/>
              <a:buChar char="•"/>
            </a:pPr>
            <a:r>
              <a:rPr lang="en-US"/>
              <a:t>Pros: Both a vise and workbench are reliable and very helpful resources because they allow for further stability and control over what you are working on</a:t>
            </a:r>
            <a:endParaRPr/>
          </a:p>
          <a:p>
            <a:pPr marL="457200" lvl="0" indent="-342900" algn="l" rtl="0">
              <a:spcBef>
                <a:spcPts val="0"/>
              </a:spcBef>
              <a:spcAft>
                <a:spcPts val="0"/>
              </a:spcAft>
              <a:buSzPts val="1800"/>
              <a:buChar char="•"/>
            </a:pPr>
            <a:r>
              <a:rPr lang="en-US"/>
              <a:t>There really are no disadvantages of having a vise or a workbench, they are affordable, and are good to utilize while you are working</a:t>
            </a:r>
            <a:endParaRPr/>
          </a:p>
          <a:p>
            <a:pPr marL="457200" lvl="0" indent="-342900" algn="l" rtl="0">
              <a:spcBef>
                <a:spcPts val="0"/>
              </a:spcBef>
              <a:spcAft>
                <a:spcPts val="0"/>
              </a:spcAft>
              <a:buSzPts val="1800"/>
              <a:buChar char="•"/>
            </a:pPr>
            <a:r>
              <a:rPr lang="en-US"/>
              <a:t>Where can I buy a vise?</a:t>
            </a:r>
            <a:endParaRPr/>
          </a:p>
          <a:p>
            <a:pPr marL="914400" marR="0" lvl="1" indent="-342900" algn="l" rtl="0">
              <a:lnSpc>
                <a:spcPct val="100000"/>
              </a:lnSpc>
              <a:spcBef>
                <a:spcPts val="0"/>
              </a:spcBef>
              <a:spcAft>
                <a:spcPts val="0"/>
              </a:spcAft>
              <a:buSzPts val="1800"/>
              <a:buChar char="•"/>
            </a:pPr>
            <a:r>
              <a:rPr lang="en-US" sz="2000"/>
              <a:t>https://tinyurl.com/tg8h6lt</a:t>
            </a:r>
            <a:endParaRPr sz="2000"/>
          </a:p>
          <a:p>
            <a:pPr marL="457200" marR="0" lvl="0" indent="-342900" algn="l" rtl="0">
              <a:lnSpc>
                <a:spcPct val="100000"/>
              </a:lnSpc>
              <a:spcBef>
                <a:spcPts val="0"/>
              </a:spcBef>
              <a:spcAft>
                <a:spcPts val="0"/>
              </a:spcAft>
              <a:buSzPts val="1800"/>
              <a:buChar char="•"/>
            </a:pPr>
            <a:r>
              <a:rPr lang="en-US"/>
              <a:t>Where can I buy a workbench?</a:t>
            </a:r>
            <a:endParaRPr/>
          </a:p>
          <a:p>
            <a:pPr marL="914400" marR="0" lvl="1" indent="-342900" algn="l" rtl="0">
              <a:lnSpc>
                <a:spcPct val="100000"/>
              </a:lnSpc>
              <a:spcBef>
                <a:spcPts val="0"/>
              </a:spcBef>
              <a:spcAft>
                <a:spcPts val="0"/>
              </a:spcAft>
              <a:buSzPts val="1800"/>
              <a:buChar char="•"/>
            </a:pPr>
            <a:r>
              <a:rPr lang="en-US" sz="2000"/>
              <a:t>https://tinyurl.com/ub9czrj</a:t>
            </a:r>
            <a:endParaRPr sz="2000"/>
          </a:p>
        </p:txBody>
      </p:sp>
    </p:spTree>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1616</Words>
  <Application>Microsoft Macintosh PowerPoint</Application>
  <PresentationFormat>On-screen Show (4:3)</PresentationFormat>
  <Paragraphs>132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Century Gothic</vt:lpstr>
      <vt:lpstr>Roboto</vt:lpstr>
      <vt:lpstr>Calibri</vt:lpstr>
      <vt:lpstr>Helvetica Neue</vt:lpstr>
      <vt:lpstr>Arial</vt:lpstr>
      <vt:lpstr>Abril Fatface</vt:lpstr>
      <vt:lpstr>BrushVTI</vt:lpstr>
      <vt:lpstr>FTC Useful Tools and Resources</vt:lpstr>
      <vt:lpstr>Intro</vt:lpstr>
      <vt:lpstr>Hardware</vt:lpstr>
      <vt:lpstr>3D printer</vt:lpstr>
      <vt:lpstr>CNC Machine</vt:lpstr>
      <vt:lpstr>Vinyl/Laser Cutter</vt:lpstr>
      <vt:lpstr>Circular Saw</vt:lpstr>
      <vt:lpstr>Power Drill</vt:lpstr>
      <vt:lpstr>Vise/Workbench</vt:lpstr>
      <vt:lpstr>Hex Key</vt:lpstr>
      <vt:lpstr>Torque Wrench</vt:lpstr>
      <vt:lpstr>Screw Driver Kits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Useful Tools and Resources</dc:title>
  <dc:creator>Nitin Gupta</dc:creator>
  <cp:lastModifiedBy>Srinivasan Seshan</cp:lastModifiedBy>
  <cp:revision>5</cp:revision>
  <dcterms:modified xsi:type="dcterms:W3CDTF">2020-04-12T19:53:01Z</dcterms:modified>
</cp:coreProperties>
</file>