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4"/>
  </p:notesMasterIdLst>
  <p:handoutMasterIdLst>
    <p:handoutMasterId r:id="rId15"/>
  </p:handoutMasterIdLst>
  <p:sldIdLst>
    <p:sldId id="347" r:id="rId2"/>
    <p:sldId id="354" r:id="rId3"/>
    <p:sldId id="355" r:id="rId4"/>
    <p:sldId id="363" r:id="rId5"/>
    <p:sldId id="356" r:id="rId6"/>
    <p:sldId id="357" r:id="rId7"/>
    <p:sldId id="358" r:id="rId8"/>
    <p:sldId id="359" r:id="rId9"/>
    <p:sldId id="360" r:id="rId10"/>
    <p:sldId id="361" r:id="rId11"/>
    <p:sldId id="362" r:id="rId12"/>
    <p:sldId id="35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563" autoAdjust="0"/>
  </p:normalViewPr>
  <p:slideViewPr>
    <p:cSldViewPr snapToGrid="0" snapToObjects="1">
      <p:cViewPr varScale="1">
        <p:scale>
          <a:sx n="115" d="100"/>
          <a:sy n="115" d="100"/>
        </p:scale>
        <p:origin x="-96" y="-15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9/29/14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EFEF5-AB91-9444-B0FD-84612443B71F}" type="datetime1">
              <a:rPr lang="en-US" smtClean="0"/>
              <a:t>9/29/14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1E5CB-F85E-A640-8C88-8F7A454B6D67}" type="datetime1">
              <a:rPr lang="en-US" smtClean="0"/>
              <a:t>9/29/14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8C6F-5779-7140-8005-F03AED14B43D}" type="datetime1">
              <a:rPr lang="en-US" smtClean="0"/>
              <a:t>9/29/14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5BEA4-E070-2F4C-AF7B-4E81083B16DA}" type="datetime1">
              <a:rPr lang="en-US" smtClean="0"/>
              <a:t>9/29/14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C7E96C8-DCD5-324F-8E0A-B8EF5E4CE25C}" type="datetime1">
              <a:rPr lang="en-US" smtClean="0"/>
              <a:t>9/29/14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1.0, team@droidsrobotics.org</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6FE79DF-1608-D94F-9FCB-549E80C326CD}" type="datetime1">
              <a:rPr lang="en-US" smtClean="0"/>
              <a:t>9/29/14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2F04E0-6F4B-BD49-A931-DEA10414B0DD}" type="datetime1">
              <a:rPr lang="en-US" smtClean="0"/>
              <a:t>9/29/14</a:t>
            </a:fld>
            <a:endParaRPr lang="en-US"/>
          </a:p>
        </p:txBody>
      </p:sp>
      <p:sp>
        <p:nvSpPr>
          <p:cNvPr id="8" name="Footer Placeholder 7"/>
          <p:cNvSpPr>
            <a:spLocks noGrp="1"/>
          </p:cNvSpPr>
          <p:nvPr>
            <p:ph type="ftr" sz="quarter" idx="11"/>
          </p:nvPr>
        </p:nvSpPr>
        <p:spPr/>
        <p:txBody>
          <a:bodyPr/>
          <a:lstStyle/>
          <a:p>
            <a:r>
              <a:rPr lang="en-US" smtClean="0"/>
              <a:t>© 2014, Droids Robotics, v. 1.0, team@droidsrobotics.org</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EE58D-BAF2-7643-A625-2FA4D9F9A492}" type="datetime1">
              <a:rPr lang="en-US" smtClean="0"/>
              <a:t>9/29/14</a:t>
            </a:fld>
            <a:endParaRPr lang="en-US"/>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CF1CD-F1D5-8545-873F-2CE6CFBDC7E2}" type="datetime1">
              <a:rPr lang="en-US" smtClean="0"/>
              <a:t>9/29/14</a:t>
            </a:fld>
            <a:endParaRPr lang="en-US"/>
          </a:p>
        </p:txBody>
      </p:sp>
      <p:sp>
        <p:nvSpPr>
          <p:cNvPr id="3" name="Footer Placeholder 2"/>
          <p:cNvSpPr>
            <a:spLocks noGrp="1"/>
          </p:cNvSpPr>
          <p:nvPr>
            <p:ph type="ftr" sz="quarter" idx="11"/>
          </p:nvPr>
        </p:nvSpPr>
        <p:spPr/>
        <p:txBody>
          <a:bodyPr/>
          <a:lstStyle/>
          <a:p>
            <a:r>
              <a:rPr lang="en-US" smtClean="0"/>
              <a:t>© 2014, Droids Robotics, v. 1.0, team@droidsrobotics.org</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A538A-5768-BE47-8018-2FDB329F2878}" type="datetime1">
              <a:rPr lang="en-US" smtClean="0"/>
              <a:t>9/29/14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390FA-2FDD-D44B-BBD5-0C007AB13703}" type="datetime1">
              <a:rPr lang="en-US" smtClean="0"/>
              <a:t>9/29/14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AF2E7A6-8282-F24C-97DE-80B8471E6B28}" type="datetime1">
              <a:rPr lang="en-US" smtClean="0"/>
              <a:t>9/29/14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1.0, team@droidsrobotics.org</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www.droidsrobotics.org/FLL2014/Resources/wheelconverter/" TargetMode="External"/><Relationship Id="rId1" Type="http://schemas.openxmlformats.org/officeDocument/2006/relationships/slideLayout" Target="../slideLayouts/slideLayout2.xml"/><Relationship Id="rId2" Type="http://schemas.openxmlformats.org/officeDocument/2006/relationships/hyperlink" Target="http://www.droidsrobotic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Advanced Ev3 programming LESSON 2: </a:t>
            </a:r>
            <a:br>
              <a:rPr lang="en-US" sz="5400" dirty="0" smtClean="0"/>
            </a:br>
            <a:r>
              <a:rPr lang="en-US" sz="5400" dirty="0" smtClean="0"/>
              <a:t/>
            </a:r>
            <a:br>
              <a:rPr lang="en-US" sz="5400" dirty="0" smtClean="0"/>
            </a:br>
            <a:r>
              <a:rPr lang="en-US" sz="4800" dirty="0" smtClean="0">
                <a:solidFill>
                  <a:srgbClr val="0000FF"/>
                </a:solidFill>
              </a:rPr>
              <a:t>Gyro Turns</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11036086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91" y="152718"/>
            <a:ext cx="8798271" cy="1371600"/>
          </a:xfrm>
        </p:spPr>
        <p:txBody>
          <a:bodyPr/>
          <a:lstStyle/>
          <a:p>
            <a:r>
              <a:rPr lang="en-US" dirty="0" smtClean="0"/>
              <a:t>INSIDE THE MY </a:t>
            </a:r>
            <a:r>
              <a:rPr lang="en-US" dirty="0" smtClean="0"/>
              <a:t>Block: </a:t>
            </a:r>
            <a:r>
              <a:rPr lang="en-US" dirty="0" smtClean="0"/>
              <a:t/>
            </a:r>
            <a:br>
              <a:rPr lang="en-US" dirty="0" smtClean="0"/>
            </a:br>
            <a:r>
              <a:rPr lang="en-US" dirty="0" smtClean="0"/>
              <a:t>Turn </a:t>
            </a:r>
            <a:r>
              <a:rPr lang="en-US" dirty="0" smtClean="0"/>
              <a:t>Degrees RIGHT</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51.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91" y="1763325"/>
            <a:ext cx="8686800" cy="2032422"/>
          </a:xfrm>
          <a:prstGeom prst="rect">
            <a:avLst/>
          </a:prstGeom>
        </p:spPr>
      </p:pic>
    </p:spTree>
    <p:extLst>
      <p:ext uri="{BB962C8B-B14F-4D97-AF65-F5344CB8AC3E}">
        <p14:creationId xmlns:p14="http://schemas.microsoft.com/office/powerpoint/2010/main" val="310161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51" y="152718"/>
            <a:ext cx="8742029" cy="1371600"/>
          </a:xfrm>
        </p:spPr>
        <p:txBody>
          <a:bodyPr/>
          <a:lstStyle/>
          <a:p>
            <a:r>
              <a:rPr lang="en-US" dirty="0" smtClean="0"/>
              <a:t>INSIDE THE MY</a:t>
            </a:r>
            <a:r>
              <a:rPr lang="en-US" dirty="0" smtClean="0"/>
              <a:t> </a:t>
            </a:r>
            <a:r>
              <a:rPr lang="en-US" dirty="0" smtClean="0"/>
              <a:t>Block: </a:t>
            </a:r>
            <a:r>
              <a:rPr lang="en-US" dirty="0" smtClean="0"/>
              <a:t/>
            </a:r>
            <a:br>
              <a:rPr lang="en-US" dirty="0" smtClean="0"/>
            </a:br>
            <a:r>
              <a:rPr lang="en-US" dirty="0" smtClean="0"/>
              <a:t>TURN </a:t>
            </a:r>
            <a:r>
              <a:rPr lang="en-US" dirty="0" smtClean="0"/>
              <a:t>DEGREES </a:t>
            </a:r>
            <a:r>
              <a:rPr lang="en-US" dirty="0" err="1" smtClean="0"/>
              <a:t>LeFT</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52.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9535"/>
            <a:ext cx="9144000" cy="2232338"/>
          </a:xfrm>
          <a:prstGeom prst="rect">
            <a:avLst/>
          </a:prstGeom>
        </p:spPr>
      </p:pic>
    </p:spTree>
    <p:extLst>
      <p:ext uri="{BB962C8B-B14F-4D97-AF65-F5344CB8AC3E}">
        <p14:creationId xmlns:p14="http://schemas.microsoft.com/office/powerpoint/2010/main" val="85459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253244"/>
            <a:ext cx="8245474" cy="4373563"/>
          </a:xfrm>
        </p:spPr>
        <p:txBody>
          <a:bodyPr>
            <a:normAutofit fontScale="92500" lnSpcReduction="10000"/>
          </a:bodyPr>
          <a:lstStyle/>
          <a:p>
            <a:pPr marL="342900" indent="-342900">
              <a:buFont typeface="Arial"/>
              <a:buChar char="•"/>
            </a:pPr>
            <a:r>
              <a:rPr lang="en-US" dirty="0" smtClean="0"/>
              <a:t>These slides and the corresponding EV3 project files were made by Sanjay Seshan and </a:t>
            </a:r>
            <a:r>
              <a:rPr lang="en-US" dirty="0" err="1" smtClean="0"/>
              <a:t>Arvind</a:t>
            </a:r>
            <a:r>
              <a:rPr lang="en-US" dirty="0" smtClean="0"/>
              <a:t> Seshan from FLL Team: Not the Droids You Are Looking For.</a:t>
            </a:r>
          </a:p>
          <a:p>
            <a:pPr marL="342900" indent="-342900">
              <a:buFont typeface="Arial"/>
              <a:buChar char="•"/>
            </a:pPr>
            <a:r>
              <a:rPr lang="en-US" dirty="0" smtClean="0"/>
              <a:t>They are free to use and distribute.  We just ask that you send us an email letting us know if you liked the material, how you used it and if you have any corrections or suggestions for improvement.</a:t>
            </a:r>
          </a:p>
          <a:p>
            <a:pPr lvl="1"/>
            <a:r>
              <a:rPr lang="en-US" dirty="0" smtClean="0">
                <a:hlinkClick r:id="rId2"/>
              </a:rPr>
              <a:t>www.droidsrobotics.org</a:t>
            </a:r>
            <a:endParaRPr lang="en-US" dirty="0" smtClean="0"/>
          </a:p>
          <a:p>
            <a:pPr lvl="1"/>
            <a:r>
              <a:rPr lang="en-US" dirty="0" smtClean="0">
                <a:hlinkClick r:id="rId3"/>
              </a:rPr>
              <a:t>team@droidsrobotics.org</a:t>
            </a:r>
            <a:endParaRPr lang="en-US" dirty="0" smtClean="0"/>
          </a:p>
          <a:p>
            <a:pPr marL="342900" indent="-342900">
              <a:buFont typeface="Arial"/>
              <a:buChar char="•"/>
            </a:pPr>
            <a:endParaRPr lang="en-US" dirty="0"/>
          </a:p>
          <a:p>
            <a:pPr marL="342900" indent="-342900">
              <a:buFont typeface="Arial"/>
              <a:buChar char="•"/>
            </a:pPr>
            <a:r>
              <a:rPr lang="en-US" dirty="0" smtClean="0"/>
              <a:t>Calculator for converting CM/IN </a:t>
            </a:r>
            <a:r>
              <a:rPr lang="en-US" dirty="0"/>
              <a:t>into degrees: </a:t>
            </a:r>
            <a:r>
              <a:rPr lang="en-US" dirty="0">
                <a:hlinkClick r:id="rId4"/>
              </a:rPr>
              <a:t>http://www.droidsrobotics.org/FLL2014/Resources/wheelconverter</a:t>
            </a:r>
            <a:r>
              <a:rPr lang="en-US" dirty="0" smtClean="0">
                <a:hlinkClick r:id="rId4"/>
              </a:rPr>
              <a:t>/</a:t>
            </a:r>
            <a:endParaRPr lang="en-US" dirty="0" smtClean="0"/>
          </a:p>
          <a:p>
            <a:pPr marL="342900" indent="-342900">
              <a:buFont typeface="Arial"/>
              <a:buChar char="•"/>
            </a:pPr>
            <a:r>
              <a:rPr lang="en-US" dirty="0" smtClean="0"/>
              <a:t>Other </a:t>
            </a:r>
            <a:r>
              <a:rPr lang="en-US" dirty="0"/>
              <a:t>useful resources: http://</a:t>
            </a:r>
            <a:r>
              <a:rPr lang="en-US" dirty="0" err="1"/>
              <a:t>www.droidsrobotics.org</a:t>
            </a:r>
            <a:r>
              <a:rPr lang="en-US" dirty="0"/>
              <a:t>/</a:t>
            </a:r>
            <a:r>
              <a:rPr lang="en-US" dirty="0" err="1"/>
              <a:t>Droids_Robotics</a:t>
            </a:r>
            <a:r>
              <a:rPr lang="en-US" dirty="0"/>
              <a:t>/</a:t>
            </a:r>
            <a:r>
              <a:rPr lang="en-US" dirty="0" err="1"/>
              <a:t>World_Class_Resources.html</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21220894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Gyro Sensor</a:t>
            </a:r>
            <a:endParaRPr lang="en-US" dirty="0"/>
          </a:p>
        </p:txBody>
      </p:sp>
      <p:sp>
        <p:nvSpPr>
          <p:cNvPr id="3" name="Content Placeholder 2"/>
          <p:cNvSpPr>
            <a:spLocks noGrp="1"/>
          </p:cNvSpPr>
          <p:nvPr>
            <p:ph idx="1"/>
          </p:nvPr>
        </p:nvSpPr>
        <p:spPr>
          <a:xfrm>
            <a:off x="457200" y="1198967"/>
            <a:ext cx="8245474" cy="5083170"/>
          </a:xfrm>
        </p:spPr>
        <p:txBody>
          <a:bodyPr>
            <a:normAutofit lnSpcReduction="10000"/>
          </a:bodyPr>
          <a:lstStyle/>
          <a:p>
            <a:r>
              <a:rPr lang="en-US" sz="2900" dirty="0" smtClean="0"/>
              <a:t>This </a:t>
            </a:r>
            <a:r>
              <a:rPr lang="en-US" sz="2900" dirty="0"/>
              <a:t>lesson will help you turn your robot using the </a:t>
            </a:r>
            <a:r>
              <a:rPr lang="en-US" sz="2900" dirty="0" smtClean="0"/>
              <a:t>gyro</a:t>
            </a:r>
            <a:endParaRPr lang="en-US" sz="2900" dirty="0"/>
          </a:p>
          <a:p>
            <a:r>
              <a:rPr lang="en-US" sz="2900" dirty="0" smtClean="0"/>
              <a:t>The </a:t>
            </a:r>
            <a:r>
              <a:rPr lang="en-US" sz="2900" dirty="0"/>
              <a:t>gyro is a bit difficult to use </a:t>
            </a:r>
            <a:r>
              <a:rPr lang="en-US" sz="2900" dirty="0" smtClean="0"/>
              <a:t>correctly, </a:t>
            </a:r>
            <a:r>
              <a:rPr lang="en-US" sz="2900" dirty="0"/>
              <a:t>but if you learn how to use it, you can make your robot make much more accurate </a:t>
            </a:r>
            <a:r>
              <a:rPr lang="en-US" sz="2900" dirty="0" smtClean="0"/>
              <a:t>turns</a:t>
            </a:r>
          </a:p>
          <a:p>
            <a:r>
              <a:rPr lang="en-US" sz="2900" dirty="0" smtClean="0"/>
              <a:t>Read </a:t>
            </a:r>
            <a:r>
              <a:rPr lang="en-US" sz="2900" dirty="0"/>
              <a:t>the comments in the code carefully to understand how to use it correctly. </a:t>
            </a:r>
            <a:endParaRPr lang="en-US" sz="2900" dirty="0" smtClean="0"/>
          </a:p>
          <a:p>
            <a:r>
              <a:rPr lang="en-US" sz="2900" dirty="0" smtClean="0"/>
              <a:t>Start at Stage 1 in the corresponding EV3 file</a:t>
            </a:r>
          </a:p>
          <a:p>
            <a:r>
              <a:rPr lang="en-US" sz="2900" dirty="0" smtClean="0"/>
              <a:t>There are 2 common Gyro Errors….we provide some simple solutions</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8861311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Calibration &amp; RESET</a:t>
            </a:r>
            <a:endParaRPr lang="en-US" dirty="0"/>
          </a:p>
        </p:txBody>
      </p:sp>
      <p:sp>
        <p:nvSpPr>
          <p:cNvPr id="3" name="Content Placeholder 2"/>
          <p:cNvSpPr>
            <a:spLocks noGrp="1"/>
          </p:cNvSpPr>
          <p:nvPr>
            <p:ph idx="1"/>
          </p:nvPr>
        </p:nvSpPr>
        <p:spPr>
          <a:xfrm>
            <a:off x="457199" y="1698598"/>
            <a:ext cx="8245474" cy="4373563"/>
          </a:xfrm>
        </p:spPr>
        <p:txBody>
          <a:bodyPr>
            <a:noAutofit/>
          </a:bodyPr>
          <a:lstStyle/>
          <a:p>
            <a:pPr marL="342900" indent="-342900">
              <a:buFont typeface="Arial"/>
              <a:buChar char="•"/>
            </a:pPr>
            <a:r>
              <a:rPr lang="en-US" sz="2800" dirty="0" smtClean="0"/>
              <a:t>For a color sensor, you have to “teach” the robot what </a:t>
            </a:r>
            <a:r>
              <a:rPr lang="en-US" sz="2800" dirty="0"/>
              <a:t>is black and </a:t>
            </a:r>
            <a:r>
              <a:rPr lang="en-US" sz="2800" dirty="0" smtClean="0"/>
              <a:t>white</a:t>
            </a:r>
            <a:endParaRPr lang="en-US" sz="2800" dirty="0"/>
          </a:p>
          <a:p>
            <a:pPr marL="342900" indent="-342900">
              <a:buFont typeface="Arial"/>
              <a:buChar char="•"/>
            </a:pPr>
            <a:r>
              <a:rPr lang="en-US" sz="2800" dirty="0" smtClean="0"/>
              <a:t>For your gyro, you </a:t>
            </a:r>
            <a:r>
              <a:rPr lang="en-US" sz="2800" dirty="0"/>
              <a:t>need to calibrate the </a:t>
            </a:r>
            <a:r>
              <a:rPr lang="en-US" sz="2800" dirty="0" smtClean="0"/>
              <a:t>sensor </a:t>
            </a:r>
            <a:r>
              <a:rPr lang="en-US" sz="2800" dirty="0"/>
              <a:t>to understand what is “</a:t>
            </a:r>
            <a:r>
              <a:rPr lang="en-US" sz="2800" dirty="0" smtClean="0"/>
              <a:t>still”</a:t>
            </a:r>
          </a:p>
          <a:p>
            <a:pPr marL="342900" indent="-342900">
              <a:buFont typeface="Arial"/>
              <a:buChar char="•"/>
            </a:pPr>
            <a:r>
              <a:rPr lang="en-US" sz="2800" dirty="0" smtClean="0"/>
              <a:t>Unfortunately</a:t>
            </a:r>
            <a:r>
              <a:rPr lang="en-US" sz="2800" dirty="0"/>
              <a:t>, there is no gyro calibration block. The “stage 1” program shows how to calibrate the sensor</a:t>
            </a:r>
            <a:r>
              <a:rPr lang="en-US" sz="2800" dirty="0" smtClean="0"/>
              <a:t>.</a:t>
            </a:r>
          </a:p>
          <a:p>
            <a:pPr marL="342900" indent="-342900">
              <a:buFont typeface="Arial"/>
              <a:buChar char="•"/>
            </a:pPr>
            <a:r>
              <a:rPr lang="en-US" sz="2800" dirty="0" smtClean="0"/>
              <a:t>You will also need to Reset the gyro at this stage</a:t>
            </a:r>
          </a:p>
          <a:p>
            <a:endParaRPr lang="en-US" sz="2800" dirty="0" smtClean="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3309254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9-29 at 4.5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82" y="1895352"/>
            <a:ext cx="7022857" cy="4593008"/>
          </a:xfrm>
          <a:prstGeom prst="rect">
            <a:avLst/>
          </a:prstGeom>
        </p:spPr>
      </p:pic>
      <p:sp>
        <p:nvSpPr>
          <p:cNvPr id="2" name="Title 1"/>
          <p:cNvSpPr>
            <a:spLocks noGrp="1"/>
          </p:cNvSpPr>
          <p:nvPr>
            <p:ph type="title"/>
          </p:nvPr>
        </p:nvSpPr>
        <p:spPr/>
        <p:txBody>
          <a:bodyPr/>
          <a:lstStyle/>
          <a:p>
            <a:r>
              <a:rPr lang="en-US" dirty="0" smtClean="0"/>
              <a:t>BEFORE You use your GYRO</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
        <p:nvSpPr>
          <p:cNvPr id="8" name="TextBox 7"/>
          <p:cNvSpPr txBox="1"/>
          <p:nvPr/>
        </p:nvSpPr>
        <p:spPr>
          <a:xfrm>
            <a:off x="1824069" y="1167333"/>
            <a:ext cx="2783399" cy="923330"/>
          </a:xfrm>
          <a:prstGeom prst="rect">
            <a:avLst/>
          </a:prstGeom>
          <a:solidFill>
            <a:schemeClr val="accent2">
              <a:lumMod val="60000"/>
              <a:lumOff val="40000"/>
            </a:schemeClr>
          </a:solidFill>
        </p:spPr>
        <p:txBody>
          <a:bodyPr wrap="square" rtlCol="0">
            <a:spAutoFit/>
          </a:bodyPr>
          <a:lstStyle/>
          <a:p>
            <a:r>
              <a:rPr lang="en-US" dirty="0" smtClean="0">
                <a:solidFill>
                  <a:srgbClr val="FF0000"/>
                </a:solidFill>
              </a:rPr>
              <a:t>FIRST CALIBRATE. NOTE: THE ROBOT MUST BE STILL.</a:t>
            </a:r>
            <a:endParaRPr lang="en-US" dirty="0">
              <a:solidFill>
                <a:srgbClr val="FF0000"/>
              </a:solidFill>
            </a:endParaRPr>
          </a:p>
        </p:txBody>
      </p:sp>
      <p:sp>
        <p:nvSpPr>
          <p:cNvPr id="11" name="TextBox 10"/>
          <p:cNvSpPr txBox="1"/>
          <p:nvPr/>
        </p:nvSpPr>
        <p:spPr>
          <a:xfrm>
            <a:off x="4716736" y="900533"/>
            <a:ext cx="3985938" cy="1200329"/>
          </a:xfrm>
          <a:prstGeom prst="rect">
            <a:avLst/>
          </a:prstGeom>
          <a:solidFill>
            <a:schemeClr val="tx2">
              <a:lumMod val="40000"/>
              <a:lumOff val="60000"/>
            </a:schemeClr>
          </a:solidFill>
        </p:spPr>
        <p:txBody>
          <a:bodyPr wrap="square" rtlCol="0">
            <a:spAutoFit/>
          </a:bodyPr>
          <a:lstStyle/>
          <a:p>
            <a:r>
              <a:rPr lang="en-US" dirty="0" smtClean="0">
                <a:solidFill>
                  <a:srgbClr val="3366FF"/>
                </a:solidFill>
              </a:rPr>
              <a:t>SECOND, RESET GYRO.  ADD A WAIT BLOCK TO GIVE THE SENSOR A BIT OF TIME TO FULLY RESET</a:t>
            </a:r>
            <a:endParaRPr lang="en-US" dirty="0">
              <a:solidFill>
                <a:srgbClr val="3366FF"/>
              </a:solidFill>
            </a:endParaRPr>
          </a:p>
        </p:txBody>
      </p:sp>
    </p:spTree>
    <p:extLst>
      <p:ext uri="{BB962C8B-B14F-4D97-AF65-F5344CB8AC3E}">
        <p14:creationId xmlns:p14="http://schemas.microsoft.com/office/powerpoint/2010/main" val="6212682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12" y="152718"/>
            <a:ext cx="8245475" cy="1371600"/>
          </a:xfrm>
        </p:spPr>
        <p:txBody>
          <a:bodyPr/>
          <a:lstStyle/>
          <a:p>
            <a:r>
              <a:rPr lang="en-US" dirty="0" smtClean="0"/>
              <a:t>STAGE 1</a:t>
            </a:r>
            <a:r>
              <a:rPr lang="en-US" dirty="0" smtClean="0"/>
              <a:t>: SIMPLE Gyro turn </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48.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2" y="971122"/>
            <a:ext cx="8806209" cy="4537074"/>
          </a:xfrm>
          <a:prstGeom prst="rect">
            <a:avLst/>
          </a:prstGeom>
        </p:spPr>
      </p:pic>
    </p:spTree>
    <p:extLst>
      <p:ext uri="{BB962C8B-B14F-4D97-AF65-F5344CB8AC3E}">
        <p14:creationId xmlns:p14="http://schemas.microsoft.com/office/powerpoint/2010/main" val="14563739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Lag</a:t>
            </a:r>
            <a:endParaRPr lang="en-US" dirty="0"/>
          </a:p>
        </p:txBody>
      </p:sp>
      <p:sp>
        <p:nvSpPr>
          <p:cNvPr id="3" name="Content Placeholder 2"/>
          <p:cNvSpPr>
            <a:spLocks noGrp="1"/>
          </p:cNvSpPr>
          <p:nvPr>
            <p:ph idx="1"/>
          </p:nvPr>
        </p:nvSpPr>
        <p:spPr>
          <a:xfrm>
            <a:off x="457200" y="1144689"/>
            <a:ext cx="8245474" cy="4373563"/>
          </a:xfrm>
        </p:spPr>
        <p:txBody>
          <a:bodyPr>
            <a:normAutofit/>
          </a:bodyPr>
          <a:lstStyle/>
          <a:p>
            <a:r>
              <a:rPr lang="en-US" sz="2800" dirty="0" smtClean="0"/>
              <a:t>What is lag?</a:t>
            </a:r>
          </a:p>
          <a:p>
            <a:pPr marL="342900" indent="-342900">
              <a:buFont typeface="Arial"/>
              <a:buChar char="•"/>
            </a:pPr>
            <a:r>
              <a:rPr lang="en-US" sz="2800" dirty="0" smtClean="0"/>
              <a:t>The </a:t>
            </a:r>
            <a:r>
              <a:rPr lang="en-US" sz="2800" dirty="0"/>
              <a:t>gyro sensor readings lag behind the true </a:t>
            </a:r>
            <a:r>
              <a:rPr lang="en-US" sz="2800" dirty="0" smtClean="0"/>
              <a:t>value sometimes</a:t>
            </a:r>
          </a:p>
          <a:p>
            <a:pPr marL="342900" indent="-342900">
              <a:buFont typeface="Arial"/>
              <a:buChar char="•"/>
            </a:pPr>
            <a:r>
              <a:rPr lang="en-US" sz="2800" dirty="0" smtClean="0"/>
              <a:t>When </a:t>
            </a:r>
            <a:r>
              <a:rPr lang="en-US" sz="2800" dirty="0"/>
              <a:t>the turn starts, it takes time for the gyro to begin </a:t>
            </a:r>
            <a:r>
              <a:rPr lang="en-US" sz="2800" dirty="0" smtClean="0"/>
              <a:t>changing</a:t>
            </a:r>
          </a:p>
          <a:p>
            <a:pPr marL="342900" indent="-342900">
              <a:buFont typeface="Arial"/>
              <a:buChar char="•"/>
            </a:pPr>
            <a:r>
              <a:rPr lang="en-US" sz="2800" dirty="0" smtClean="0"/>
              <a:t>Stage </a:t>
            </a:r>
            <a:r>
              <a:rPr lang="en-US" sz="2800" dirty="0" smtClean="0"/>
              <a:t>2 in the corresponding EV3 file </a:t>
            </a:r>
            <a:r>
              <a:rPr lang="en-US" sz="2800" dirty="0"/>
              <a:t>shows one way to compensate for this </a:t>
            </a:r>
            <a:r>
              <a:rPr lang="en-US" sz="2800" dirty="0" smtClean="0"/>
              <a:t>delay</a:t>
            </a:r>
            <a:endParaRPr lang="en-US" sz="2800" dirty="0"/>
          </a:p>
          <a:p>
            <a:endParaRPr lang="en-US" sz="2800"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286938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81" y="152718"/>
            <a:ext cx="8245475" cy="1371600"/>
          </a:xfrm>
        </p:spPr>
        <p:txBody>
          <a:bodyPr/>
          <a:lstStyle/>
          <a:p>
            <a:r>
              <a:rPr lang="en-US" dirty="0" smtClean="0"/>
              <a:t>STAGE 2</a:t>
            </a:r>
            <a:r>
              <a:rPr lang="en-US" dirty="0" smtClean="0"/>
              <a:t>: Dealing with lag</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4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95" y="1634706"/>
            <a:ext cx="8913560" cy="4269913"/>
          </a:xfrm>
          <a:prstGeom prst="rect">
            <a:avLst/>
          </a:prstGeom>
        </p:spPr>
      </p:pic>
    </p:spTree>
    <p:extLst>
      <p:ext uri="{BB962C8B-B14F-4D97-AF65-F5344CB8AC3E}">
        <p14:creationId xmlns:p14="http://schemas.microsoft.com/office/powerpoint/2010/main" val="96005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11" y="152718"/>
            <a:ext cx="8245475" cy="1371600"/>
          </a:xfrm>
        </p:spPr>
        <p:txBody>
          <a:bodyPr/>
          <a:lstStyle/>
          <a:p>
            <a:r>
              <a:rPr lang="en-US" dirty="0" smtClean="0"/>
              <a:t>STAGE 3</a:t>
            </a:r>
            <a:r>
              <a:rPr lang="en-US" dirty="0" smtClean="0"/>
              <a:t>: Making a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49.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63" y="1308158"/>
            <a:ext cx="8513511" cy="2989477"/>
          </a:xfrm>
          <a:prstGeom prst="rect">
            <a:avLst/>
          </a:prstGeom>
        </p:spPr>
      </p:pic>
    </p:spTree>
    <p:extLst>
      <p:ext uri="{BB962C8B-B14F-4D97-AF65-F5344CB8AC3E}">
        <p14:creationId xmlns:p14="http://schemas.microsoft.com/office/powerpoint/2010/main" val="233226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10" y="152718"/>
            <a:ext cx="8245475" cy="1371600"/>
          </a:xfrm>
        </p:spPr>
        <p:txBody>
          <a:bodyPr/>
          <a:lstStyle/>
          <a:p>
            <a:r>
              <a:rPr lang="en-US" dirty="0" smtClean="0"/>
              <a:t>Stage 4: </a:t>
            </a:r>
            <a:r>
              <a:rPr lang="en-US" dirty="0" smtClean="0"/>
              <a:t>using the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9 at 4.51.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772"/>
            <a:ext cx="9144000" cy="3163705"/>
          </a:xfrm>
          <a:prstGeom prst="rect">
            <a:avLst/>
          </a:prstGeom>
        </p:spPr>
      </p:pic>
    </p:spTree>
    <p:extLst>
      <p:ext uri="{BB962C8B-B14F-4D97-AF65-F5344CB8AC3E}">
        <p14:creationId xmlns:p14="http://schemas.microsoft.com/office/powerpoint/2010/main" val="3756019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7237</TotalTime>
  <Words>548</Words>
  <Application>Microsoft Macintosh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Essential</vt:lpstr>
      <vt:lpstr>Advanced Ev3 programming LESSON 2:   Gyro Turns</vt:lpstr>
      <vt:lpstr>Why use the Gyro Sensor</vt:lpstr>
      <vt:lpstr>PROBLEM 1: Calibration &amp; RESET</vt:lpstr>
      <vt:lpstr>BEFORE You use your GYRO</vt:lpstr>
      <vt:lpstr>STAGE 1: SIMPLE Gyro turn </vt:lpstr>
      <vt:lpstr>PROBLEM 2: Lag</vt:lpstr>
      <vt:lpstr>STAGE 2: Dealing with lag</vt:lpstr>
      <vt:lpstr>STAGE 3: Making a My block</vt:lpstr>
      <vt:lpstr>Stage 4: using the my block</vt:lpstr>
      <vt:lpstr>INSIDE THE MY Block:  Turn Degrees RIGHT</vt:lpstr>
      <vt:lpstr>INSIDE THE MY Block:  TURN DEGREES LeFT</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187</cp:revision>
  <dcterms:created xsi:type="dcterms:W3CDTF">2014-08-07T02:19:13Z</dcterms:created>
  <dcterms:modified xsi:type="dcterms:W3CDTF">2014-09-29T21:26:23Z</dcterms:modified>
</cp:coreProperties>
</file>