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0"/>
  </p:notesMasterIdLst>
  <p:handoutMasterIdLst>
    <p:handoutMasterId r:id="rId31"/>
  </p:handoutMasterIdLst>
  <p:sldIdLst>
    <p:sldId id="347" r:id="rId2"/>
    <p:sldId id="341" r:id="rId3"/>
    <p:sldId id="339" r:id="rId4"/>
    <p:sldId id="342" r:id="rId5"/>
    <p:sldId id="344" r:id="rId6"/>
    <p:sldId id="343" r:id="rId7"/>
    <p:sldId id="340" r:id="rId8"/>
    <p:sldId id="368" r:id="rId9"/>
    <p:sldId id="345" r:id="rId10"/>
    <p:sldId id="360" r:id="rId11"/>
    <p:sldId id="359" r:id="rId12"/>
    <p:sldId id="354" r:id="rId13"/>
    <p:sldId id="356" r:id="rId14"/>
    <p:sldId id="357" r:id="rId15"/>
    <p:sldId id="355" r:id="rId16"/>
    <p:sldId id="358" r:id="rId17"/>
    <p:sldId id="369" r:id="rId18"/>
    <p:sldId id="352" r:id="rId19"/>
    <p:sldId id="286" r:id="rId20"/>
    <p:sldId id="287" r:id="rId21"/>
    <p:sldId id="361" r:id="rId22"/>
    <p:sldId id="362" r:id="rId23"/>
    <p:sldId id="363" r:id="rId24"/>
    <p:sldId id="364" r:id="rId25"/>
    <p:sldId id="365" r:id="rId26"/>
    <p:sldId id="366" r:id="rId27"/>
    <p:sldId id="367" r:id="rId28"/>
    <p:sldId id="35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5" d="100"/>
          <a:sy n="115" d="100"/>
        </p:scale>
        <p:origin x="-200"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9/24/14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EFEF5-AB91-9444-B0FD-84612443B71F}" type="datetime1">
              <a:rPr lang="en-US" smtClean="0"/>
              <a:t>9/24/14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1E5CB-F85E-A640-8C88-8F7A454B6D67}" type="datetime1">
              <a:rPr lang="en-US" smtClean="0"/>
              <a:t>9/24/14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8C6F-5779-7140-8005-F03AED14B43D}" type="datetime1">
              <a:rPr lang="en-US" smtClean="0"/>
              <a:t>9/24/14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5BEA4-E070-2F4C-AF7B-4E81083B16DA}" type="datetime1">
              <a:rPr lang="en-US" smtClean="0"/>
              <a:t>9/24/14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C7E96C8-DCD5-324F-8E0A-B8EF5E4CE25C}" type="datetime1">
              <a:rPr lang="en-US" smtClean="0"/>
              <a:t>9/24/14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1.0, team@droidsrobotics.org</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6FE79DF-1608-D94F-9FCB-549E80C326CD}" type="datetime1">
              <a:rPr lang="en-US" smtClean="0"/>
              <a:t>9/24/14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2F04E0-6F4B-BD49-A931-DEA10414B0DD}" type="datetime1">
              <a:rPr lang="en-US" smtClean="0"/>
              <a:t>9/24/14</a:t>
            </a:fld>
            <a:endParaRPr lang="en-US"/>
          </a:p>
        </p:txBody>
      </p:sp>
      <p:sp>
        <p:nvSpPr>
          <p:cNvPr id="8" name="Footer Placeholder 7"/>
          <p:cNvSpPr>
            <a:spLocks noGrp="1"/>
          </p:cNvSpPr>
          <p:nvPr>
            <p:ph type="ftr" sz="quarter" idx="11"/>
          </p:nvPr>
        </p:nvSpPr>
        <p:spPr/>
        <p:txBody>
          <a:bodyPr/>
          <a:lstStyle/>
          <a:p>
            <a:r>
              <a:rPr lang="en-US" smtClean="0"/>
              <a:t>© 2014, Droids Robotics, v. 1.0, team@droidsrobotics.org</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EE58D-BAF2-7643-A625-2FA4D9F9A492}" type="datetime1">
              <a:rPr lang="en-US" smtClean="0"/>
              <a:t>9/24/14</a:t>
            </a:fld>
            <a:endParaRPr lang="en-US"/>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CF1CD-F1D5-8545-873F-2CE6CFBDC7E2}" type="datetime1">
              <a:rPr lang="en-US" smtClean="0"/>
              <a:t>9/24/14</a:t>
            </a:fld>
            <a:endParaRPr lang="en-US"/>
          </a:p>
        </p:txBody>
      </p:sp>
      <p:sp>
        <p:nvSpPr>
          <p:cNvPr id="3" name="Footer Placeholder 2"/>
          <p:cNvSpPr>
            <a:spLocks noGrp="1"/>
          </p:cNvSpPr>
          <p:nvPr>
            <p:ph type="ftr" sz="quarter" idx="11"/>
          </p:nvPr>
        </p:nvSpPr>
        <p:spPr/>
        <p:txBody>
          <a:bodyPr/>
          <a:lstStyle/>
          <a:p>
            <a:r>
              <a:rPr lang="en-US" smtClean="0"/>
              <a:t>© 2014, Droids Robotics, v. 1.0, team@droidsrobotics.org</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A538A-5768-BE47-8018-2FDB329F2878}" type="datetime1">
              <a:rPr lang="en-US" smtClean="0"/>
              <a:t>9/24/14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390FA-2FDD-D44B-BBD5-0C007AB13703}" type="datetime1">
              <a:rPr lang="en-US" smtClean="0"/>
              <a:t>9/24/14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AF2E7A6-8282-F24C-97DE-80B8471E6B28}" type="datetime1">
              <a:rPr lang="en-US" smtClean="0"/>
              <a:t>9/24/14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1.0, team@droidsrobotics.org</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1.emf"/><Relationship Id="rId5" Type="http://schemas.openxmlformats.org/officeDocument/2006/relationships/image" Target="../media/image22.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www.droidsrobotics.org/FLL2014/Resources/wheelconverter/" TargetMode="External"/><Relationship Id="rId1" Type="http://schemas.openxmlformats.org/officeDocument/2006/relationships/slideLayout" Target="../slideLayouts/slideLayout2.xml"/><Relationship Id="rId2" Type="http://schemas.openxmlformats.org/officeDocument/2006/relationships/hyperlink" Target="http://www.droidsrobotic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Advanced Ev3 programming LESSON 1: </a:t>
            </a:r>
            <a:br>
              <a:rPr lang="en-US" sz="5400" dirty="0" smtClean="0"/>
            </a:br>
            <a:r>
              <a:rPr lang="en-US" sz="5400" dirty="0" smtClean="0"/>
              <a:t/>
            </a:r>
            <a:br>
              <a:rPr lang="en-US" sz="5400" dirty="0" smtClean="0"/>
            </a:br>
            <a:r>
              <a:rPr lang="en-US" sz="4800" dirty="0" smtClean="0">
                <a:solidFill>
                  <a:srgbClr val="0000FF"/>
                </a:solidFill>
              </a:rPr>
              <a:t>My Blocks </a:t>
            </a:r>
            <a:r>
              <a:rPr lang="en-US" sz="4800" dirty="0" smtClean="0">
                <a:solidFill>
                  <a:srgbClr val="0000FF"/>
                </a:solidFill>
              </a:rPr>
              <a:t>OVERVIEW (</a:t>
            </a:r>
            <a:r>
              <a:rPr lang="en-US" sz="4800" dirty="0" smtClean="0">
                <a:solidFill>
                  <a:srgbClr val="0000FF"/>
                </a:solidFill>
              </a:rPr>
              <a:t>Part 1)</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11036086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MEASURE WHEELS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7" name="Picture 6" descr="Screen Shot 2014-09-25 at 5.11.25 PM.png"/>
          <p:cNvPicPr>
            <a:picLocks noChangeAspect="1"/>
          </p:cNvPicPr>
          <p:nvPr/>
        </p:nvPicPr>
        <p:blipFill rotWithShape="1">
          <a:blip r:embed="rId2">
            <a:extLst>
              <a:ext uri="{28A0092B-C50C-407E-A947-70E740481C1C}">
                <a14:useLocalDpi xmlns:a14="http://schemas.microsoft.com/office/drawing/2010/main" val="0"/>
              </a:ext>
            </a:extLst>
          </a:blip>
          <a:srcRect l="4201" t="9960" r="6909" b="4682"/>
          <a:stretch/>
        </p:blipFill>
        <p:spPr>
          <a:xfrm>
            <a:off x="457200" y="1004266"/>
            <a:ext cx="8128001" cy="5091044"/>
          </a:xfrm>
          <a:prstGeom prst="rect">
            <a:avLst/>
          </a:prstGeom>
        </p:spPr>
      </p:pic>
    </p:spTree>
    <p:extLst>
      <p:ext uri="{BB962C8B-B14F-4D97-AF65-F5344CB8AC3E}">
        <p14:creationId xmlns:p14="http://schemas.microsoft.com/office/powerpoint/2010/main" val="91173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Making </a:t>
            </a:r>
            <a:r>
              <a:rPr lang="en-US" dirty="0" err="1" smtClean="0"/>
              <a:t>aN</a:t>
            </a:r>
            <a:r>
              <a:rPr lang="en-US" dirty="0" smtClean="0"/>
              <a:t> </a:t>
            </a:r>
            <a:r>
              <a:rPr lang="en-US" dirty="0" smtClean="0">
                <a:latin typeface="Courier"/>
                <a:cs typeface="Courier"/>
              </a:rPr>
              <a:t>INCHES TO DEGREES </a:t>
            </a:r>
            <a:r>
              <a:rPr lang="en-US" dirty="0" smtClean="0"/>
              <a:t>My Block</a:t>
            </a:r>
            <a:endParaRPr lang="en-US" dirty="0"/>
          </a:p>
        </p:txBody>
      </p:sp>
      <p:pic>
        <p:nvPicPr>
          <p:cNvPr id="5" name="Content Placeholder 4" descr="Screen Shot 2014-09-25 at 5.11.3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34" t="693" r="2727" b="693"/>
          <a:stretch/>
        </p:blipFill>
        <p:spPr>
          <a:xfrm>
            <a:off x="200129" y="1300048"/>
            <a:ext cx="8756125" cy="4851169"/>
          </a:xfrm>
        </p:spPr>
      </p:pic>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1581405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Using the </a:t>
            </a:r>
            <a:r>
              <a:rPr lang="en-US" dirty="0" smtClean="0">
                <a:latin typeface="Courier"/>
                <a:cs typeface="Courier"/>
              </a:rPr>
              <a:t>INCHES TO DEGREES</a:t>
            </a:r>
            <a:r>
              <a:rPr lang="en-US" dirty="0" smtClean="0"/>
              <a:t> MY BLOCK</a:t>
            </a:r>
            <a:endParaRPr lang="en-US" dirty="0"/>
          </a:p>
        </p:txBody>
      </p:sp>
      <p:pic>
        <p:nvPicPr>
          <p:cNvPr id="5" name="Content Placeholder 4" descr="Screen Shot 2014-09-25 at 5.11.48 PM.png"/>
          <p:cNvPicPr>
            <a:picLocks noGrp="1" noChangeAspect="1"/>
          </p:cNvPicPr>
          <p:nvPr>
            <p:ph idx="1"/>
          </p:nvPr>
        </p:nvPicPr>
        <p:blipFill>
          <a:blip r:embed="rId2">
            <a:extLst>
              <a:ext uri="{28A0092B-C50C-407E-A947-70E740481C1C}">
                <a14:useLocalDpi xmlns:a14="http://schemas.microsoft.com/office/drawing/2010/main" val="0"/>
              </a:ext>
            </a:extLst>
          </a:blip>
          <a:srcRect l="372" r="372"/>
          <a:stretch>
            <a:fillRect/>
          </a:stretch>
        </p:blipFill>
        <p:spPr>
          <a:xfrm>
            <a:off x="62571" y="1688963"/>
            <a:ext cx="9015171" cy="4781826"/>
          </a:xfrm>
        </p:spPr>
      </p:pic>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10621061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A LOOK INSIDE </a:t>
            </a:r>
            <a:r>
              <a:rPr lang="en-US" dirty="0" smtClean="0">
                <a:latin typeface="Courier"/>
                <a:cs typeface="Courier"/>
              </a:rPr>
              <a:t>INCHES to DEGREES</a:t>
            </a:r>
            <a:endParaRPr lang="en-US" dirty="0">
              <a:latin typeface="Courier"/>
              <a:cs typeface="Courier"/>
            </a:endParaRP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7" name="Content Placeholder 6" descr="Screen Shot 2014-09-25 at 5.12.10 PM.png"/>
          <p:cNvPicPr>
            <a:picLocks noGrp="1" noChangeAspect="1"/>
          </p:cNvPicPr>
          <p:nvPr>
            <p:ph idx="1"/>
          </p:nvPr>
        </p:nvPicPr>
        <p:blipFill>
          <a:blip r:embed="rId2">
            <a:extLst>
              <a:ext uri="{28A0092B-C50C-407E-A947-70E740481C1C}">
                <a14:useLocalDpi xmlns:a14="http://schemas.microsoft.com/office/drawing/2010/main" val="0"/>
              </a:ext>
            </a:extLst>
          </a:blip>
          <a:srcRect l="2408" r="2408"/>
          <a:stretch>
            <a:fillRect/>
          </a:stretch>
        </p:blipFill>
        <p:spPr>
          <a:xfrm>
            <a:off x="457200" y="1524318"/>
            <a:ext cx="8245474" cy="4373563"/>
          </a:xfrm>
        </p:spPr>
      </p:pic>
    </p:spTree>
    <p:extLst>
      <p:ext uri="{BB962C8B-B14F-4D97-AF65-F5344CB8AC3E}">
        <p14:creationId xmlns:p14="http://schemas.microsoft.com/office/powerpoint/2010/main" val="2545287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ADDING INPUTS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7" name="Picture 6" descr="Screen Shot 2014-09-25 at 5.11.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35" y="1316956"/>
            <a:ext cx="8850299" cy="3244001"/>
          </a:xfrm>
          <a:prstGeom prst="rect">
            <a:avLst/>
          </a:prstGeom>
        </p:spPr>
      </p:pic>
    </p:spTree>
    <p:extLst>
      <p:ext uri="{BB962C8B-B14F-4D97-AF65-F5344CB8AC3E}">
        <p14:creationId xmlns:p14="http://schemas.microsoft.com/office/powerpoint/2010/main" val="40025903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COMPLETED </a:t>
            </a:r>
            <a:r>
              <a:rPr lang="en-US" dirty="0">
                <a:latin typeface="Courier"/>
                <a:cs typeface="Courier"/>
              </a:rPr>
              <a:t>Move </a:t>
            </a:r>
            <a:r>
              <a:rPr lang="en-US" dirty="0" err="1" smtClean="0">
                <a:latin typeface="Courier"/>
                <a:cs typeface="Courier"/>
              </a:rPr>
              <a:t>InChes</a:t>
            </a:r>
            <a:r>
              <a:rPr lang="en-US" dirty="0" smtClean="0"/>
              <a:t> MY BLOCK</a:t>
            </a:r>
            <a:endParaRPr lang="en-US" dirty="0"/>
          </a:p>
        </p:txBody>
      </p:sp>
      <p:pic>
        <p:nvPicPr>
          <p:cNvPr id="5" name="Content Placeholder 4" descr="Screen Shot 2014-09-25 at 5.12.03 PM.png"/>
          <p:cNvPicPr>
            <a:picLocks noGrp="1" noChangeAspect="1"/>
          </p:cNvPicPr>
          <p:nvPr>
            <p:ph idx="1"/>
          </p:nvPr>
        </p:nvPicPr>
        <p:blipFill>
          <a:blip r:embed="rId2">
            <a:extLst>
              <a:ext uri="{28A0092B-C50C-407E-A947-70E740481C1C}">
                <a14:useLocalDpi xmlns:a14="http://schemas.microsoft.com/office/drawing/2010/main" val="0"/>
              </a:ext>
            </a:extLst>
          </a:blip>
          <a:srcRect t="10100" b="10100"/>
          <a:stretch>
            <a:fillRect/>
          </a:stretch>
        </p:blipFill>
        <p:spPr>
          <a:xfrm>
            <a:off x="457199" y="1730513"/>
            <a:ext cx="8245474" cy="4373563"/>
          </a:xfrm>
        </p:spPr>
      </p:pic>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35724782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A LOOK INSIDE  </a:t>
            </a:r>
            <a:r>
              <a:rPr lang="en-US" dirty="0" smtClean="0">
                <a:latin typeface="Courier"/>
                <a:cs typeface="Courier"/>
              </a:rPr>
              <a:t>Move </a:t>
            </a:r>
            <a:r>
              <a:rPr lang="en-US" dirty="0" err="1" smtClean="0">
                <a:latin typeface="Courier"/>
                <a:cs typeface="Courier"/>
              </a:rPr>
              <a:t>InChes</a:t>
            </a:r>
            <a:endParaRPr lang="en-US" dirty="0"/>
          </a:p>
        </p:txBody>
      </p:sp>
      <p:pic>
        <p:nvPicPr>
          <p:cNvPr id="5" name="Content Placeholder 4" descr="Screen Shot 2014-09-25 at 5.12.16 PM.png"/>
          <p:cNvPicPr>
            <a:picLocks noGrp="1" noChangeAspect="1"/>
          </p:cNvPicPr>
          <p:nvPr>
            <p:ph idx="1"/>
          </p:nvPr>
        </p:nvPicPr>
        <p:blipFill>
          <a:blip r:embed="rId2">
            <a:extLst>
              <a:ext uri="{28A0092B-C50C-407E-A947-70E740481C1C}">
                <a14:useLocalDpi xmlns:a14="http://schemas.microsoft.com/office/drawing/2010/main" val="0"/>
              </a:ext>
            </a:extLst>
          </a:blip>
          <a:srcRect t="6993" b="6993"/>
          <a:stretch>
            <a:fillRect/>
          </a:stretch>
        </p:blipFill>
        <p:spPr>
          <a:xfrm>
            <a:off x="370360" y="1264100"/>
            <a:ext cx="8245474" cy="4373563"/>
          </a:xfrm>
        </p:spPr>
      </p:pic>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19199072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Advanced Ev3 programming LESSON 1: </a:t>
            </a:r>
            <a:br>
              <a:rPr lang="en-US" sz="5400" dirty="0" smtClean="0"/>
            </a:br>
            <a:r>
              <a:rPr lang="en-US" sz="5400" dirty="0" smtClean="0"/>
              <a:t/>
            </a:r>
            <a:br>
              <a:rPr lang="en-US" sz="5400" dirty="0" smtClean="0"/>
            </a:br>
            <a:r>
              <a:rPr lang="en-US" sz="4800" dirty="0" smtClean="0">
                <a:solidFill>
                  <a:srgbClr val="0000FF"/>
                </a:solidFill>
              </a:rPr>
              <a:t>TURN DEGREES MY BLOCK (</a:t>
            </a:r>
            <a:r>
              <a:rPr lang="en-US" sz="4800" dirty="0" smtClean="0">
                <a:solidFill>
                  <a:srgbClr val="0000FF"/>
                </a:solidFill>
              </a:rPr>
              <a:t>Part </a:t>
            </a:r>
            <a:r>
              <a:rPr lang="en-US" sz="4800" dirty="0" smtClean="0">
                <a:solidFill>
                  <a:srgbClr val="0000FF"/>
                </a:solidFill>
              </a:rPr>
              <a:t>3)</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29124238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blocks with inputs and </a:t>
            </a:r>
            <a:r>
              <a:rPr lang="en-US" dirty="0" smtClean="0"/>
              <a:t>outputs (</a:t>
            </a:r>
            <a:r>
              <a:rPr lang="en-US" dirty="0" smtClean="0">
                <a:latin typeface="Courier"/>
                <a:cs typeface="Courier"/>
              </a:rPr>
              <a:t>TURN DEGREES</a:t>
            </a:r>
            <a:r>
              <a:rPr lang="en-US" dirty="0" smtClean="0"/>
              <a:t>)</a:t>
            </a:r>
            <a:endParaRPr lang="en-US" dirty="0"/>
          </a:p>
        </p:txBody>
      </p:sp>
      <p:sp>
        <p:nvSpPr>
          <p:cNvPr id="3" name="Content Placeholder 2"/>
          <p:cNvSpPr>
            <a:spLocks noGrp="1"/>
          </p:cNvSpPr>
          <p:nvPr>
            <p:ph idx="1"/>
          </p:nvPr>
        </p:nvSpPr>
        <p:spPr>
          <a:xfrm>
            <a:off x="457200" y="1752600"/>
            <a:ext cx="4644887" cy="4373563"/>
          </a:xfrm>
        </p:spPr>
        <p:txBody>
          <a:bodyPr/>
          <a:lstStyle/>
          <a:p>
            <a:r>
              <a:rPr lang="en-US" dirty="0" smtClean="0"/>
              <a:t>See </a:t>
            </a:r>
            <a:r>
              <a:rPr lang="en-US" dirty="0"/>
              <a:t>the attached EV3 </a:t>
            </a:r>
            <a:r>
              <a:rPr lang="en-US" dirty="0" smtClean="0"/>
              <a:t>Files </a:t>
            </a:r>
            <a:r>
              <a:rPr lang="en-US" dirty="0" smtClean="0"/>
              <a:t>for</a:t>
            </a:r>
            <a:r>
              <a:rPr lang="en-US" dirty="0" smtClean="0"/>
              <a:t> </a:t>
            </a:r>
            <a:r>
              <a:rPr lang="en-US" dirty="0"/>
              <a:t>step-by-step instructions and the actual code for you to learn how to make a useful My </a:t>
            </a:r>
            <a:r>
              <a:rPr lang="en-US" dirty="0" smtClean="0"/>
              <a:t>Block to turn.  </a:t>
            </a:r>
            <a:endParaRPr lang="en-US" dirty="0" smtClean="0"/>
          </a:p>
          <a:p>
            <a:r>
              <a:rPr lang="en-US" dirty="0" smtClean="0"/>
              <a:t>Start </a:t>
            </a:r>
            <a:r>
              <a:rPr lang="en-US" dirty="0"/>
              <a:t>at the </a:t>
            </a:r>
            <a:r>
              <a:rPr lang="en-US" dirty="0" smtClean="0"/>
              <a:t>Stage 1 tab </a:t>
            </a:r>
            <a:r>
              <a:rPr lang="en-US" dirty="0"/>
              <a:t>and read all the comments in each one.  We also show you the final programs</a:t>
            </a:r>
            <a:r>
              <a:rPr lang="en-US" dirty="0" smtClean="0"/>
              <a:t>.</a:t>
            </a:r>
            <a:endParaRPr lang="en-US" dirty="0"/>
          </a:p>
          <a:p>
            <a:r>
              <a:rPr lang="en-US" dirty="0" smtClean="0">
                <a:solidFill>
                  <a:srgbClr val="3366FF"/>
                </a:solidFill>
              </a:rPr>
              <a:t>The </a:t>
            </a:r>
            <a:r>
              <a:rPr lang="en-US" dirty="0" smtClean="0">
                <a:solidFill>
                  <a:srgbClr val="3366FF"/>
                </a:solidFill>
              </a:rPr>
              <a:t>project file has instructions for a </a:t>
            </a:r>
            <a:r>
              <a:rPr lang="en-US" dirty="0" smtClean="0">
                <a:solidFill>
                  <a:srgbClr val="3366FF"/>
                </a:solidFill>
                <a:latin typeface="Courier"/>
                <a:cs typeface="Courier"/>
              </a:rPr>
              <a:t>Turn Degrees </a:t>
            </a:r>
            <a:r>
              <a:rPr lang="en-US" dirty="0" smtClean="0">
                <a:solidFill>
                  <a:srgbClr val="3366FF"/>
                </a:solidFill>
              </a:rPr>
              <a:t>My Block.  Some supplemental information is on the next few slides.</a:t>
            </a:r>
            <a:endParaRPr lang="en-US" dirty="0" smtClean="0">
              <a:solidFill>
                <a:srgbClr val="3366FF"/>
              </a:solidFill>
            </a:endParaRP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579" y="1524318"/>
            <a:ext cx="2985941" cy="4649304"/>
          </a:xfrm>
          <a:prstGeom prst="rect">
            <a:avLst/>
          </a:prstGeom>
        </p:spPr>
      </p:pic>
    </p:spTree>
    <p:extLst>
      <p:ext uri="{BB962C8B-B14F-4D97-AF65-F5344CB8AC3E}">
        <p14:creationId xmlns:p14="http://schemas.microsoft.com/office/powerpoint/2010/main" val="3202444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3038343" y="5314531"/>
            <a:ext cx="1875868" cy="1094256"/>
          </a:xfrm>
          <a:prstGeom prst="rect">
            <a:avLst/>
          </a:prstGeom>
        </p:spPr>
      </p:pic>
      <p:sp>
        <p:nvSpPr>
          <p:cNvPr id="2" name="Title 1"/>
          <p:cNvSpPr>
            <a:spLocks noGrp="1"/>
          </p:cNvSpPr>
          <p:nvPr>
            <p:ph type="title"/>
          </p:nvPr>
        </p:nvSpPr>
        <p:spPr/>
        <p:txBody>
          <a:bodyPr/>
          <a:lstStyle/>
          <a:p>
            <a:r>
              <a:rPr lang="en-US" dirty="0" smtClean="0"/>
              <a:t>Making a Turn My Block</a:t>
            </a:r>
            <a:endParaRPr lang="en-US" dirty="0"/>
          </a:p>
        </p:txBody>
      </p:sp>
      <p:sp>
        <p:nvSpPr>
          <p:cNvPr id="3" name="Content Placeholder 2"/>
          <p:cNvSpPr>
            <a:spLocks noGrp="1"/>
          </p:cNvSpPr>
          <p:nvPr>
            <p:ph idx="1"/>
          </p:nvPr>
        </p:nvSpPr>
        <p:spPr>
          <a:xfrm>
            <a:off x="237384" y="1087618"/>
            <a:ext cx="5074996" cy="4688462"/>
          </a:xfrm>
        </p:spPr>
        <p:txBody>
          <a:bodyPr>
            <a:noAutofit/>
          </a:bodyPr>
          <a:lstStyle/>
          <a:p>
            <a:r>
              <a:rPr lang="en-US" sz="2000" dirty="0" smtClean="0"/>
              <a:t>Just like Move Inches, you can also create a My Block for turns. In Move Inches, we had to figure out how much the robot wheels rotate for one inch on a ruler.</a:t>
            </a:r>
          </a:p>
          <a:p>
            <a:r>
              <a:rPr lang="en-US" sz="2000" dirty="0" smtClean="0"/>
              <a:t>To make a </a:t>
            </a:r>
            <a:r>
              <a:rPr lang="en-US" sz="2000" dirty="0" smtClean="0">
                <a:latin typeface="Courier"/>
                <a:cs typeface="Courier"/>
              </a:rPr>
              <a:t>Turn Degrees </a:t>
            </a:r>
            <a:r>
              <a:rPr lang="en-US" sz="2000" dirty="0" smtClean="0"/>
              <a:t>My Block, you have to figure out how much your rotation sensor on the motor turns for one degree on a protractor</a:t>
            </a:r>
          </a:p>
          <a:p>
            <a:r>
              <a:rPr lang="en-US" sz="2000" dirty="0" smtClean="0">
                <a:solidFill>
                  <a:srgbClr val="FF0000"/>
                </a:solidFill>
              </a:rPr>
              <a:t>A Turn My Block will be extremely useful to any FLL team because now you can measure your turns using a protractor!!!</a:t>
            </a:r>
          </a:p>
        </p:txBody>
      </p:sp>
      <p:pic>
        <p:nvPicPr>
          <p:cNvPr id="4" name="Picture 3"/>
          <p:cNvPicPr>
            <a:picLocks noChangeAspect="1"/>
          </p:cNvPicPr>
          <p:nvPr/>
        </p:nvPicPr>
        <p:blipFill rotWithShape="1">
          <a:blip r:embed="rId4"/>
          <a:srcRect r="43406" b="76658"/>
          <a:stretch/>
        </p:blipFill>
        <p:spPr>
          <a:xfrm>
            <a:off x="237384" y="5314531"/>
            <a:ext cx="1358434" cy="1061279"/>
          </a:xfrm>
          <a:prstGeom prst="rect">
            <a:avLst/>
          </a:prstGeom>
        </p:spPr>
      </p:pic>
      <p:pic>
        <p:nvPicPr>
          <p:cNvPr id="5" name="Picture 4"/>
          <p:cNvPicPr>
            <a:picLocks noChangeAspect="1"/>
          </p:cNvPicPr>
          <p:nvPr/>
        </p:nvPicPr>
        <p:blipFill rotWithShape="1">
          <a:blip r:embed="rId4">
            <a:clrChange>
              <a:clrFrom>
                <a:srgbClr val="FFFFFF"/>
              </a:clrFrom>
              <a:clrTo>
                <a:srgbClr val="FFFFFF">
                  <a:alpha val="0"/>
                </a:srgbClr>
              </a:clrTo>
            </a:clrChange>
          </a:blip>
          <a:srcRect r="43406" b="76658"/>
          <a:stretch/>
        </p:blipFill>
        <p:spPr>
          <a:xfrm rot="18900000">
            <a:off x="3324532" y="5427772"/>
            <a:ext cx="1358434" cy="1061279"/>
          </a:xfrm>
          <a:prstGeom prst="rect">
            <a:avLst/>
          </a:prstGeom>
        </p:spPr>
      </p:pic>
      <p:sp>
        <p:nvSpPr>
          <p:cNvPr id="10" name="Right Arrow 9"/>
          <p:cNvSpPr/>
          <p:nvPr/>
        </p:nvSpPr>
        <p:spPr>
          <a:xfrm>
            <a:off x="2015045" y="5634021"/>
            <a:ext cx="830440" cy="5983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914211" y="5314531"/>
            <a:ext cx="4098507" cy="923330"/>
          </a:xfrm>
          <a:prstGeom prst="rect">
            <a:avLst/>
          </a:prstGeom>
          <a:noFill/>
        </p:spPr>
        <p:txBody>
          <a:bodyPr wrap="square" rtlCol="0">
            <a:spAutoFit/>
          </a:bodyPr>
          <a:lstStyle/>
          <a:p>
            <a:r>
              <a:rPr lang="en-US" dirty="0" smtClean="0"/>
              <a:t>45 degree turn by the robot in the real world can be measured with a protractor. </a:t>
            </a:r>
            <a:r>
              <a:rPr lang="en-US" b="1" dirty="0" smtClean="0">
                <a:solidFill>
                  <a:srgbClr val="0000FF"/>
                </a:solidFill>
              </a:rPr>
              <a:t>We call this protractor degrees.</a:t>
            </a:r>
            <a:endParaRPr lang="en-US" b="1" dirty="0">
              <a:solidFill>
                <a:srgbClr val="0000FF"/>
              </a:solidFill>
            </a:endParaRPr>
          </a:p>
        </p:txBody>
      </p:sp>
      <p:pic>
        <p:nvPicPr>
          <p:cNvPr id="13" name="Picture 12"/>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6197137" y="1339561"/>
            <a:ext cx="2605047" cy="2605047"/>
          </a:xfrm>
          <a:prstGeom prst="rect">
            <a:avLst/>
          </a:prstGeom>
        </p:spPr>
      </p:pic>
      <p:sp>
        <p:nvSpPr>
          <p:cNvPr id="16" name="TextBox 15"/>
          <p:cNvSpPr txBox="1"/>
          <p:nvPr/>
        </p:nvSpPr>
        <p:spPr>
          <a:xfrm>
            <a:off x="5593259" y="3944608"/>
            <a:ext cx="3419459" cy="923330"/>
          </a:xfrm>
          <a:prstGeom prst="rect">
            <a:avLst/>
          </a:prstGeom>
          <a:noFill/>
        </p:spPr>
        <p:txBody>
          <a:bodyPr wrap="square" rtlCol="0">
            <a:spAutoFit/>
          </a:bodyPr>
          <a:lstStyle/>
          <a:p>
            <a:r>
              <a:rPr lang="en-US" dirty="0" smtClean="0"/>
              <a:t>You can use the EV3 to measure how much your wheel turns. </a:t>
            </a:r>
            <a:r>
              <a:rPr lang="en-US" b="1" dirty="0" smtClean="0">
                <a:solidFill>
                  <a:srgbClr val="008000"/>
                </a:solidFill>
              </a:rPr>
              <a:t>We call this rotation degrees.</a:t>
            </a:r>
            <a:endParaRPr lang="en-US" b="1" dirty="0">
              <a:solidFill>
                <a:srgbClr val="008000"/>
              </a:solidFill>
            </a:endParaRPr>
          </a:p>
        </p:txBody>
      </p:sp>
      <p:sp>
        <p:nvSpPr>
          <p:cNvPr id="33" name="Arc 32"/>
          <p:cNvSpPr/>
          <p:nvPr/>
        </p:nvSpPr>
        <p:spPr>
          <a:xfrm>
            <a:off x="6411486" y="1600200"/>
            <a:ext cx="2161589" cy="1831649"/>
          </a:xfrm>
          <a:prstGeom prst="arc">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8472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My Block?</a:t>
            </a:r>
            <a:endParaRPr lang="en-US" dirty="0"/>
          </a:p>
        </p:txBody>
      </p:sp>
      <p:sp>
        <p:nvSpPr>
          <p:cNvPr id="3" name="Content Placeholder 2"/>
          <p:cNvSpPr>
            <a:spLocks noGrp="1"/>
          </p:cNvSpPr>
          <p:nvPr>
            <p:ph idx="1"/>
          </p:nvPr>
        </p:nvSpPr>
        <p:spPr>
          <a:xfrm>
            <a:off x="457200" y="1109580"/>
            <a:ext cx="8245474" cy="5016584"/>
          </a:xfrm>
        </p:spPr>
        <p:txBody>
          <a:bodyPr>
            <a:normAutofit/>
          </a:bodyPr>
          <a:lstStyle/>
          <a:p>
            <a:pPr marL="342900" indent="-342900">
              <a:buFont typeface="Arial"/>
              <a:buChar char="•"/>
            </a:pPr>
            <a:r>
              <a:rPr lang="en-US" sz="3200" b="0" dirty="0"/>
              <a:t>A My Block is a combination of one or more blocks that you create that can be grouped into a single </a:t>
            </a:r>
            <a:r>
              <a:rPr lang="en-US" sz="3200" b="0" dirty="0" smtClean="0"/>
              <a:t>block  </a:t>
            </a:r>
          </a:p>
          <a:p>
            <a:pPr marL="342900" indent="-342900">
              <a:buFont typeface="Arial"/>
              <a:buChar char="•"/>
            </a:pPr>
            <a:r>
              <a:rPr lang="en-US" sz="3200" b="0" dirty="0" smtClean="0"/>
              <a:t>My </a:t>
            </a:r>
            <a:r>
              <a:rPr lang="en-US" sz="3200" b="0" dirty="0"/>
              <a:t>Blocks are basically your own custom block in NXT or </a:t>
            </a:r>
            <a:r>
              <a:rPr lang="en-US" sz="3200" b="0" dirty="0" smtClean="0"/>
              <a:t>EV3 </a:t>
            </a:r>
          </a:p>
          <a:p>
            <a:pPr marL="342900" indent="-342900">
              <a:buFont typeface="Arial"/>
              <a:buChar char="•"/>
            </a:pPr>
            <a:r>
              <a:rPr lang="en-US" sz="3200" b="0" dirty="0" smtClean="0"/>
              <a:t>Once </a:t>
            </a:r>
            <a:r>
              <a:rPr lang="en-US" sz="3200" b="0" dirty="0"/>
              <a:t>a My Block is created, you can use it in multiple </a:t>
            </a:r>
            <a:r>
              <a:rPr lang="en-US" sz="3200" b="0" dirty="0" smtClean="0"/>
              <a:t>programs</a:t>
            </a:r>
          </a:p>
          <a:p>
            <a:pPr marL="342900" indent="-342900">
              <a:buFont typeface="Arial"/>
              <a:buChar char="•"/>
            </a:pPr>
            <a:r>
              <a:rPr lang="en-US" sz="3200" b="0" dirty="0" smtClean="0"/>
              <a:t>Just </a:t>
            </a:r>
            <a:r>
              <a:rPr lang="en-US" sz="3200" b="0" dirty="0"/>
              <a:t>like any other block in </a:t>
            </a:r>
            <a:r>
              <a:rPr lang="en-US" sz="3200" b="0" dirty="0" smtClean="0"/>
              <a:t>EV3</a:t>
            </a:r>
            <a:r>
              <a:rPr lang="en-US" sz="3200" b="0" dirty="0"/>
              <a:t>, My Blocks can have both inputs and </a:t>
            </a:r>
            <a:r>
              <a:rPr lang="en-US" sz="3200" b="0" dirty="0" smtClean="0"/>
              <a:t>outputs</a:t>
            </a:r>
            <a:endParaRPr lang="en-US" sz="3200" b="0"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39872406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Measuring the Rotation Sensor</a:t>
            </a:r>
            <a:endParaRPr lang="en-US" dirty="0"/>
          </a:p>
        </p:txBody>
      </p:sp>
      <p:sp>
        <p:nvSpPr>
          <p:cNvPr id="3" name="Content Placeholder 2"/>
          <p:cNvSpPr>
            <a:spLocks noGrp="1"/>
          </p:cNvSpPr>
          <p:nvPr>
            <p:ph idx="1"/>
          </p:nvPr>
        </p:nvSpPr>
        <p:spPr>
          <a:xfrm>
            <a:off x="457200" y="1600200"/>
            <a:ext cx="8229600" cy="4821967"/>
          </a:xfrm>
        </p:spPr>
        <p:txBody>
          <a:bodyPr>
            <a:normAutofit fontScale="85000" lnSpcReduction="10000"/>
          </a:bodyPr>
          <a:lstStyle/>
          <a:p>
            <a:r>
              <a:rPr lang="en-US" sz="1800" dirty="0" smtClean="0">
                <a:solidFill>
                  <a:srgbClr val="000000"/>
                </a:solidFill>
              </a:rPr>
              <a:t>The EV3 has a Port View Function which lets it display values measured by sensors</a:t>
            </a:r>
          </a:p>
          <a:p>
            <a:r>
              <a:rPr lang="en-US" sz="1800" dirty="0" smtClean="0">
                <a:solidFill>
                  <a:srgbClr val="000000"/>
                </a:solidFill>
              </a:rPr>
              <a:t>In this section, we will show you how to use the port view to measure turns.</a:t>
            </a:r>
          </a:p>
          <a:p>
            <a:endParaRPr lang="en-US" sz="1800" dirty="0">
              <a:solidFill>
                <a:srgbClr val="000000"/>
              </a:solidFill>
            </a:endParaRPr>
          </a:p>
          <a:p>
            <a:r>
              <a:rPr lang="en-US" sz="1800" dirty="0" smtClean="0">
                <a:solidFill>
                  <a:srgbClr val="FF0000"/>
                </a:solidFill>
              </a:rPr>
              <a:t>Step 1: </a:t>
            </a:r>
            <a:r>
              <a:rPr lang="en-US" sz="1800" dirty="0" smtClean="0">
                <a:solidFill>
                  <a:srgbClr val="000000"/>
                </a:solidFill>
              </a:rPr>
              <a:t>Go to Port View on your brick.  On the EV3, it is on the third menu to the right.  Look for the value for one of your drive motors (motors attached to your wheels)</a:t>
            </a:r>
          </a:p>
          <a:p>
            <a:r>
              <a:rPr lang="en-US" sz="1800" dirty="0" smtClean="0">
                <a:solidFill>
                  <a:srgbClr val="FF0000"/>
                </a:solidFill>
              </a:rPr>
              <a:t>Step 2: </a:t>
            </a:r>
            <a:r>
              <a:rPr lang="en-US" sz="1800" dirty="0" smtClean="0">
                <a:solidFill>
                  <a:srgbClr val="000000"/>
                </a:solidFill>
              </a:rPr>
              <a:t>Turn the robot 90 degrees (Pivot Turn) yourself – using your hands to turn one wheel.  Make sure the wheels don’t slip when you do this.</a:t>
            </a:r>
          </a:p>
          <a:p>
            <a:r>
              <a:rPr lang="en-US" sz="1800" dirty="0" smtClean="0">
                <a:solidFill>
                  <a:srgbClr val="FF0000"/>
                </a:solidFill>
              </a:rPr>
              <a:t>Step 3: </a:t>
            </a:r>
            <a:r>
              <a:rPr lang="en-US" sz="1800" dirty="0" smtClean="0">
                <a:solidFill>
                  <a:srgbClr val="000000"/>
                </a:solidFill>
              </a:rPr>
              <a:t>Look at the </a:t>
            </a:r>
            <a:r>
              <a:rPr lang="en-US" sz="1800" b="1" dirty="0" smtClean="0">
                <a:solidFill>
                  <a:srgbClr val="008000"/>
                </a:solidFill>
              </a:rPr>
              <a:t>rotation degrees </a:t>
            </a:r>
            <a:r>
              <a:rPr lang="en-US" sz="1800" dirty="0" smtClean="0">
                <a:solidFill>
                  <a:srgbClr val="000000"/>
                </a:solidFill>
              </a:rPr>
              <a:t>value and write down the number of degrees (n)</a:t>
            </a:r>
          </a:p>
          <a:p>
            <a:r>
              <a:rPr lang="en-US" sz="1800" dirty="0" smtClean="0">
                <a:solidFill>
                  <a:srgbClr val="FF0000"/>
                </a:solidFill>
              </a:rPr>
              <a:t>Step 4: </a:t>
            </a:r>
            <a:r>
              <a:rPr lang="en-US" sz="1800" dirty="0" smtClean="0">
                <a:solidFill>
                  <a:srgbClr val="000000"/>
                </a:solidFill>
              </a:rPr>
              <a:t>Divide the number from step 3 (n) by 90 (n/90)</a:t>
            </a:r>
          </a:p>
          <a:p>
            <a:endParaRPr lang="en-US" sz="1800" dirty="0" smtClean="0">
              <a:solidFill>
                <a:srgbClr val="000000"/>
              </a:solidFill>
            </a:endParaRPr>
          </a:p>
          <a:p>
            <a:r>
              <a:rPr lang="en-US" sz="1800" dirty="0" smtClean="0">
                <a:solidFill>
                  <a:srgbClr val="000000"/>
                </a:solidFill>
              </a:rPr>
              <a:t>This is the number of how many motor </a:t>
            </a:r>
            <a:r>
              <a:rPr lang="en-US" sz="1800" b="1" dirty="0" smtClean="0">
                <a:solidFill>
                  <a:srgbClr val="008000"/>
                </a:solidFill>
              </a:rPr>
              <a:t>rotation degrees </a:t>
            </a:r>
            <a:r>
              <a:rPr lang="en-US" sz="1800" dirty="0" smtClean="0">
                <a:solidFill>
                  <a:srgbClr val="000000"/>
                </a:solidFill>
              </a:rPr>
              <a:t>are in 1 </a:t>
            </a:r>
            <a:r>
              <a:rPr lang="en-US" sz="1800" b="1" dirty="0" smtClean="0">
                <a:solidFill>
                  <a:srgbClr val="0000FF"/>
                </a:solidFill>
              </a:rPr>
              <a:t>protractor degree</a:t>
            </a:r>
            <a:r>
              <a:rPr lang="en-US" sz="1800" dirty="0" smtClean="0">
                <a:solidFill>
                  <a:srgbClr val="000000"/>
                </a:solidFill>
              </a:rPr>
              <a:t>.</a:t>
            </a:r>
          </a:p>
          <a:p>
            <a:endParaRPr lang="en-US" sz="1800" dirty="0">
              <a:solidFill>
                <a:srgbClr val="000000"/>
              </a:solidFill>
            </a:endParaRPr>
          </a:p>
          <a:p>
            <a:r>
              <a:rPr lang="en-US" sz="1800" dirty="0" smtClean="0">
                <a:solidFill>
                  <a:srgbClr val="FF6600"/>
                </a:solidFill>
              </a:rPr>
              <a:t>You can now use this information to make a Pivot Turn My Block called </a:t>
            </a:r>
            <a:r>
              <a:rPr lang="en-US" sz="1800" dirty="0" smtClean="0">
                <a:solidFill>
                  <a:srgbClr val="FF6600"/>
                </a:solidFill>
                <a:latin typeface="Courier"/>
                <a:cs typeface="Courier"/>
              </a:rPr>
              <a:t>Turn Degrees</a:t>
            </a:r>
            <a:r>
              <a:rPr lang="en-US" sz="1800" dirty="0" smtClean="0">
                <a:solidFill>
                  <a:srgbClr val="FF6600"/>
                </a:solidFill>
              </a:rPr>
              <a:t>. Please see my attached EV3 file.  There are Phases marked for you to follow.  Once you understand the code, you can modify this code to make a Spin Turn My Block as well.</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16551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MEASURE TURNS </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2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4263"/>
            <a:ext cx="7327900" cy="5041900"/>
          </a:xfrm>
          <a:prstGeom prst="rect">
            <a:avLst/>
          </a:prstGeom>
        </p:spPr>
      </p:pic>
    </p:spTree>
    <p:extLst>
      <p:ext uri="{BB962C8B-B14F-4D97-AF65-F5344CB8AC3E}">
        <p14:creationId xmlns:p14="http://schemas.microsoft.com/office/powerpoint/2010/main" val="41988277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ADD CONSTANTS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29.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907"/>
            <a:ext cx="8934174" cy="3878068"/>
          </a:xfrm>
          <a:prstGeom prst="rect">
            <a:avLst/>
          </a:prstGeom>
        </p:spPr>
      </p:pic>
    </p:spTree>
    <p:extLst>
      <p:ext uri="{BB962C8B-B14F-4D97-AF65-F5344CB8AC3E}">
        <p14:creationId xmlns:p14="http://schemas.microsoft.com/office/powerpoint/2010/main" val="11288323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MAKE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613"/>
            <a:ext cx="8867913" cy="4206087"/>
          </a:xfrm>
          <a:prstGeom prst="rect">
            <a:avLst/>
          </a:prstGeom>
        </p:spPr>
      </p:pic>
    </p:spTree>
    <p:extLst>
      <p:ext uri="{BB962C8B-B14F-4D97-AF65-F5344CB8AC3E}">
        <p14:creationId xmlns:p14="http://schemas.microsoft.com/office/powerpoint/2010/main" val="41961430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 USE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2756"/>
            <a:ext cx="9144000" cy="3967184"/>
          </a:xfrm>
          <a:prstGeom prst="rect">
            <a:avLst/>
          </a:prstGeom>
        </p:spPr>
      </p:pic>
    </p:spTree>
    <p:extLst>
      <p:ext uri="{BB962C8B-B14F-4D97-AF65-F5344CB8AC3E}">
        <p14:creationId xmlns:p14="http://schemas.microsoft.com/office/powerpoint/2010/main" val="10661070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97021"/>
          </a:xfrm>
        </p:spPr>
        <p:txBody>
          <a:bodyPr/>
          <a:lstStyle/>
          <a:p>
            <a:r>
              <a:rPr lang="en-US" dirty="0" smtClean="0"/>
              <a:t>STAGE 5: ANOTHER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2.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28" y="1447319"/>
            <a:ext cx="8436846" cy="2627726"/>
          </a:xfrm>
          <a:prstGeom prst="rect">
            <a:avLst/>
          </a:prstGeom>
        </p:spPr>
      </p:pic>
    </p:spTree>
    <p:extLst>
      <p:ext uri="{BB962C8B-B14F-4D97-AF65-F5344CB8AC3E}">
        <p14:creationId xmlns:p14="http://schemas.microsoft.com/office/powerpoint/2010/main" val="14614970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6: TURN DEGREES Right</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3.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0367"/>
            <a:ext cx="8077200" cy="3949700"/>
          </a:xfrm>
          <a:prstGeom prst="rect">
            <a:avLst/>
          </a:prstGeom>
        </p:spPr>
      </p:pic>
    </p:spTree>
    <p:extLst>
      <p:ext uri="{BB962C8B-B14F-4D97-AF65-F5344CB8AC3E}">
        <p14:creationId xmlns:p14="http://schemas.microsoft.com/office/powerpoint/2010/main" val="16889475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7: Final Turn DEGREES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3.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331984"/>
            <a:ext cx="8286165" cy="2809320"/>
          </a:xfrm>
          <a:prstGeom prst="rect">
            <a:avLst/>
          </a:prstGeom>
        </p:spPr>
      </p:pic>
    </p:spTree>
    <p:extLst>
      <p:ext uri="{BB962C8B-B14F-4D97-AF65-F5344CB8AC3E}">
        <p14:creationId xmlns:p14="http://schemas.microsoft.com/office/powerpoint/2010/main" val="2279022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253244"/>
            <a:ext cx="8245474" cy="4373563"/>
          </a:xfrm>
        </p:spPr>
        <p:txBody>
          <a:bodyPr>
            <a:normAutofit fontScale="92500" lnSpcReduction="10000"/>
          </a:bodyPr>
          <a:lstStyle/>
          <a:p>
            <a:pPr marL="342900" indent="-342900">
              <a:buFont typeface="Arial"/>
              <a:buChar char="•"/>
            </a:pPr>
            <a:r>
              <a:rPr lang="en-US" dirty="0" smtClean="0"/>
              <a:t>These slides and the corresponding EV3 project files were made by Sanjay Seshan and </a:t>
            </a:r>
            <a:r>
              <a:rPr lang="en-US" dirty="0" err="1" smtClean="0"/>
              <a:t>Arvind</a:t>
            </a:r>
            <a:r>
              <a:rPr lang="en-US" dirty="0" smtClean="0"/>
              <a:t> Seshan from FLL Team: Not the Droids You Are Looking For.</a:t>
            </a:r>
          </a:p>
          <a:p>
            <a:pPr marL="342900" indent="-342900">
              <a:buFont typeface="Arial"/>
              <a:buChar char="•"/>
            </a:pPr>
            <a:r>
              <a:rPr lang="en-US" dirty="0" smtClean="0"/>
              <a:t>They are free to use and distribute.  We just ask that you send us an email letting us know if you liked the material, how you used it and if you have any corrections or suggestions for improvement.</a:t>
            </a:r>
          </a:p>
          <a:p>
            <a:pPr lvl="1"/>
            <a:r>
              <a:rPr lang="en-US" dirty="0" smtClean="0">
                <a:hlinkClick r:id="rId2"/>
              </a:rPr>
              <a:t>www.droidsrobotics.org</a:t>
            </a:r>
            <a:endParaRPr lang="en-US" dirty="0" smtClean="0"/>
          </a:p>
          <a:p>
            <a:pPr lvl="1"/>
            <a:r>
              <a:rPr lang="en-US" dirty="0" smtClean="0">
                <a:hlinkClick r:id="rId3"/>
              </a:rPr>
              <a:t>team@droidsrobotics.org</a:t>
            </a:r>
            <a:endParaRPr lang="en-US" dirty="0" smtClean="0"/>
          </a:p>
          <a:p>
            <a:pPr marL="342900" indent="-342900">
              <a:buFont typeface="Arial"/>
              <a:buChar char="•"/>
            </a:pPr>
            <a:endParaRPr lang="en-US" dirty="0"/>
          </a:p>
          <a:p>
            <a:pPr marL="342900" indent="-342900">
              <a:buFont typeface="Arial"/>
              <a:buChar char="•"/>
            </a:pPr>
            <a:r>
              <a:rPr lang="en-US" dirty="0" smtClean="0"/>
              <a:t>Calculator for converting CM/IN </a:t>
            </a:r>
            <a:r>
              <a:rPr lang="en-US" dirty="0"/>
              <a:t>into degrees: </a:t>
            </a:r>
            <a:r>
              <a:rPr lang="en-US" dirty="0">
                <a:hlinkClick r:id="rId4"/>
              </a:rPr>
              <a:t>http://www.droidsrobotics.org/FLL2014/Resources/wheelconverter</a:t>
            </a:r>
            <a:r>
              <a:rPr lang="en-US" dirty="0" smtClean="0">
                <a:hlinkClick r:id="rId4"/>
              </a:rPr>
              <a:t>/</a:t>
            </a:r>
            <a:endParaRPr lang="en-US" dirty="0" smtClean="0"/>
          </a:p>
          <a:p>
            <a:pPr marL="342900" indent="-342900">
              <a:buFont typeface="Arial"/>
              <a:buChar char="•"/>
            </a:pPr>
            <a:r>
              <a:rPr lang="en-US" dirty="0" smtClean="0"/>
              <a:t>Other </a:t>
            </a:r>
            <a:r>
              <a:rPr lang="en-US" dirty="0"/>
              <a:t>useful resources: http://</a:t>
            </a:r>
            <a:r>
              <a:rPr lang="en-US" dirty="0" err="1"/>
              <a:t>www.droidsrobotics.org</a:t>
            </a:r>
            <a:r>
              <a:rPr lang="en-US" dirty="0"/>
              <a:t>/</a:t>
            </a:r>
            <a:r>
              <a:rPr lang="en-US" dirty="0" err="1"/>
              <a:t>Droids_Robotics</a:t>
            </a:r>
            <a:r>
              <a:rPr lang="en-US" dirty="0"/>
              <a:t>/</a:t>
            </a:r>
            <a:r>
              <a:rPr lang="en-US" dirty="0" err="1"/>
              <a:t>World_Class_Resources.html</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2122089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bother?</a:t>
            </a:r>
            <a:endParaRPr lang="en-US" dirty="0"/>
          </a:p>
        </p:txBody>
      </p:sp>
      <p:sp>
        <p:nvSpPr>
          <p:cNvPr id="3" name="Content Placeholder 2"/>
          <p:cNvSpPr>
            <a:spLocks noGrp="1"/>
          </p:cNvSpPr>
          <p:nvPr>
            <p:ph idx="1"/>
          </p:nvPr>
        </p:nvSpPr>
        <p:spPr>
          <a:xfrm>
            <a:off x="235140" y="1212528"/>
            <a:ext cx="8561878" cy="1110641"/>
          </a:xfrm>
        </p:spPr>
        <p:txBody>
          <a:bodyPr/>
          <a:lstStyle/>
          <a:p>
            <a:pPr marL="0" indent="0">
              <a:buNone/>
            </a:pPr>
            <a:r>
              <a:rPr lang="en-US" sz="2400" dirty="0" smtClean="0">
                <a:solidFill>
                  <a:srgbClr val="0000FF"/>
                </a:solidFill>
              </a:rPr>
              <a:t>Because of </a:t>
            </a:r>
            <a:r>
              <a:rPr lang="en-US" sz="2400" dirty="0" smtClean="0">
                <a:solidFill>
                  <a:srgbClr val="0000FF"/>
                </a:solidFill>
                <a:latin typeface="Courier"/>
                <a:cs typeface="Courier"/>
              </a:rPr>
              <a:t>Move Inches </a:t>
            </a:r>
            <a:r>
              <a:rPr lang="en-US" sz="2400" dirty="0" smtClean="0">
                <a:solidFill>
                  <a:srgbClr val="0000FF"/>
                </a:solidFill>
              </a:rPr>
              <a:t>and </a:t>
            </a:r>
            <a:r>
              <a:rPr lang="en-US" sz="2400" dirty="0" smtClean="0">
                <a:solidFill>
                  <a:srgbClr val="0000FF"/>
                </a:solidFill>
                <a:latin typeface="Courier"/>
                <a:cs typeface="Courier"/>
              </a:rPr>
              <a:t>Turn </a:t>
            </a:r>
            <a:r>
              <a:rPr lang="en-US" sz="2400" dirty="0" smtClean="0">
                <a:solidFill>
                  <a:srgbClr val="0000FF"/>
                </a:solidFill>
                <a:latin typeface="Courier"/>
                <a:cs typeface="Courier"/>
              </a:rPr>
              <a:t>Degrees </a:t>
            </a:r>
            <a:r>
              <a:rPr lang="en-US" sz="2400" dirty="0" smtClean="0">
                <a:solidFill>
                  <a:srgbClr val="0000FF"/>
                </a:solidFill>
              </a:rPr>
              <a:t>My </a:t>
            </a:r>
            <a:r>
              <a:rPr lang="en-US" sz="2400" dirty="0" smtClean="0">
                <a:solidFill>
                  <a:srgbClr val="0000FF"/>
                </a:solidFill>
              </a:rPr>
              <a:t>Blocks, your missions will look like this…</a:t>
            </a:r>
            <a:endParaRPr lang="en-US" sz="2400" dirty="0">
              <a:solidFill>
                <a:srgbClr val="0000FF"/>
              </a:solidFill>
            </a:endParaRPr>
          </a:p>
        </p:txBody>
      </p:sp>
      <p:sp>
        <p:nvSpPr>
          <p:cNvPr id="4" name="Content Placeholder 2"/>
          <p:cNvSpPr txBox="1">
            <a:spLocks/>
          </p:cNvSpPr>
          <p:nvPr/>
        </p:nvSpPr>
        <p:spPr>
          <a:xfrm>
            <a:off x="235140" y="3264060"/>
            <a:ext cx="8561878" cy="11106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srgbClr val="FF6600"/>
                </a:solidFill>
              </a:rPr>
              <a:t>Instead of this….</a:t>
            </a:r>
            <a:endParaRPr lang="en-US" sz="2400" dirty="0">
              <a:solidFill>
                <a:srgbClr val="FF6600"/>
              </a:solidFill>
            </a:endParaRPr>
          </a:p>
        </p:txBody>
      </p:sp>
      <p:sp>
        <p:nvSpPr>
          <p:cNvPr id="5" name="Content Placeholder 2"/>
          <p:cNvSpPr txBox="1">
            <a:spLocks/>
          </p:cNvSpPr>
          <p:nvPr/>
        </p:nvSpPr>
        <p:spPr>
          <a:xfrm>
            <a:off x="235140" y="5197772"/>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solidFill>
                  <a:srgbClr val="329B65"/>
                </a:solidFill>
              </a:rPr>
              <a:t>This makes your </a:t>
            </a:r>
            <a:r>
              <a:rPr lang="en-US" sz="2400" dirty="0" smtClean="0">
                <a:solidFill>
                  <a:srgbClr val="329B65"/>
                </a:solidFill>
              </a:rPr>
              <a:t>code </a:t>
            </a:r>
            <a:r>
              <a:rPr lang="en-US" sz="2400" dirty="0" smtClean="0">
                <a:solidFill>
                  <a:srgbClr val="329B65"/>
                </a:solidFill>
              </a:rPr>
              <a:t>easier </a:t>
            </a:r>
            <a:r>
              <a:rPr lang="en-US" sz="2400" dirty="0" smtClean="0">
                <a:solidFill>
                  <a:srgbClr val="329B65"/>
                </a:solidFill>
              </a:rPr>
              <a:t>to read and easier to modify!!! </a:t>
            </a:r>
          </a:p>
        </p:txBody>
      </p:sp>
      <p:pic>
        <p:nvPicPr>
          <p:cNvPr id="6" name="Picture 5" descr="my blocks.tiff"/>
          <p:cNvPicPr>
            <a:picLocks noChangeAspect="1"/>
          </p:cNvPicPr>
          <p:nvPr/>
        </p:nvPicPr>
        <p:blipFill rotWithShape="1">
          <a:blip r:embed="rId2">
            <a:extLst>
              <a:ext uri="{28A0092B-C50C-407E-A947-70E740481C1C}">
                <a14:useLocalDpi xmlns:a14="http://schemas.microsoft.com/office/drawing/2010/main" val="0"/>
              </a:ext>
            </a:extLst>
          </a:blip>
          <a:srcRect l="3664" t="16085" r="11988" b="56905"/>
          <a:stretch/>
        </p:blipFill>
        <p:spPr>
          <a:xfrm>
            <a:off x="131230" y="2122842"/>
            <a:ext cx="8376611" cy="1141218"/>
          </a:xfrm>
          <a:prstGeom prst="rect">
            <a:avLst/>
          </a:prstGeom>
        </p:spPr>
      </p:pic>
      <p:pic>
        <p:nvPicPr>
          <p:cNvPr id="7" name="Picture 6" descr="move string.tiff"/>
          <p:cNvPicPr>
            <a:picLocks noChangeAspect="1"/>
          </p:cNvPicPr>
          <p:nvPr/>
        </p:nvPicPr>
        <p:blipFill rotWithShape="1">
          <a:blip r:embed="rId3">
            <a:extLst>
              <a:ext uri="{28A0092B-C50C-407E-A947-70E740481C1C}">
                <a14:useLocalDpi xmlns:a14="http://schemas.microsoft.com/office/drawing/2010/main" val="0"/>
              </a:ext>
            </a:extLst>
          </a:blip>
          <a:srcRect t="15454" b="44866"/>
          <a:stretch/>
        </p:blipFill>
        <p:spPr>
          <a:xfrm>
            <a:off x="75310" y="3725827"/>
            <a:ext cx="8721708" cy="990001"/>
          </a:xfrm>
          <a:prstGeom prst="rect">
            <a:avLst/>
          </a:prstGeom>
        </p:spPr>
      </p:pic>
      <p:sp>
        <p:nvSpPr>
          <p:cNvPr id="8" name="Footer Placeholder 7"/>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2036208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do you use a my </a:t>
            </a:r>
            <a:r>
              <a:rPr lang="en-US" dirty="0" smtClean="0"/>
              <a:t>block</a:t>
            </a:r>
            <a:endParaRPr lang="en-US" dirty="0"/>
          </a:p>
        </p:txBody>
      </p:sp>
      <p:sp>
        <p:nvSpPr>
          <p:cNvPr id="3" name="Content Placeholder 2"/>
          <p:cNvSpPr>
            <a:spLocks noGrp="1"/>
          </p:cNvSpPr>
          <p:nvPr>
            <p:ph idx="1"/>
          </p:nvPr>
        </p:nvSpPr>
        <p:spPr>
          <a:xfrm>
            <a:off x="217846" y="1276736"/>
            <a:ext cx="7336707" cy="4762584"/>
          </a:xfrm>
        </p:spPr>
        <p:txBody>
          <a:bodyPr>
            <a:normAutofit/>
          </a:bodyPr>
          <a:lstStyle/>
          <a:p>
            <a:pPr marL="342900" indent="-342900">
              <a:buFont typeface="Arial"/>
              <a:buChar char="•"/>
            </a:pPr>
            <a:r>
              <a:rPr lang="en-US" sz="2400" dirty="0" smtClean="0"/>
              <a:t>Whenever the </a:t>
            </a:r>
            <a:r>
              <a:rPr lang="en-US" sz="2400" dirty="0"/>
              <a:t>robot is going to repeat an action inside your </a:t>
            </a:r>
            <a:r>
              <a:rPr lang="en-US" sz="2400" dirty="0" smtClean="0"/>
              <a:t>program</a:t>
            </a:r>
          </a:p>
          <a:p>
            <a:pPr marL="342900" indent="-342900">
              <a:buFont typeface="Arial"/>
              <a:buChar char="•"/>
            </a:pPr>
            <a:r>
              <a:rPr lang="en-US" sz="2400" dirty="0" smtClean="0"/>
              <a:t>When code is repeated in</a:t>
            </a:r>
            <a:r>
              <a:rPr lang="en-US" sz="2400" dirty="0" smtClean="0"/>
              <a:t> a </a:t>
            </a:r>
            <a:r>
              <a:rPr lang="en-US" sz="2400" dirty="0"/>
              <a:t>different program </a:t>
            </a:r>
            <a:endParaRPr lang="en-US" sz="2400" dirty="0"/>
          </a:p>
          <a:p>
            <a:pPr marL="342900" indent="-342900">
              <a:buFont typeface="Arial"/>
              <a:buChar char="•"/>
            </a:pPr>
            <a:r>
              <a:rPr lang="en-US" sz="2400" dirty="0" smtClean="0"/>
              <a:t>Organize and simplify your code </a:t>
            </a:r>
            <a:endParaRPr lang="en-US" sz="2400" dirty="0"/>
          </a:p>
          <a:p>
            <a:pPr marL="800100" lvl="1" indent="-342900">
              <a:buFont typeface="Arial"/>
              <a:buChar char="•"/>
            </a:pPr>
            <a:r>
              <a:rPr lang="en-US" sz="2400" dirty="0" smtClean="0"/>
              <a:t>Example: You have </a:t>
            </a:r>
            <a:r>
              <a:rPr lang="en-US" sz="2400" dirty="0"/>
              <a:t>2 different versions of a robot run in FLL and the first half of both of them are identical, then making the first half of the code into a My Block allows you to “clean up your code” in both programs</a:t>
            </a:r>
            <a:r>
              <a:rPr lang="en-US" sz="2400" dirty="0" smtClean="0"/>
              <a:t>.</a:t>
            </a:r>
          </a:p>
          <a:p>
            <a:endParaRPr lang="en-US" sz="2400"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865" y="1009567"/>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a:t>
            </a:r>
            <a:r>
              <a:rPr lang="en-US" dirty="0">
                <a:latin typeface="Courier"/>
                <a:cs typeface="Courier"/>
              </a:rPr>
              <a:t>Move </a:t>
            </a:r>
            <a:r>
              <a:rPr lang="en-US" dirty="0" err="1" smtClean="0">
                <a:latin typeface="Courier"/>
                <a:cs typeface="Courier"/>
              </a:rPr>
              <a:t>InChes</a:t>
            </a:r>
            <a:r>
              <a:rPr lang="en-US" dirty="0" smtClean="0">
                <a:latin typeface="Courier"/>
                <a:cs typeface="Courier"/>
              </a:rPr>
              <a:t> </a:t>
            </a:r>
            <a:r>
              <a:rPr lang="en-US" dirty="0" smtClean="0"/>
              <a:t>My Block a Good IDEA</a:t>
            </a:r>
            <a:endParaRPr lang="en-US" dirty="0"/>
          </a:p>
        </p:txBody>
      </p:sp>
      <p:sp>
        <p:nvSpPr>
          <p:cNvPr id="3" name="Content Placeholder 2"/>
          <p:cNvSpPr>
            <a:spLocks noGrp="1"/>
          </p:cNvSpPr>
          <p:nvPr>
            <p:ph idx="1"/>
          </p:nvPr>
        </p:nvSpPr>
        <p:spPr>
          <a:xfrm>
            <a:off x="457200" y="1524318"/>
            <a:ext cx="5567338" cy="4373563"/>
          </a:xfrm>
        </p:spPr>
        <p:txBody>
          <a:bodyPr>
            <a:noAutofit/>
          </a:bodyPr>
          <a:lstStyle/>
          <a:p>
            <a:pPr marL="285750" indent="-285750">
              <a:buFont typeface="Arial"/>
              <a:buChar char="•"/>
            </a:pPr>
            <a:r>
              <a:rPr lang="en-US" dirty="0"/>
              <a:t>Built-in move blocks will not take inputs (values) in centimeters or inches.  </a:t>
            </a:r>
            <a:endParaRPr lang="en-US" dirty="0" smtClean="0"/>
          </a:p>
          <a:p>
            <a:pPr marL="285750" indent="-285750">
              <a:buFont typeface="Arial"/>
              <a:buChar char="•"/>
            </a:pPr>
            <a:r>
              <a:rPr lang="en-US" dirty="0" smtClean="0"/>
              <a:t>Much easier to measure distance with a ruler than degrees or rotations.</a:t>
            </a:r>
            <a:endParaRPr lang="en-US" dirty="0" smtClean="0"/>
          </a:p>
          <a:p>
            <a:pPr marL="285750" indent="-285750">
              <a:buFont typeface="Arial"/>
              <a:buChar char="•"/>
            </a:pPr>
            <a:r>
              <a:rPr lang="en-US" dirty="0" smtClean="0"/>
              <a:t>If you change </a:t>
            </a:r>
            <a:r>
              <a:rPr lang="en-US" dirty="0"/>
              <a:t>your robot design to have bigger or smaller </a:t>
            </a:r>
            <a:r>
              <a:rPr lang="en-US" dirty="0" smtClean="0"/>
              <a:t>wheels late in the season </a:t>
            </a:r>
            <a:r>
              <a:rPr lang="en-US" dirty="0" smtClean="0"/>
              <a:t>you don’t have to </a:t>
            </a:r>
            <a:r>
              <a:rPr lang="en-US" dirty="0" smtClean="0"/>
              <a:t>re-measure </a:t>
            </a:r>
            <a:r>
              <a:rPr lang="en-US" dirty="0"/>
              <a:t>every movement of your </a:t>
            </a:r>
            <a:r>
              <a:rPr lang="en-US" dirty="0" smtClean="0"/>
              <a:t>robot</a:t>
            </a:r>
          </a:p>
          <a:p>
            <a:pPr marL="742950" lvl="1" indent="-285750">
              <a:buFont typeface="Arial"/>
              <a:buChar char="•"/>
            </a:pPr>
            <a:r>
              <a:rPr lang="en-US" dirty="0" smtClean="0"/>
              <a:t>Instead </a:t>
            </a:r>
            <a:r>
              <a:rPr lang="en-US" dirty="0"/>
              <a:t>of changing distances in every single program you wrote, just go into your cool </a:t>
            </a:r>
            <a:r>
              <a:rPr lang="en-US" dirty="0" smtClean="0">
                <a:latin typeface="Courier"/>
                <a:cs typeface="Courier"/>
              </a:rPr>
              <a:t>Move Inches </a:t>
            </a:r>
            <a:r>
              <a:rPr lang="en-US" dirty="0"/>
              <a:t>Block and change the value for how many inches/cm one motor rotation would take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218" y="1524318"/>
            <a:ext cx="2399946" cy="783853"/>
          </a:xfrm>
          <a:prstGeom prst="rect">
            <a:avLst/>
          </a:prstGeom>
        </p:spPr>
      </p:pic>
      <p:pic>
        <p:nvPicPr>
          <p:cNvPr id="6" name="Picture 5" descr="images.jpg"/>
          <p:cNvPicPr>
            <a:picLocks noChangeAspect="1"/>
          </p:cNvPicPr>
          <p:nvPr/>
        </p:nvPicPr>
        <p:blipFill rotWithShape="1">
          <a:blip r:embed="rId3">
            <a:extLst>
              <a:ext uri="{28A0092B-C50C-407E-A947-70E740481C1C}">
                <a14:useLocalDpi xmlns:a14="http://schemas.microsoft.com/office/drawing/2010/main" val="0"/>
              </a:ext>
            </a:extLst>
          </a:blip>
          <a:srcRect l="10316" t="8244" r="8043" b="12665"/>
          <a:stretch/>
        </p:blipFill>
        <p:spPr>
          <a:xfrm>
            <a:off x="5861712" y="2464213"/>
            <a:ext cx="3006841" cy="1747745"/>
          </a:xfrm>
          <a:prstGeom prst="rect">
            <a:avLst/>
          </a:prstGeom>
        </p:spPr>
      </p:pic>
    </p:spTree>
    <p:extLst>
      <p:ext uri="{BB962C8B-B14F-4D97-AF65-F5344CB8AC3E}">
        <p14:creationId xmlns:p14="http://schemas.microsoft.com/office/powerpoint/2010/main" val="19606660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useful my block</a:t>
            </a:r>
            <a:endParaRPr lang="en-US" dirty="0"/>
          </a:p>
        </p:txBody>
      </p:sp>
      <p:sp>
        <p:nvSpPr>
          <p:cNvPr id="3" name="Content Placeholder 2"/>
          <p:cNvSpPr>
            <a:spLocks noGrp="1"/>
          </p:cNvSpPr>
          <p:nvPr>
            <p:ph idx="1"/>
          </p:nvPr>
        </p:nvSpPr>
        <p:spPr>
          <a:xfrm>
            <a:off x="457199" y="1524318"/>
            <a:ext cx="8245474" cy="4373563"/>
          </a:xfrm>
        </p:spPr>
        <p:txBody>
          <a:bodyPr>
            <a:normAutofit fontScale="62500" lnSpcReduction="20000"/>
          </a:bodyPr>
          <a:lstStyle/>
          <a:p>
            <a:r>
              <a:rPr lang="en-US" sz="2800" dirty="0" smtClean="0"/>
              <a:t>Note: Making </a:t>
            </a:r>
            <a:r>
              <a:rPr lang="en-US" sz="2800" dirty="0"/>
              <a:t>My Blocks with inputs and outputs can make them far more useful. However, you need to be careful not to make the My Block too complicated.</a:t>
            </a:r>
          </a:p>
          <a:p>
            <a:endParaRPr lang="en-US" sz="2600" dirty="0" smtClean="0">
              <a:solidFill>
                <a:srgbClr val="0000FF"/>
              </a:solidFill>
            </a:endParaRPr>
          </a:p>
          <a:p>
            <a:r>
              <a:rPr lang="en-US" sz="2600" dirty="0" smtClean="0">
                <a:solidFill>
                  <a:srgbClr val="0000FF"/>
                </a:solidFill>
              </a:rPr>
              <a:t>Question</a:t>
            </a:r>
            <a:r>
              <a:rPr lang="en-US" sz="2600" dirty="0">
                <a:solidFill>
                  <a:srgbClr val="0000FF"/>
                </a:solidFill>
              </a:rPr>
              <a:t>: </a:t>
            </a:r>
            <a:r>
              <a:rPr lang="en-US" dirty="0" smtClean="0"/>
              <a:t>Look </a:t>
            </a:r>
            <a:r>
              <a:rPr lang="en-US" dirty="0"/>
              <a:t>at the list of three My </a:t>
            </a:r>
            <a:r>
              <a:rPr lang="en-US" dirty="0" smtClean="0"/>
              <a:t>Blocks below.  </a:t>
            </a:r>
            <a:r>
              <a:rPr lang="en-US" dirty="0"/>
              <a:t>Which ones do you think are useful for a team to use?</a:t>
            </a:r>
          </a:p>
          <a:p>
            <a:r>
              <a:rPr lang="en-US" dirty="0" smtClean="0"/>
              <a:t>1) Move2Inches </a:t>
            </a:r>
            <a:r>
              <a:rPr lang="en-US" dirty="0" smtClean="0"/>
              <a:t>(Moves </a:t>
            </a:r>
            <a:r>
              <a:rPr lang="en-US" dirty="0"/>
              <a:t>the robot two inches)</a:t>
            </a:r>
          </a:p>
          <a:p>
            <a:r>
              <a:rPr lang="en-US" dirty="0" smtClean="0"/>
              <a:t>2) </a:t>
            </a:r>
            <a:r>
              <a:rPr lang="en-US" dirty="0" err="1" smtClean="0"/>
              <a:t>MoveInches</a:t>
            </a:r>
            <a:r>
              <a:rPr lang="en-US" dirty="0" smtClean="0"/>
              <a:t> </a:t>
            </a:r>
            <a:r>
              <a:rPr lang="en-US" dirty="0"/>
              <a:t>with an inches and power input</a:t>
            </a:r>
          </a:p>
          <a:p>
            <a:r>
              <a:rPr lang="en-US" dirty="0" smtClean="0"/>
              <a:t>3) </a:t>
            </a:r>
            <a:r>
              <a:rPr lang="en-US" dirty="0" err="1" smtClean="0"/>
              <a:t>MoveInches</a:t>
            </a:r>
            <a:r>
              <a:rPr lang="en-US" dirty="0" smtClean="0"/>
              <a:t> </a:t>
            </a:r>
            <a:r>
              <a:rPr lang="en-US" dirty="0"/>
              <a:t>with inches, power, angle, coast/brake, etc.  inputs</a:t>
            </a:r>
          </a:p>
          <a:p>
            <a:endParaRPr lang="en-US" dirty="0"/>
          </a:p>
          <a:p>
            <a:r>
              <a:rPr lang="en-US" sz="2600" dirty="0">
                <a:solidFill>
                  <a:srgbClr val="0000FF"/>
                </a:solidFill>
              </a:rPr>
              <a:t>Answer: </a:t>
            </a:r>
            <a:endParaRPr lang="en-US" sz="2600" dirty="0" smtClean="0">
              <a:solidFill>
                <a:srgbClr val="0000FF"/>
              </a:solidFill>
            </a:endParaRPr>
          </a:p>
          <a:p>
            <a:r>
              <a:rPr lang="en-US" dirty="0" smtClean="0"/>
              <a:t>Move2Inches may </a:t>
            </a:r>
            <a:r>
              <a:rPr lang="en-US" dirty="0"/>
              <a:t>be used often but you will be forced to make other My Blocks for other distances. This will be hard to update or fix later on. </a:t>
            </a:r>
            <a:endParaRPr lang="en-US" dirty="0" smtClean="0"/>
          </a:p>
          <a:p>
            <a:r>
              <a:rPr lang="en-US" dirty="0" err="1" smtClean="0"/>
              <a:t>MoveInches</a:t>
            </a:r>
            <a:r>
              <a:rPr lang="en-US" dirty="0" smtClean="0"/>
              <a:t> with inches, power, angle, coast/brake, etc. might </a:t>
            </a:r>
            <a:r>
              <a:rPr lang="en-US" dirty="0"/>
              <a:t>look more useful but most of the inputs might never be used in any mission. </a:t>
            </a:r>
            <a:endParaRPr lang="en-US" dirty="0" smtClean="0"/>
          </a:p>
          <a:p>
            <a:r>
              <a:rPr lang="en-US" dirty="0" err="1" smtClean="0"/>
              <a:t>MoveInches</a:t>
            </a:r>
            <a:r>
              <a:rPr lang="en-US" dirty="0" smtClean="0"/>
              <a:t> with inches and power as inputs is </a:t>
            </a:r>
            <a:r>
              <a:rPr lang="en-US" dirty="0" smtClean="0"/>
              <a:t>probably </a:t>
            </a:r>
            <a:r>
              <a:rPr lang="en-US" dirty="0"/>
              <a:t>the best choice for most teams. </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33488876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my block</a:t>
            </a:r>
            <a:endParaRPr lang="en-US" dirty="0"/>
          </a:p>
        </p:txBody>
      </p:sp>
      <p:sp>
        <p:nvSpPr>
          <p:cNvPr id="3" name="Content Placeholder 2"/>
          <p:cNvSpPr>
            <a:spLocks noGrp="1"/>
          </p:cNvSpPr>
          <p:nvPr>
            <p:ph idx="1"/>
          </p:nvPr>
        </p:nvSpPr>
        <p:spPr>
          <a:xfrm>
            <a:off x="549563" y="921327"/>
            <a:ext cx="3456709" cy="5497946"/>
          </a:xfrm>
        </p:spPr>
        <p:txBody>
          <a:bodyPr>
            <a:normAutofit lnSpcReduction="10000"/>
          </a:bodyPr>
          <a:lstStyle/>
          <a:p>
            <a:r>
              <a:rPr lang="en-US" sz="2800" dirty="0" smtClean="0">
                <a:solidFill>
                  <a:srgbClr val="008000"/>
                </a:solidFill>
              </a:rPr>
              <a:t>Step 1: </a:t>
            </a:r>
            <a:r>
              <a:rPr lang="en-US" sz="2800" dirty="0"/>
              <a:t>S</a:t>
            </a:r>
            <a:r>
              <a:rPr lang="en-US" sz="2800" dirty="0" smtClean="0"/>
              <a:t>elect the blocks you think you will reuse.  Go to Tools and Pick My Block Builder</a:t>
            </a:r>
          </a:p>
          <a:p>
            <a:r>
              <a:rPr lang="en-US" sz="2800" dirty="0" smtClean="0">
                <a:solidFill>
                  <a:srgbClr val="FF6600"/>
                </a:solidFill>
              </a:rPr>
              <a:t>Step 2: </a:t>
            </a:r>
            <a:r>
              <a:rPr lang="en-US" sz="2800" dirty="0" smtClean="0"/>
              <a:t>Pick a name and </a:t>
            </a:r>
            <a:r>
              <a:rPr lang="en-US" sz="2800" dirty="0" smtClean="0"/>
              <a:t>icon and set inputs &amp; outputs</a:t>
            </a:r>
            <a:endParaRPr lang="en-US" sz="2800" dirty="0" smtClean="0"/>
          </a:p>
          <a:p>
            <a:r>
              <a:rPr lang="en-US" sz="2800" dirty="0" smtClean="0">
                <a:solidFill>
                  <a:srgbClr val="3366FF"/>
                </a:solidFill>
              </a:rPr>
              <a:t>Step 3: </a:t>
            </a:r>
            <a:r>
              <a:rPr lang="en-US" sz="2800" dirty="0" smtClean="0"/>
              <a:t>You can use your block anytime – found in the turquoise tab</a:t>
            </a:r>
            <a:endParaRPr lang="en-US" sz="2800" dirty="0"/>
          </a:p>
        </p:txBody>
      </p:sp>
      <p:pic>
        <p:nvPicPr>
          <p:cNvPr id="5" name="Picture 4" descr="Screen Shot 2014-08-08 at 7.12.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4" y="1062182"/>
            <a:ext cx="3830491" cy="2542116"/>
          </a:xfrm>
          <a:prstGeom prst="rect">
            <a:avLst/>
          </a:prstGeom>
        </p:spPr>
      </p:pic>
      <p:pic>
        <p:nvPicPr>
          <p:cNvPr id="6" name="Picture 5" descr="Screen Shot 2014-08-08 at 7.15.26 PM.png"/>
          <p:cNvPicPr>
            <a:picLocks noChangeAspect="1"/>
          </p:cNvPicPr>
          <p:nvPr/>
        </p:nvPicPr>
        <p:blipFill rotWithShape="1">
          <a:blip r:embed="rId3">
            <a:extLst>
              <a:ext uri="{28A0092B-C50C-407E-A947-70E740481C1C}">
                <a14:useLocalDpi xmlns:a14="http://schemas.microsoft.com/office/drawing/2010/main" val="0"/>
              </a:ext>
            </a:extLst>
          </a:blip>
          <a:srcRect t="16528" b="10855"/>
          <a:stretch/>
        </p:blipFill>
        <p:spPr>
          <a:xfrm>
            <a:off x="5910739" y="5888149"/>
            <a:ext cx="2464954" cy="865941"/>
          </a:xfrm>
          <a:prstGeom prst="rect">
            <a:avLst/>
          </a:prstGeom>
        </p:spPr>
      </p:pic>
      <p:pic>
        <p:nvPicPr>
          <p:cNvPr id="7" name="Picture 6" descr="Screen Shot 2014-08-08 at 7.14.14 PM.png"/>
          <p:cNvPicPr>
            <a:picLocks noChangeAspect="1"/>
          </p:cNvPicPr>
          <p:nvPr/>
        </p:nvPicPr>
        <p:blipFill rotWithShape="1">
          <a:blip r:embed="rId4">
            <a:extLst>
              <a:ext uri="{28A0092B-C50C-407E-A947-70E740481C1C}">
                <a14:useLocalDpi xmlns:a14="http://schemas.microsoft.com/office/drawing/2010/main" val="0"/>
              </a:ext>
            </a:extLst>
          </a:blip>
          <a:srcRect l="2634"/>
          <a:stretch/>
        </p:blipFill>
        <p:spPr>
          <a:xfrm>
            <a:off x="6001355" y="3516889"/>
            <a:ext cx="2283721" cy="2066637"/>
          </a:xfrm>
          <a:prstGeom prst="rect">
            <a:avLst/>
          </a:prstGeom>
        </p:spPr>
      </p:pic>
      <p:cxnSp>
        <p:nvCxnSpPr>
          <p:cNvPr id="9" name="Straight Arrow Connector 8"/>
          <p:cNvCxnSpPr/>
          <p:nvPr/>
        </p:nvCxnSpPr>
        <p:spPr>
          <a:xfrm flipV="1">
            <a:off x="3821545" y="1555551"/>
            <a:ext cx="2179810" cy="78392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3" idx="3"/>
          </p:cNvCxnSpPr>
          <p:nvPr/>
        </p:nvCxnSpPr>
        <p:spPr>
          <a:xfrm>
            <a:off x="4006272" y="3670300"/>
            <a:ext cx="2135910" cy="71697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821545" y="5583526"/>
            <a:ext cx="4273325" cy="49038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38408639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Advanced Ev3 programming LESSON 1: </a:t>
            </a:r>
            <a:br>
              <a:rPr lang="en-US" sz="5400" dirty="0" smtClean="0"/>
            </a:br>
            <a:r>
              <a:rPr lang="en-US" sz="5400" dirty="0" smtClean="0"/>
              <a:t/>
            </a:r>
            <a:br>
              <a:rPr lang="en-US" sz="5400" dirty="0" smtClean="0"/>
            </a:br>
            <a:r>
              <a:rPr lang="en-US" sz="4800" dirty="0" smtClean="0">
                <a:solidFill>
                  <a:srgbClr val="0000FF"/>
                </a:solidFill>
              </a:rPr>
              <a:t>MOVE INCHES MY BLOCK (</a:t>
            </a:r>
            <a:r>
              <a:rPr lang="en-US" sz="4800" dirty="0" smtClean="0">
                <a:solidFill>
                  <a:srgbClr val="0000FF"/>
                </a:solidFill>
              </a:rPr>
              <a:t>Part </a:t>
            </a:r>
            <a:r>
              <a:rPr lang="en-US" sz="4800" dirty="0" smtClean="0">
                <a:solidFill>
                  <a:srgbClr val="0000FF"/>
                </a:solidFill>
              </a:rPr>
              <a:t>2)</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29124238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blocks with inputs and </a:t>
            </a:r>
            <a:r>
              <a:rPr lang="en-US" dirty="0" smtClean="0"/>
              <a:t>outputs (</a:t>
            </a:r>
            <a:r>
              <a:rPr lang="en-US" dirty="0">
                <a:latin typeface="Courier"/>
                <a:cs typeface="Courier"/>
              </a:rPr>
              <a:t>Move </a:t>
            </a:r>
            <a:r>
              <a:rPr lang="en-US" dirty="0" err="1" smtClean="0">
                <a:latin typeface="Courier"/>
                <a:cs typeface="Courier"/>
              </a:rPr>
              <a:t>InChes</a:t>
            </a:r>
            <a:r>
              <a:rPr lang="en-US" dirty="0" smtClean="0"/>
              <a:t>)</a:t>
            </a:r>
            <a:endParaRPr lang="en-US" dirty="0"/>
          </a:p>
        </p:txBody>
      </p:sp>
      <p:sp>
        <p:nvSpPr>
          <p:cNvPr id="3" name="Content Placeholder 2"/>
          <p:cNvSpPr>
            <a:spLocks noGrp="1"/>
          </p:cNvSpPr>
          <p:nvPr>
            <p:ph idx="1"/>
          </p:nvPr>
        </p:nvSpPr>
        <p:spPr>
          <a:xfrm>
            <a:off x="457200" y="1550884"/>
            <a:ext cx="3917374" cy="4373563"/>
          </a:xfrm>
        </p:spPr>
        <p:txBody>
          <a:bodyPr>
            <a:normAutofit lnSpcReduction="10000"/>
          </a:bodyPr>
          <a:lstStyle/>
          <a:p>
            <a:r>
              <a:rPr lang="en-US" dirty="0" smtClean="0"/>
              <a:t>See </a:t>
            </a:r>
            <a:r>
              <a:rPr lang="en-US" dirty="0"/>
              <a:t>the </a:t>
            </a:r>
            <a:r>
              <a:rPr lang="en-US" dirty="0" smtClean="0"/>
              <a:t>corresponding </a:t>
            </a:r>
            <a:r>
              <a:rPr lang="en-US" dirty="0"/>
              <a:t>EV3 </a:t>
            </a:r>
            <a:r>
              <a:rPr lang="en-US" dirty="0" smtClean="0"/>
              <a:t>Files </a:t>
            </a:r>
            <a:r>
              <a:rPr lang="en-US" dirty="0" smtClean="0"/>
              <a:t>for</a:t>
            </a:r>
            <a:r>
              <a:rPr lang="en-US" dirty="0" smtClean="0"/>
              <a:t> </a:t>
            </a:r>
            <a:r>
              <a:rPr lang="en-US" dirty="0"/>
              <a:t>step-by-step instructions and the actual code for you to learn how to make a </a:t>
            </a:r>
            <a:r>
              <a:rPr lang="en-US" dirty="0" smtClean="0">
                <a:latin typeface="Courier"/>
                <a:cs typeface="Courier"/>
              </a:rPr>
              <a:t>Move Inches</a:t>
            </a:r>
            <a:r>
              <a:rPr lang="en-US" dirty="0" smtClean="0">
                <a:latin typeface="Courier"/>
                <a:cs typeface="Courier"/>
              </a:rPr>
              <a:t> </a:t>
            </a:r>
            <a:r>
              <a:rPr lang="en-US" dirty="0"/>
              <a:t>My Block.  </a:t>
            </a:r>
            <a:r>
              <a:rPr lang="en-US" dirty="0" smtClean="0"/>
              <a:t>The code has been made in steps (phases).</a:t>
            </a:r>
            <a:endParaRPr lang="en-US" dirty="0" smtClean="0"/>
          </a:p>
          <a:p>
            <a:r>
              <a:rPr lang="en-US" dirty="0" smtClean="0"/>
              <a:t>Start </a:t>
            </a:r>
            <a:r>
              <a:rPr lang="en-US" dirty="0"/>
              <a:t>at the Phase 1 tab and read all the comments in each one.  We also </a:t>
            </a:r>
            <a:r>
              <a:rPr lang="en-US" dirty="0" smtClean="0"/>
              <a:t>give all the code </a:t>
            </a:r>
            <a:r>
              <a:rPr lang="en-US" dirty="0" smtClean="0"/>
              <a:t>so you can follow along and try it out.</a:t>
            </a:r>
          </a:p>
          <a:p>
            <a:r>
              <a:rPr lang="en-US" dirty="0" smtClean="0"/>
              <a:t>The next few slides are screen captures of the lesson.</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1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905" y="1524318"/>
            <a:ext cx="3455968" cy="4807235"/>
          </a:xfrm>
          <a:prstGeom prst="rect">
            <a:avLst/>
          </a:prstGeom>
        </p:spPr>
      </p:pic>
    </p:spTree>
    <p:extLst>
      <p:ext uri="{BB962C8B-B14F-4D97-AF65-F5344CB8AC3E}">
        <p14:creationId xmlns:p14="http://schemas.microsoft.com/office/powerpoint/2010/main" val="1127730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7203</TotalTime>
  <Words>1649</Words>
  <Application>Microsoft Macintosh PowerPoint</Application>
  <PresentationFormat>On-screen Show (4:3)</PresentationFormat>
  <Paragraphs>117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Essential</vt:lpstr>
      <vt:lpstr>Advanced Ev3 programming LESSON 1:   My Blocks OVERVIEW (Part 1)</vt:lpstr>
      <vt:lpstr>What is a My Block?</vt:lpstr>
      <vt:lpstr>Why should you bother?</vt:lpstr>
      <vt:lpstr>When do you use a my block</vt:lpstr>
      <vt:lpstr>Why IS A Move InChes My Block a Good IDEA</vt:lpstr>
      <vt:lpstr>What makes a useful my block</vt:lpstr>
      <vt:lpstr>How to make a my block</vt:lpstr>
      <vt:lpstr>Advanced Ev3 programming LESSON 1:   MOVE INCHES MY BLOCK (Part 2)</vt:lpstr>
      <vt:lpstr>My blocks with inputs and outputs (Move InChes)</vt:lpstr>
      <vt:lpstr>PHASE 1: MEASURE WHEELS</vt:lpstr>
      <vt:lpstr>PHASE 2: Making aN INCHES TO DEGREES My Block</vt:lpstr>
      <vt:lpstr>PHASE 3: Using the INCHES TO DEGREES MY BLOCK</vt:lpstr>
      <vt:lpstr>A LOOK INSIDE INCHES to DEGREES</vt:lpstr>
      <vt:lpstr>PHASE 4: ADDING INPUTS</vt:lpstr>
      <vt:lpstr>PHASE 5: COMPLETED Move InChes MY BLOCK</vt:lpstr>
      <vt:lpstr>A LOOK INSIDE  Move InChes</vt:lpstr>
      <vt:lpstr>Advanced Ev3 programming LESSON 1:   TURN DEGREES MY BLOCK (Part 3)</vt:lpstr>
      <vt:lpstr>My blocks with inputs and outputs (TURN DEGREES)</vt:lpstr>
      <vt:lpstr>Making a Turn My Block</vt:lpstr>
      <vt:lpstr>Measuring the Rotation Sensor</vt:lpstr>
      <vt:lpstr>STAGE 1: MEASURE TURNS </vt:lpstr>
      <vt:lpstr>STAGE 2: ADD CONSTANTS</vt:lpstr>
      <vt:lpstr>STAGE 3: MAKE My BLOCK</vt:lpstr>
      <vt:lpstr>STAGE 4: USE My BLOCK</vt:lpstr>
      <vt:lpstr>STAGE 5: ANOTHER MY BLOCK</vt:lpstr>
      <vt:lpstr>STAGE 6: TURN DEGREES Right</vt:lpstr>
      <vt:lpstr>STAGE 7: Final Turn DEGREES</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182</cp:revision>
  <dcterms:created xsi:type="dcterms:W3CDTF">2014-08-07T02:19:13Z</dcterms:created>
  <dcterms:modified xsi:type="dcterms:W3CDTF">2014-09-25T21:56:04Z</dcterms:modified>
</cp:coreProperties>
</file>