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39D8BE-BD93-4043-85D6-AC0B90C6A73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361727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9D8BE-BD93-4043-85D6-AC0B90C6A73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388866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9D8BE-BD93-4043-85D6-AC0B90C6A73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36428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9D8BE-BD93-4043-85D6-AC0B90C6A73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344816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9D8BE-BD93-4043-85D6-AC0B90C6A731}"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46418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9D8BE-BD93-4043-85D6-AC0B90C6A731}"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273207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9D8BE-BD93-4043-85D6-AC0B90C6A731}" type="datetimeFigureOut">
              <a:rPr lang="en-US" smtClean="0"/>
              <a:t>9/23/14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184091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9D8BE-BD93-4043-85D6-AC0B90C6A731}" type="datetimeFigureOut">
              <a:rPr lang="en-US" smtClean="0"/>
              <a:t>9/23/14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381747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9D8BE-BD93-4043-85D6-AC0B90C6A731}" type="datetimeFigureOut">
              <a:rPr lang="en-US" smtClean="0"/>
              <a:t>9/23/14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272707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9D8BE-BD93-4043-85D6-AC0B90C6A731}"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88423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9D8BE-BD93-4043-85D6-AC0B90C6A731}"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822D5-A7E0-B44B-B07E-BF98277BA3F2}" type="slidenum">
              <a:rPr lang="en-US" smtClean="0"/>
              <a:t>‹#›</a:t>
            </a:fld>
            <a:endParaRPr lang="en-US"/>
          </a:p>
        </p:txBody>
      </p:sp>
    </p:spTree>
    <p:extLst>
      <p:ext uri="{BB962C8B-B14F-4D97-AF65-F5344CB8AC3E}">
        <p14:creationId xmlns:p14="http://schemas.microsoft.com/office/powerpoint/2010/main" val="2969276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D8BE-BD93-4043-85D6-AC0B90C6A731}" type="datetimeFigureOut">
              <a:rPr lang="en-US" smtClean="0"/>
              <a:t>9/23/14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822D5-A7E0-B44B-B07E-BF98277BA3F2}" type="slidenum">
              <a:rPr lang="en-US" smtClean="0"/>
              <a:t>‹#›</a:t>
            </a:fld>
            <a:endParaRPr lang="en-US"/>
          </a:p>
        </p:txBody>
      </p:sp>
    </p:spTree>
    <p:extLst>
      <p:ext uri="{BB962C8B-B14F-4D97-AF65-F5344CB8AC3E}">
        <p14:creationId xmlns:p14="http://schemas.microsoft.com/office/powerpoint/2010/main" val="1254312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36752"/>
            <a:ext cx="8245475" cy="1371600"/>
          </a:xfrm>
        </p:spPr>
        <p:txBody>
          <a:bodyPr>
            <a:noAutofit/>
          </a:bodyPr>
          <a:lstStyle/>
          <a:p>
            <a:r>
              <a:rPr lang="en-US" sz="6600" dirty="0" smtClean="0">
                <a:solidFill>
                  <a:srgbClr val="FF0000"/>
                </a:solidFill>
              </a:rPr>
              <a:t>Debugging Techniques</a:t>
            </a:r>
            <a:endParaRPr lang="en-US" sz="6600" dirty="0">
              <a:solidFill>
                <a:srgbClr val="FF0000"/>
              </a:solidFill>
            </a:endParaRPr>
          </a:p>
        </p:txBody>
      </p:sp>
    </p:spTree>
    <p:extLst>
      <p:ext uri="{BB962C8B-B14F-4D97-AF65-F5344CB8AC3E}">
        <p14:creationId xmlns:p14="http://schemas.microsoft.com/office/powerpoint/2010/main" val="1543283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0601"/>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dirty="0" smtClean="0"/>
              <a:t>Why Debugging Techniques?</a:t>
            </a:r>
            <a:endParaRPr lang="en-US" dirty="0"/>
          </a:p>
        </p:txBody>
      </p:sp>
      <p:sp>
        <p:nvSpPr>
          <p:cNvPr id="3" name="Content Placeholder 2"/>
          <p:cNvSpPr>
            <a:spLocks noGrp="1"/>
          </p:cNvSpPr>
          <p:nvPr>
            <p:ph idx="1"/>
          </p:nvPr>
        </p:nvSpPr>
        <p:spPr>
          <a:xfrm>
            <a:off x="628650" y="1430240"/>
            <a:ext cx="7886700" cy="3226621"/>
          </a:xfrm>
        </p:spPr>
        <p:txBody>
          <a:bodyPr>
            <a:normAutofit fontScale="85000" lnSpcReduction="10000"/>
          </a:bodyPr>
          <a:lstStyle/>
          <a:p>
            <a:pPr>
              <a:buFont typeface="Arial"/>
              <a:buChar char="•"/>
            </a:pPr>
            <a:r>
              <a:rPr lang="en-US" dirty="0" smtClean="0"/>
              <a:t>Debugging is a useful strategy to figure out where in your program something is going wrong</a:t>
            </a:r>
          </a:p>
          <a:p>
            <a:pPr>
              <a:buFont typeface="Arial"/>
              <a:buChar char="•"/>
            </a:pPr>
            <a:r>
              <a:rPr lang="en-US" dirty="0" smtClean="0"/>
              <a:t>Once your code starts to become long/complicated (e.g. using sensors), it can become hard to figure out where in the program you are</a:t>
            </a:r>
          </a:p>
          <a:p>
            <a:pPr>
              <a:buFont typeface="Arial"/>
              <a:buChar char="•"/>
            </a:pPr>
            <a:r>
              <a:rPr lang="en-US" dirty="0" smtClean="0"/>
              <a:t>The following slides show you some ways of knowing where you are in your program or knowing what values your sensors see</a:t>
            </a:r>
          </a:p>
        </p:txBody>
      </p:sp>
      <p:sp>
        <p:nvSpPr>
          <p:cNvPr id="4" name="Process 3"/>
          <p:cNvSpPr/>
          <p:nvPr/>
        </p:nvSpPr>
        <p:spPr>
          <a:xfrm>
            <a:off x="331775" y="4817048"/>
            <a:ext cx="1430090" cy="1029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Locate Error</a:t>
            </a:r>
            <a:endParaRPr lang="en-US" dirty="0"/>
          </a:p>
        </p:txBody>
      </p:sp>
      <p:sp>
        <p:nvSpPr>
          <p:cNvPr id="5" name="Process 4"/>
          <p:cNvSpPr/>
          <p:nvPr/>
        </p:nvSpPr>
        <p:spPr>
          <a:xfrm>
            <a:off x="2219495" y="4805605"/>
            <a:ext cx="1327124" cy="1029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Think of Solution</a:t>
            </a:r>
            <a:endParaRPr lang="en-US" dirty="0"/>
          </a:p>
        </p:txBody>
      </p:sp>
      <p:sp>
        <p:nvSpPr>
          <p:cNvPr id="6" name="Process 5"/>
          <p:cNvSpPr/>
          <p:nvPr/>
        </p:nvSpPr>
        <p:spPr>
          <a:xfrm>
            <a:off x="5826995" y="4809261"/>
            <a:ext cx="1327124" cy="1029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Re-Test Program</a:t>
            </a:r>
            <a:endParaRPr lang="en-US" dirty="0"/>
          </a:p>
        </p:txBody>
      </p:sp>
      <p:sp>
        <p:nvSpPr>
          <p:cNvPr id="7" name="Process 6"/>
          <p:cNvSpPr/>
          <p:nvPr/>
        </p:nvSpPr>
        <p:spPr>
          <a:xfrm>
            <a:off x="4019359" y="4809262"/>
            <a:ext cx="1327124" cy="1029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Fix Error</a:t>
            </a:r>
            <a:endParaRPr lang="en-US" dirty="0"/>
          </a:p>
        </p:txBody>
      </p:sp>
      <p:cxnSp>
        <p:nvCxnSpPr>
          <p:cNvPr id="11" name="Elbow Connector 10"/>
          <p:cNvCxnSpPr>
            <a:stCxn id="6" idx="2"/>
            <a:endCxn id="4" idx="2"/>
          </p:cNvCxnSpPr>
          <p:nvPr/>
        </p:nvCxnSpPr>
        <p:spPr>
          <a:xfrm rot="5400000">
            <a:off x="3764796" y="3121059"/>
            <a:ext cx="7787" cy="5443737"/>
          </a:xfrm>
          <a:prstGeom prst="bentConnector3">
            <a:avLst>
              <a:gd name="adj1" fmla="val 303566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a:endCxn id="5" idx="1"/>
          </p:cNvCxnSpPr>
          <p:nvPr/>
        </p:nvCxnSpPr>
        <p:spPr>
          <a:xfrm flipV="1">
            <a:off x="1761865" y="5320492"/>
            <a:ext cx="457630" cy="11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7" idx="1"/>
          </p:cNvCxnSpPr>
          <p:nvPr/>
        </p:nvCxnSpPr>
        <p:spPr>
          <a:xfrm>
            <a:off x="3546619" y="5320492"/>
            <a:ext cx="472740" cy="3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6" idx="1"/>
          </p:cNvCxnSpPr>
          <p:nvPr/>
        </p:nvCxnSpPr>
        <p:spPr>
          <a:xfrm flipV="1">
            <a:off x="5346483" y="5324148"/>
            <a:ext cx="48051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19" idx="1"/>
          </p:cNvCxnSpPr>
          <p:nvPr/>
        </p:nvCxnSpPr>
        <p:spPr>
          <a:xfrm>
            <a:off x="7154119" y="5324148"/>
            <a:ext cx="468260" cy="2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Process 18"/>
          <p:cNvSpPr/>
          <p:nvPr/>
        </p:nvSpPr>
        <p:spPr>
          <a:xfrm>
            <a:off x="7622379" y="5057329"/>
            <a:ext cx="1221297" cy="53777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HURRAY!</a:t>
            </a:r>
            <a:endParaRPr lang="en-US" dirty="0"/>
          </a:p>
        </p:txBody>
      </p:sp>
    </p:spTree>
    <p:extLst>
      <p:ext uri="{BB962C8B-B14F-4D97-AF65-F5344CB8AC3E}">
        <p14:creationId xmlns:p14="http://schemas.microsoft.com/office/powerpoint/2010/main" val="3253902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78251" y="1056311"/>
            <a:ext cx="4160753" cy="55456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1"/>
          <p:cNvSpPr/>
          <p:nvPr/>
        </p:nvSpPr>
        <p:spPr>
          <a:xfrm>
            <a:off x="270094" y="156042"/>
            <a:ext cx="4191791" cy="7617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68580" tIns="34290" rIns="68580" bIns="34290" numCol="1">
            <a:spAutoFit/>
          </a:bodyPr>
          <a:lstStyle/>
          <a:p>
            <a:pPr algn="ctr"/>
            <a:r>
              <a:rPr lang="en-US" sz="4500" dirty="0">
                <a:ln w="0"/>
                <a:effectLst>
                  <a:outerShdw blurRad="38100" dist="19050" dir="2700000" algn="tl" rotWithShape="0">
                    <a:schemeClr val="dk1">
                      <a:alpha val="40000"/>
                    </a:schemeClr>
                  </a:outerShdw>
                </a:effectLst>
              </a:rPr>
              <a:t>Button </a:t>
            </a:r>
            <a:r>
              <a:rPr lang="en-US" sz="4500" dirty="0" smtClean="0">
                <a:ln w="0"/>
                <a:effectLst>
                  <a:outerShdw blurRad="38100" dist="19050" dir="2700000" algn="tl" rotWithShape="0">
                    <a:schemeClr val="dk1">
                      <a:alpha val="40000"/>
                    </a:schemeClr>
                  </a:outerShdw>
                </a:effectLst>
              </a:rPr>
              <a:t>Press</a:t>
            </a:r>
            <a:endParaRPr lang="en-US" sz="4500"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stretch>
            <a:fillRect/>
          </a:stretch>
        </p:blipFill>
        <p:spPr>
          <a:xfrm>
            <a:off x="388985" y="4496675"/>
            <a:ext cx="3865361" cy="1132749"/>
          </a:xfrm>
          <a:prstGeom prst="rect">
            <a:avLst/>
          </a:prstGeom>
        </p:spPr>
      </p:pic>
      <p:sp>
        <p:nvSpPr>
          <p:cNvPr id="3" name="TextBox 2"/>
          <p:cNvSpPr txBox="1"/>
          <p:nvPr/>
        </p:nvSpPr>
        <p:spPr>
          <a:xfrm>
            <a:off x="320342" y="1091301"/>
            <a:ext cx="3992814" cy="3046988"/>
          </a:xfrm>
          <a:prstGeom prst="rect">
            <a:avLst/>
          </a:prstGeom>
          <a:noFill/>
        </p:spPr>
        <p:txBody>
          <a:bodyPr wrap="square" rtlCol="0">
            <a:spAutoFit/>
          </a:bodyPr>
          <a:lstStyle/>
          <a:p>
            <a:pPr marL="285750" indent="-285750">
              <a:buFont typeface="Arial"/>
              <a:buChar char="•"/>
            </a:pPr>
            <a:r>
              <a:rPr lang="en-US" sz="1600" dirty="0"/>
              <a:t>To place a wait for button press block in your program, place a wait block into your program. </a:t>
            </a:r>
            <a:endParaRPr lang="en-US" sz="1600" dirty="0" smtClean="0"/>
          </a:p>
          <a:p>
            <a:pPr marL="285750" indent="-285750">
              <a:buFont typeface="Arial"/>
              <a:buChar char="•"/>
            </a:pPr>
            <a:r>
              <a:rPr lang="en-US" sz="1600" dirty="0" smtClean="0"/>
              <a:t>Go </a:t>
            </a:r>
            <a:r>
              <a:rPr lang="en-US" sz="1600" dirty="0"/>
              <a:t>under brick buttons &gt; compare &gt; brick buttons, then choose which button needs to be pressed to continue the program. </a:t>
            </a:r>
            <a:endParaRPr lang="en-US" sz="1600" dirty="0" smtClean="0"/>
          </a:p>
          <a:p>
            <a:pPr marL="285750" indent="-285750">
              <a:buFont typeface="Arial"/>
              <a:buChar char="•"/>
            </a:pPr>
            <a:r>
              <a:rPr lang="en-US" sz="1600" dirty="0" smtClean="0"/>
              <a:t>Place </a:t>
            </a:r>
            <a:r>
              <a:rPr lang="en-US" sz="1600" dirty="0"/>
              <a:t>these wait for button presses every </a:t>
            </a:r>
            <a:r>
              <a:rPr lang="en-US" sz="1600" dirty="0" smtClean="0"/>
              <a:t>block or two close to </a:t>
            </a:r>
            <a:r>
              <a:rPr lang="en-US" sz="1600" dirty="0"/>
              <a:t>where the robot is </a:t>
            </a:r>
            <a:r>
              <a:rPr lang="en-US" sz="1600" dirty="0" smtClean="0"/>
              <a:t>not working correctly. </a:t>
            </a:r>
          </a:p>
          <a:p>
            <a:pPr marL="285750" indent="-285750">
              <a:buFont typeface="Arial"/>
              <a:buChar char="•"/>
            </a:pPr>
            <a:r>
              <a:rPr lang="en-US" sz="1600" dirty="0" smtClean="0"/>
              <a:t>This </a:t>
            </a:r>
            <a:r>
              <a:rPr lang="en-US" sz="1600" dirty="0"/>
              <a:t>can help you pinpoint which block is causing the robot to </a:t>
            </a:r>
            <a:r>
              <a:rPr lang="en-US" sz="1600" dirty="0" smtClean="0"/>
              <a:t>fail.</a:t>
            </a:r>
            <a:endParaRPr lang="en-US" sz="1600" dirty="0"/>
          </a:p>
        </p:txBody>
      </p:sp>
      <p:sp>
        <p:nvSpPr>
          <p:cNvPr id="5" name="TextBox 4"/>
          <p:cNvSpPr txBox="1"/>
          <p:nvPr/>
        </p:nvSpPr>
        <p:spPr>
          <a:xfrm>
            <a:off x="4759339" y="2778836"/>
            <a:ext cx="4175865" cy="3046988"/>
          </a:xfrm>
          <a:prstGeom prst="rect">
            <a:avLst/>
          </a:prstGeom>
          <a:noFill/>
        </p:spPr>
        <p:txBody>
          <a:bodyPr wrap="square" rtlCol="0">
            <a:spAutoFit/>
          </a:bodyPr>
          <a:lstStyle/>
          <a:p>
            <a:pPr marL="285750" indent="-285750">
              <a:buFont typeface="Arial"/>
              <a:buChar char="•"/>
            </a:pPr>
            <a:r>
              <a:rPr lang="en-US" sz="1600" dirty="0" smtClean="0"/>
              <a:t>Play selected is useful for </a:t>
            </a:r>
            <a:r>
              <a:rPr lang="en-US" sz="1600" dirty="0"/>
              <a:t>running small parts of the program, instead of waiting for your robot to complete other missions before getting to the one you want to </a:t>
            </a:r>
            <a:r>
              <a:rPr lang="en-US" sz="1600" dirty="0" smtClean="0"/>
              <a:t>see</a:t>
            </a:r>
          </a:p>
          <a:p>
            <a:pPr marL="285750" indent="-285750">
              <a:buFont typeface="Arial"/>
              <a:buChar char="•"/>
            </a:pPr>
            <a:r>
              <a:rPr lang="en-US" sz="1600" dirty="0" smtClean="0"/>
              <a:t>You </a:t>
            </a:r>
            <a:r>
              <a:rPr lang="en-US" sz="1600" dirty="0"/>
              <a:t>can also tell which block is running if you have </a:t>
            </a:r>
            <a:r>
              <a:rPr lang="en-US" sz="1600" dirty="0" err="1" smtClean="0"/>
              <a:t>bluetooth</a:t>
            </a:r>
            <a:r>
              <a:rPr lang="en-US" sz="1600" dirty="0" smtClean="0"/>
              <a:t> </a:t>
            </a:r>
            <a:r>
              <a:rPr lang="en-US" sz="1600" dirty="0"/>
              <a:t>or if the cable is attached during the </a:t>
            </a:r>
            <a:r>
              <a:rPr lang="en-US" sz="1600" dirty="0" smtClean="0"/>
              <a:t>run</a:t>
            </a:r>
          </a:p>
          <a:p>
            <a:pPr marL="285750" indent="-285750">
              <a:buFont typeface="Arial"/>
              <a:buChar char="•"/>
            </a:pPr>
            <a:r>
              <a:rPr lang="en-US" sz="1600" dirty="0" smtClean="0"/>
              <a:t>If you don’t have </a:t>
            </a:r>
            <a:r>
              <a:rPr lang="en-US" sz="1600" dirty="0" err="1" smtClean="0"/>
              <a:t>bluetooth</a:t>
            </a:r>
            <a:r>
              <a:rPr lang="en-US" sz="1600" dirty="0" smtClean="0"/>
              <a:t> built in the computer, we recommend that you purchase a </a:t>
            </a:r>
            <a:r>
              <a:rPr lang="en-US" sz="1600" dirty="0" err="1" smtClean="0"/>
              <a:t>bluetooth</a:t>
            </a:r>
            <a:r>
              <a:rPr lang="en-US" sz="1600" dirty="0" smtClean="0"/>
              <a:t> dongle ($10-15) because it makes this type of debugging easier</a:t>
            </a:r>
            <a:endParaRPr lang="en-US" sz="1600" dirty="0"/>
          </a:p>
        </p:txBody>
      </p:sp>
      <p:pic>
        <p:nvPicPr>
          <p:cNvPr id="4" name="Picture 3"/>
          <p:cNvPicPr>
            <a:picLocks noChangeAspect="1"/>
          </p:cNvPicPr>
          <p:nvPr/>
        </p:nvPicPr>
        <p:blipFill>
          <a:blip r:embed="rId3"/>
          <a:stretch>
            <a:fillRect/>
          </a:stretch>
        </p:blipFill>
        <p:spPr>
          <a:xfrm>
            <a:off x="4910787" y="1307443"/>
            <a:ext cx="3878549" cy="1317047"/>
          </a:xfrm>
          <a:prstGeom prst="rect">
            <a:avLst/>
          </a:prstGeom>
        </p:spPr>
      </p:pic>
      <p:pic>
        <p:nvPicPr>
          <p:cNvPr id="9" name="Picture 8"/>
          <p:cNvPicPr>
            <a:picLocks noChangeAspect="1"/>
          </p:cNvPicPr>
          <p:nvPr/>
        </p:nvPicPr>
        <p:blipFill>
          <a:blip r:embed="rId4"/>
          <a:stretch>
            <a:fillRect/>
          </a:stretch>
        </p:blipFill>
        <p:spPr>
          <a:xfrm>
            <a:off x="3298067" y="5667057"/>
            <a:ext cx="946444" cy="887291"/>
          </a:xfrm>
          <a:prstGeom prst="rect">
            <a:avLst/>
          </a:prstGeom>
        </p:spPr>
      </p:pic>
      <p:sp>
        <p:nvSpPr>
          <p:cNvPr id="10" name="Rectangle 9"/>
          <p:cNvSpPr/>
          <p:nvPr/>
        </p:nvSpPr>
        <p:spPr>
          <a:xfrm>
            <a:off x="4712763" y="148255"/>
            <a:ext cx="4233884" cy="7617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68580" tIns="34290" rIns="68580" bIns="34290" numCol="1">
            <a:spAutoFit/>
          </a:bodyPr>
          <a:lstStyle/>
          <a:p>
            <a:pPr algn="ctr"/>
            <a:r>
              <a:rPr lang="en-US" sz="4500" dirty="0" smtClean="0">
                <a:ln w="0"/>
                <a:effectLst>
                  <a:outerShdw blurRad="38100" dist="19050" dir="2700000" algn="tl" rotWithShape="0">
                    <a:schemeClr val="dk1">
                      <a:alpha val="40000"/>
                    </a:schemeClr>
                  </a:outerShdw>
                </a:effectLst>
              </a:rPr>
              <a:t>Play </a:t>
            </a:r>
            <a:r>
              <a:rPr lang="en-US" sz="4500" dirty="0">
                <a:ln w="0"/>
                <a:effectLst>
                  <a:outerShdw blurRad="38100" dist="19050" dir="2700000" algn="tl" rotWithShape="0">
                    <a:schemeClr val="dk1">
                      <a:alpha val="40000"/>
                    </a:schemeClr>
                  </a:outerShdw>
                </a:effectLst>
              </a:rPr>
              <a:t>S</a:t>
            </a:r>
            <a:r>
              <a:rPr lang="en-US" sz="4500" dirty="0" smtClean="0">
                <a:ln w="0"/>
                <a:effectLst>
                  <a:outerShdw blurRad="38100" dist="19050" dir="2700000" algn="tl" rotWithShape="0">
                    <a:schemeClr val="dk1">
                      <a:alpha val="40000"/>
                    </a:schemeClr>
                  </a:outerShdw>
                </a:effectLst>
              </a:rPr>
              <a:t>elected</a:t>
            </a:r>
            <a:endParaRPr lang="en-US" sz="4500" dirty="0">
              <a:ln w="0"/>
              <a:effectLst>
                <a:outerShdw blurRad="38100" dist="19050" dir="2700000" algn="tl" rotWithShape="0">
                  <a:schemeClr val="dk1">
                    <a:alpha val="40000"/>
                  </a:schemeClr>
                </a:outerShdw>
              </a:effectLst>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8249" y="5794727"/>
            <a:ext cx="832635" cy="832635"/>
          </a:xfrm>
          <a:prstGeom prst="rect">
            <a:avLst/>
          </a:prstGeom>
        </p:spPr>
      </p:pic>
    </p:spTree>
    <p:extLst>
      <p:ext uri="{BB962C8B-B14F-4D97-AF65-F5344CB8AC3E}">
        <p14:creationId xmlns:p14="http://schemas.microsoft.com/office/powerpoint/2010/main" val="4002987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28817" y="1075539"/>
            <a:ext cx="3935609" cy="55264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4388949" y="1170612"/>
            <a:ext cx="2486927" cy="3785652"/>
          </a:xfrm>
          <a:prstGeom prst="rect">
            <a:avLst/>
          </a:prstGeom>
        </p:spPr>
        <p:txBody>
          <a:bodyPr wrap="square">
            <a:spAutoFit/>
          </a:bodyPr>
          <a:lstStyle/>
          <a:p>
            <a:pPr marL="285750" indent="-285750">
              <a:buFont typeface="Arial"/>
              <a:buChar char="•"/>
            </a:pPr>
            <a:r>
              <a:rPr lang="en-US" sz="1600" dirty="0"/>
              <a:t>You can insert different sounds at intervals (about every 5 blocks or so, and then run the program again while listening for beeps</a:t>
            </a:r>
            <a:r>
              <a:rPr lang="en-US" sz="1600" dirty="0" smtClean="0"/>
              <a:t>.</a:t>
            </a:r>
          </a:p>
          <a:p>
            <a:pPr marL="285750" indent="-285750">
              <a:buFont typeface="Arial"/>
              <a:buChar char="•"/>
            </a:pPr>
            <a:r>
              <a:rPr lang="en-US" sz="1600" dirty="0" smtClean="0"/>
              <a:t>Once you pick Play Tone, select Play Type and pick “play once”</a:t>
            </a:r>
          </a:p>
          <a:p>
            <a:pPr marL="285750" indent="-285750">
              <a:buFont typeface="Arial"/>
              <a:buChar char="•"/>
            </a:pPr>
            <a:r>
              <a:rPr lang="en-US" sz="1600" dirty="0" smtClean="0"/>
              <a:t>These </a:t>
            </a:r>
            <a:r>
              <a:rPr lang="en-US" sz="1600" dirty="0"/>
              <a:t>sounds can help you narrow down where in the program something is going wrong. </a:t>
            </a:r>
          </a:p>
        </p:txBody>
      </p:sp>
      <p:sp>
        <p:nvSpPr>
          <p:cNvPr id="18" name="Oval Callout 17"/>
          <p:cNvSpPr/>
          <p:nvPr/>
        </p:nvSpPr>
        <p:spPr>
          <a:xfrm>
            <a:off x="5950082" y="4864315"/>
            <a:ext cx="1028700" cy="822960"/>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p:cNvSpPr txBox="1"/>
          <p:nvPr/>
        </p:nvSpPr>
        <p:spPr>
          <a:xfrm>
            <a:off x="6080698" y="5089752"/>
            <a:ext cx="779318" cy="369332"/>
          </a:xfrm>
          <a:prstGeom prst="rect">
            <a:avLst/>
          </a:prstGeom>
          <a:noFill/>
          <a:effectLst>
            <a:outerShdw blurRad="152400" dist="317500" dir="5400000" sx="90000" sy="-19000" rotWithShape="0">
              <a:prstClr val="black">
                <a:alpha val="15000"/>
              </a:prstClr>
            </a:outerShdw>
          </a:effectLst>
        </p:spPr>
        <p:txBody>
          <a:bodyPr wrap="square" rtlCol="0">
            <a:spAutoFit/>
          </a:bodyPr>
          <a:lstStyle/>
          <a:p>
            <a:r>
              <a:rPr lang="en-US" dirty="0"/>
              <a:t>BEEP!</a:t>
            </a:r>
          </a:p>
        </p:txBody>
      </p:sp>
      <p:cxnSp>
        <p:nvCxnSpPr>
          <p:cNvPr id="29" name="Straight Connector 28"/>
          <p:cNvCxnSpPr/>
          <p:nvPr/>
        </p:nvCxnSpPr>
        <p:spPr>
          <a:xfrm flipH="1">
            <a:off x="7110318" y="6143327"/>
            <a:ext cx="288347" cy="356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98665" y="6143327"/>
            <a:ext cx="264968" cy="356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398664" y="5777047"/>
            <a:ext cx="0" cy="366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122006" y="5301663"/>
            <a:ext cx="553316" cy="4753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ffectLst>
                <a:glow rad="228600">
                  <a:schemeClr val="accent4">
                    <a:satMod val="175000"/>
                    <a:alpha val="40000"/>
                  </a:schemeClr>
                </a:glow>
              </a:effectLst>
            </a:endParaRPr>
          </a:p>
        </p:txBody>
      </p:sp>
      <p:sp>
        <p:nvSpPr>
          <p:cNvPr id="35" name="Oval 34"/>
          <p:cNvSpPr/>
          <p:nvPr/>
        </p:nvSpPr>
        <p:spPr>
          <a:xfrm>
            <a:off x="7303005" y="5441940"/>
            <a:ext cx="35070" cy="3428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35"/>
          <p:cNvSpPr/>
          <p:nvPr/>
        </p:nvSpPr>
        <p:spPr>
          <a:xfrm>
            <a:off x="7444735" y="5441940"/>
            <a:ext cx="35070" cy="3428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Oval 36"/>
          <p:cNvSpPr/>
          <p:nvPr/>
        </p:nvSpPr>
        <p:spPr>
          <a:xfrm>
            <a:off x="7377232" y="5528834"/>
            <a:ext cx="35070" cy="3428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p:cNvSpPr/>
          <p:nvPr/>
        </p:nvSpPr>
        <p:spPr>
          <a:xfrm>
            <a:off x="7312307" y="5626376"/>
            <a:ext cx="164919" cy="874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Callout 43"/>
          <p:cNvSpPr>
            <a:spLocks noChangeAspect="1"/>
          </p:cNvSpPr>
          <p:nvPr/>
        </p:nvSpPr>
        <p:spPr>
          <a:xfrm rot="936283">
            <a:off x="7398391" y="4229532"/>
            <a:ext cx="1318205" cy="1059116"/>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45" name="Rectangle 44"/>
          <p:cNvSpPr/>
          <p:nvPr/>
        </p:nvSpPr>
        <p:spPr>
          <a:xfrm>
            <a:off x="7550818" y="4315093"/>
            <a:ext cx="868808" cy="646331"/>
          </a:xfrm>
          <a:prstGeom prst="rect">
            <a:avLst/>
          </a:prstGeom>
        </p:spPr>
        <p:txBody>
          <a:bodyPr wrap="square">
            <a:spAutoFit/>
          </a:bodyPr>
          <a:lstStyle/>
          <a:p>
            <a:pPr algn="ctr"/>
            <a:r>
              <a:rPr lang="en-US" sz="900" dirty="0"/>
              <a:t>Now we know it’s between Move Inches and Spin Turn! </a:t>
            </a:r>
          </a:p>
        </p:txBody>
      </p:sp>
      <p:cxnSp>
        <p:nvCxnSpPr>
          <p:cNvPr id="47" name="Straight Connector 46"/>
          <p:cNvCxnSpPr/>
          <p:nvPr/>
        </p:nvCxnSpPr>
        <p:spPr>
          <a:xfrm>
            <a:off x="7196042" y="5960187"/>
            <a:ext cx="46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4495" y="235079"/>
            <a:ext cx="3958491" cy="7617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68580" tIns="34290" rIns="68580" bIns="34290">
            <a:spAutoFit/>
          </a:bodyPr>
          <a:lstStyle/>
          <a:p>
            <a:pPr algn="ctr"/>
            <a:r>
              <a:rPr lang="en-US" sz="4500" dirty="0" smtClean="0">
                <a:ln w="0"/>
                <a:effectLst>
                  <a:outerShdw blurRad="38100" dist="19050" dir="2700000" algn="tl" rotWithShape="0">
                    <a:schemeClr val="dk1">
                      <a:alpha val="40000"/>
                    </a:schemeClr>
                  </a:outerShdw>
                </a:effectLst>
              </a:rPr>
              <a:t>Visua</a:t>
            </a:r>
            <a:r>
              <a:rPr lang="en-US" sz="4500" dirty="0">
                <a:ln w="0"/>
                <a:effectLst>
                  <a:outerShdw blurRad="38100" dist="19050" dir="2700000" algn="tl" rotWithShape="0">
                    <a:schemeClr val="dk1">
                      <a:alpha val="40000"/>
                    </a:schemeClr>
                  </a:outerShdw>
                </a:effectLst>
              </a:rPr>
              <a:t>l</a:t>
            </a:r>
            <a:r>
              <a:rPr lang="en-US" sz="4500" dirty="0" smtClean="0">
                <a:ln w="0"/>
                <a:effectLst>
                  <a:outerShdw blurRad="38100" dist="19050" dir="2700000" algn="tl" rotWithShape="0">
                    <a:schemeClr val="dk1">
                      <a:alpha val="40000"/>
                    </a:schemeClr>
                  </a:outerShdw>
                </a:effectLst>
              </a:rPr>
              <a:t> Alerts</a:t>
            </a:r>
            <a:endParaRPr lang="en-US" sz="4500" dirty="0">
              <a:ln w="0"/>
              <a:effectLst>
                <a:outerShdw blurRad="38100" dist="19050" dir="2700000" algn="tl" rotWithShape="0">
                  <a:schemeClr val="dk1">
                    <a:alpha val="40000"/>
                  </a:schemeClr>
                </a:outerShdw>
              </a:effectLst>
            </a:endParaRPr>
          </a:p>
        </p:txBody>
      </p:sp>
      <p:pic>
        <p:nvPicPr>
          <p:cNvPr id="19" name="Picture 18"/>
          <p:cNvPicPr>
            <a:picLocks noChangeAspect="1"/>
          </p:cNvPicPr>
          <p:nvPr/>
        </p:nvPicPr>
        <p:blipFill>
          <a:blip r:embed="rId2"/>
          <a:stretch>
            <a:fillRect/>
          </a:stretch>
        </p:blipFill>
        <p:spPr>
          <a:xfrm>
            <a:off x="331785" y="1153691"/>
            <a:ext cx="1665348" cy="2194731"/>
          </a:xfrm>
          <a:prstGeom prst="rect">
            <a:avLst/>
          </a:prstGeom>
        </p:spPr>
      </p:pic>
      <p:pic>
        <p:nvPicPr>
          <p:cNvPr id="6" name="Picture 5"/>
          <p:cNvPicPr>
            <a:picLocks noChangeAspect="1"/>
          </p:cNvPicPr>
          <p:nvPr/>
        </p:nvPicPr>
        <p:blipFill rotWithShape="1">
          <a:blip r:embed="rId3"/>
          <a:srcRect l="16543"/>
          <a:stretch/>
        </p:blipFill>
        <p:spPr>
          <a:xfrm>
            <a:off x="331781" y="3553966"/>
            <a:ext cx="3636297" cy="919824"/>
          </a:xfrm>
          <a:prstGeom prst="rect">
            <a:avLst/>
          </a:prstGeom>
        </p:spPr>
      </p:pic>
      <p:sp>
        <p:nvSpPr>
          <p:cNvPr id="5" name="TextBox 4"/>
          <p:cNvSpPr txBox="1"/>
          <p:nvPr/>
        </p:nvSpPr>
        <p:spPr>
          <a:xfrm>
            <a:off x="2032232" y="1315911"/>
            <a:ext cx="2052110" cy="1477328"/>
          </a:xfrm>
          <a:prstGeom prst="rect">
            <a:avLst/>
          </a:prstGeom>
          <a:noFill/>
        </p:spPr>
        <p:txBody>
          <a:bodyPr wrap="square" rtlCol="0">
            <a:spAutoFit/>
          </a:bodyPr>
          <a:lstStyle/>
          <a:p>
            <a:pPr marL="285750" indent="-285750">
              <a:buFont typeface="Arial"/>
              <a:buChar char="•"/>
            </a:pPr>
            <a:r>
              <a:rPr lang="en-US" dirty="0"/>
              <a:t>Brick status light blocks can be used for warnings and a disco robot.</a:t>
            </a:r>
          </a:p>
        </p:txBody>
      </p:sp>
      <p:cxnSp>
        <p:nvCxnSpPr>
          <p:cNvPr id="9" name="Straight Connector 8"/>
          <p:cNvCxnSpPr/>
          <p:nvPr/>
        </p:nvCxnSpPr>
        <p:spPr>
          <a:xfrm>
            <a:off x="2299009" y="2501154"/>
            <a:ext cx="893738" cy="245117"/>
          </a:xfrm>
          <a:prstGeom prst="line">
            <a:avLst/>
          </a:prstGeom>
          <a:ln w="19050" cmpd="sng">
            <a:solidFill>
              <a:schemeClr val="accent4">
                <a:lumMod val="75000"/>
              </a:schemeClr>
            </a:solidFill>
          </a:ln>
        </p:spPr>
        <p:style>
          <a:lnRef idx="2">
            <a:schemeClr val="accent6"/>
          </a:lnRef>
          <a:fillRef idx="0">
            <a:schemeClr val="accent6"/>
          </a:fillRef>
          <a:effectRef idx="1">
            <a:schemeClr val="accent6"/>
          </a:effectRef>
          <a:fontRef idx="minor">
            <a:schemeClr val="tx1"/>
          </a:fontRef>
        </p:style>
      </p:cxnSp>
      <p:cxnSp>
        <p:nvCxnSpPr>
          <p:cNvPr id="25" name="Straight Connector 24"/>
          <p:cNvCxnSpPr/>
          <p:nvPr/>
        </p:nvCxnSpPr>
        <p:spPr>
          <a:xfrm flipH="1">
            <a:off x="2299009" y="2501154"/>
            <a:ext cx="951081" cy="245117"/>
          </a:xfrm>
          <a:prstGeom prst="line">
            <a:avLst/>
          </a:prstGeom>
          <a:ln w="19050" cmpd="sng">
            <a:solidFill>
              <a:schemeClr val="accent4">
                <a:lumMod val="75000"/>
              </a:schemeClr>
            </a:solidFill>
          </a:ln>
        </p:spPr>
        <p:style>
          <a:lnRef idx="2">
            <a:schemeClr val="accent6"/>
          </a:lnRef>
          <a:fillRef idx="0">
            <a:schemeClr val="accent6"/>
          </a:fillRef>
          <a:effectRef idx="1">
            <a:schemeClr val="accent6"/>
          </a:effectRef>
          <a:fontRef idx="minor">
            <a:schemeClr val="tx1"/>
          </a:fontRef>
        </p:style>
      </p:cxnSp>
      <p:pic>
        <p:nvPicPr>
          <p:cNvPr id="12" name="Picture 11"/>
          <p:cNvPicPr>
            <a:picLocks noChangeAspect="1"/>
          </p:cNvPicPr>
          <p:nvPr/>
        </p:nvPicPr>
        <p:blipFill>
          <a:blip r:embed="rId4"/>
          <a:stretch>
            <a:fillRect/>
          </a:stretch>
        </p:blipFill>
        <p:spPr>
          <a:xfrm>
            <a:off x="6974387" y="1176744"/>
            <a:ext cx="1928255" cy="1973732"/>
          </a:xfrm>
          <a:prstGeom prst="rect">
            <a:avLst/>
          </a:prstGeom>
        </p:spPr>
      </p:pic>
      <p:pic>
        <p:nvPicPr>
          <p:cNvPr id="14" name="Picture 13"/>
          <p:cNvPicPr>
            <a:picLocks noChangeAspect="1"/>
          </p:cNvPicPr>
          <p:nvPr/>
        </p:nvPicPr>
        <p:blipFill>
          <a:blip r:embed="rId5"/>
          <a:stretch>
            <a:fillRect/>
          </a:stretch>
        </p:blipFill>
        <p:spPr>
          <a:xfrm>
            <a:off x="5057788" y="5805491"/>
            <a:ext cx="1493044" cy="707231"/>
          </a:xfrm>
          <a:prstGeom prst="rect">
            <a:avLst/>
          </a:prstGeom>
        </p:spPr>
      </p:pic>
      <p:sp>
        <p:nvSpPr>
          <p:cNvPr id="26" name="Rectangle 25"/>
          <p:cNvSpPr/>
          <p:nvPr/>
        </p:nvSpPr>
        <p:spPr>
          <a:xfrm>
            <a:off x="4233068" y="238734"/>
            <a:ext cx="4759341" cy="7617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68580" tIns="34290" rIns="68580" bIns="34290">
            <a:spAutoFit/>
          </a:bodyPr>
          <a:lstStyle/>
          <a:p>
            <a:pPr algn="ctr"/>
            <a:r>
              <a:rPr lang="en-US" sz="4500" dirty="0" smtClean="0">
                <a:ln w="0"/>
                <a:effectLst>
                  <a:outerShdw blurRad="38100" dist="19050" dir="2700000" algn="tl" rotWithShape="0">
                    <a:schemeClr val="dk1">
                      <a:alpha val="40000"/>
                    </a:schemeClr>
                  </a:outerShdw>
                </a:effectLst>
              </a:rPr>
              <a:t>Sound </a:t>
            </a:r>
            <a:r>
              <a:rPr lang="en-US" sz="4500" dirty="0">
                <a:ln w="0"/>
                <a:effectLst>
                  <a:outerShdw blurRad="38100" dist="19050" dir="2700000" algn="tl" rotWithShape="0">
                    <a:schemeClr val="dk1">
                      <a:alpha val="40000"/>
                    </a:schemeClr>
                  </a:outerShdw>
                </a:effectLst>
              </a:rPr>
              <a:t>Alerts</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2486" y="5726078"/>
            <a:ext cx="832635" cy="832635"/>
          </a:xfrm>
          <a:prstGeom prst="rect">
            <a:avLst/>
          </a:prstGeom>
        </p:spPr>
      </p:pic>
      <p:sp>
        <p:nvSpPr>
          <p:cNvPr id="2" name="Oval 1"/>
          <p:cNvSpPr/>
          <p:nvPr/>
        </p:nvSpPr>
        <p:spPr>
          <a:xfrm>
            <a:off x="8340289" y="1338704"/>
            <a:ext cx="629240" cy="108698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936751" y="2379919"/>
            <a:ext cx="1334894" cy="71305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585606" y="4611093"/>
            <a:ext cx="800851" cy="646331"/>
          </a:xfrm>
          <a:prstGeom prst="rect">
            <a:avLst/>
          </a:prstGeom>
          <a:noFill/>
        </p:spPr>
        <p:txBody>
          <a:bodyPr wrap="square" rtlCol="0">
            <a:spAutoFit/>
          </a:bodyPr>
          <a:lstStyle/>
          <a:p>
            <a:r>
              <a:rPr lang="en-US" dirty="0" smtClean="0"/>
              <a:t>Sound</a:t>
            </a:r>
          </a:p>
          <a:p>
            <a:r>
              <a:rPr lang="en-US" dirty="0" smtClean="0"/>
              <a:t>block</a:t>
            </a:r>
            <a:endParaRPr lang="en-US" dirty="0"/>
          </a:p>
        </p:txBody>
      </p:sp>
      <p:sp>
        <p:nvSpPr>
          <p:cNvPr id="38" name="TextBox 37"/>
          <p:cNvSpPr txBox="1"/>
          <p:nvPr/>
        </p:nvSpPr>
        <p:spPr>
          <a:xfrm>
            <a:off x="3298601" y="4591863"/>
            <a:ext cx="800851" cy="1200329"/>
          </a:xfrm>
          <a:prstGeom prst="rect">
            <a:avLst/>
          </a:prstGeom>
          <a:noFill/>
        </p:spPr>
        <p:txBody>
          <a:bodyPr wrap="square" rtlCol="0">
            <a:spAutoFit/>
          </a:bodyPr>
          <a:lstStyle/>
          <a:p>
            <a:r>
              <a:rPr lang="en-US" dirty="0" smtClean="0"/>
              <a:t>Brick</a:t>
            </a:r>
          </a:p>
          <a:p>
            <a:r>
              <a:rPr lang="en-US" dirty="0" smtClean="0"/>
              <a:t>Status</a:t>
            </a:r>
          </a:p>
          <a:p>
            <a:r>
              <a:rPr lang="en-US" dirty="0" smtClean="0"/>
              <a:t>Light</a:t>
            </a:r>
          </a:p>
          <a:p>
            <a:r>
              <a:rPr lang="en-US" dirty="0" smtClean="0"/>
              <a:t>block</a:t>
            </a:r>
            <a:endParaRPr lang="en-US" dirty="0"/>
          </a:p>
        </p:txBody>
      </p:sp>
      <p:sp>
        <p:nvSpPr>
          <p:cNvPr id="39" name="Oval 38"/>
          <p:cNvSpPr/>
          <p:nvPr/>
        </p:nvSpPr>
        <p:spPr>
          <a:xfrm>
            <a:off x="2665689" y="3459114"/>
            <a:ext cx="1452971" cy="1209189"/>
          </a:xfrm>
          <a:prstGeom prst="ellipse">
            <a:avLst/>
          </a:prstGeom>
          <a:no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914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15" y="171626"/>
            <a:ext cx="8797918" cy="761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spAutoFit/>
          </a:bodyPr>
          <a:lstStyle/>
          <a:p>
            <a:pPr algn="ctr"/>
            <a:r>
              <a:rPr lang="en-US" sz="4500" dirty="0" smtClean="0">
                <a:ln w="0"/>
                <a:effectLst>
                  <a:outerShdw blurRad="38100" dist="19050" dir="2700000" algn="tl" rotWithShape="0">
                    <a:schemeClr val="dk1">
                      <a:alpha val="40000"/>
                    </a:schemeClr>
                  </a:outerShdw>
                </a:effectLst>
              </a:rPr>
              <a:t>Print to Screen</a:t>
            </a:r>
            <a:endParaRPr lang="en-US" sz="4500" dirty="0">
              <a:ln w="0"/>
              <a:effectLst>
                <a:outerShdw blurRad="38100" dist="19050" dir="2700000" algn="tl" rotWithShape="0">
                  <a:schemeClr val="dk1">
                    <a:alpha val="40000"/>
                  </a:schemeClr>
                </a:outerShdw>
              </a:effectLst>
            </a:endParaRPr>
          </a:p>
        </p:txBody>
      </p:sp>
      <p:sp>
        <p:nvSpPr>
          <p:cNvPr id="3" name="TextBox 2"/>
          <p:cNvSpPr txBox="1"/>
          <p:nvPr/>
        </p:nvSpPr>
        <p:spPr>
          <a:xfrm>
            <a:off x="2031614" y="1668630"/>
            <a:ext cx="5622236" cy="830997"/>
          </a:xfrm>
          <a:prstGeom prst="rect">
            <a:avLst/>
          </a:prstGeom>
          <a:noFill/>
        </p:spPr>
        <p:txBody>
          <a:bodyPr wrap="square" rtlCol="0">
            <a:spAutoFit/>
          </a:bodyPr>
          <a:lstStyle/>
          <a:p>
            <a:pPr marL="285750" indent="-285750">
              <a:buFont typeface="Arial"/>
              <a:buChar char="•"/>
            </a:pPr>
            <a:r>
              <a:rPr lang="en-US" sz="1600" dirty="0"/>
              <a:t>You can use two different types of printing to screen:  showing which block is playing, or showing the readings for the sensors at the current time.</a:t>
            </a:r>
          </a:p>
        </p:txBody>
      </p:sp>
      <p:sp>
        <p:nvSpPr>
          <p:cNvPr id="6" name="TextBox 5"/>
          <p:cNvSpPr txBox="1"/>
          <p:nvPr/>
        </p:nvSpPr>
        <p:spPr>
          <a:xfrm>
            <a:off x="1878404" y="2917744"/>
            <a:ext cx="2892379" cy="2800766"/>
          </a:xfrm>
          <a:prstGeom prst="rect">
            <a:avLst/>
          </a:prstGeom>
          <a:noFill/>
        </p:spPr>
        <p:txBody>
          <a:bodyPr wrap="square" rtlCol="0">
            <a:spAutoFit/>
          </a:bodyPr>
          <a:lstStyle/>
          <a:p>
            <a:pPr marL="285750" indent="-285750">
              <a:buFont typeface="Arial"/>
              <a:buChar char="•"/>
            </a:pPr>
            <a:r>
              <a:rPr lang="en-US" sz="1600" dirty="0"/>
              <a:t>Showing which block is playing on your robot can help debug when your robot refuses to move and you don’t know which block your robot is trying to run</a:t>
            </a:r>
            <a:r>
              <a:rPr lang="en-US" sz="1600" dirty="0" smtClean="0"/>
              <a:t>.</a:t>
            </a:r>
          </a:p>
          <a:p>
            <a:pPr marL="285750" indent="-285750">
              <a:buFont typeface="Arial"/>
              <a:buChar char="•"/>
            </a:pPr>
            <a:r>
              <a:rPr lang="en-US" sz="1600" dirty="0" smtClean="0"/>
              <a:t> </a:t>
            </a:r>
            <a:r>
              <a:rPr lang="en-US" sz="1600" dirty="0"/>
              <a:t>Then you can get on your computer, find the block, and find out what is going wrong.</a:t>
            </a:r>
          </a:p>
        </p:txBody>
      </p:sp>
      <p:sp>
        <p:nvSpPr>
          <p:cNvPr id="9" name="TextBox 8"/>
          <p:cNvSpPr txBox="1"/>
          <p:nvPr/>
        </p:nvSpPr>
        <p:spPr>
          <a:xfrm>
            <a:off x="4935094" y="2877786"/>
            <a:ext cx="2524991" cy="3416320"/>
          </a:xfrm>
          <a:prstGeom prst="rect">
            <a:avLst/>
          </a:prstGeom>
          <a:noFill/>
        </p:spPr>
        <p:txBody>
          <a:bodyPr wrap="square" rtlCol="0">
            <a:spAutoFit/>
          </a:bodyPr>
          <a:lstStyle/>
          <a:p>
            <a:pPr marL="285750" indent="-285750">
              <a:buFont typeface="Arial"/>
              <a:buChar char="•"/>
            </a:pPr>
            <a:r>
              <a:rPr lang="en-US" sz="1600" dirty="0"/>
              <a:t>Seeing the sensor readings is very helpful for calibrating your robot accurately, as you can place your robot’s color sensors over the line and find out if the readings are correct.</a:t>
            </a:r>
          </a:p>
          <a:p>
            <a:pPr marL="285750" indent="-285750">
              <a:buFont typeface="Arial"/>
              <a:buChar char="•"/>
            </a:pPr>
            <a:r>
              <a:rPr lang="en-US" sz="1600" dirty="0"/>
              <a:t>Also, you can see the sensor readings on your computer with Bluetooth.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3" y="949115"/>
            <a:ext cx="1404476" cy="1404476"/>
          </a:xfrm>
          <a:prstGeom prst="rect">
            <a:avLst/>
          </a:prstGeom>
        </p:spPr>
      </p:pic>
      <p:cxnSp>
        <p:nvCxnSpPr>
          <p:cNvPr id="8" name="Straight Arrow Connector 7"/>
          <p:cNvCxnSpPr>
            <a:stCxn id="5" idx="3"/>
            <a:endCxn id="27" idx="1"/>
          </p:cNvCxnSpPr>
          <p:nvPr/>
        </p:nvCxnSpPr>
        <p:spPr>
          <a:xfrm flipV="1">
            <a:off x="2164339" y="1626404"/>
            <a:ext cx="5318274" cy="24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320335" y="3082847"/>
            <a:ext cx="1546623" cy="2516539"/>
          </a:xfrm>
          <a:prstGeom prst="rect">
            <a:avLst/>
          </a:prstGeom>
        </p:spPr>
      </p:pic>
      <p:sp>
        <p:nvSpPr>
          <p:cNvPr id="13" name="TextBox 12"/>
          <p:cNvSpPr txBox="1"/>
          <p:nvPr/>
        </p:nvSpPr>
        <p:spPr>
          <a:xfrm>
            <a:off x="588614" y="3560033"/>
            <a:ext cx="1075103" cy="300082"/>
          </a:xfrm>
          <a:prstGeom prst="rect">
            <a:avLst/>
          </a:prstGeom>
          <a:noFill/>
        </p:spPr>
        <p:txBody>
          <a:bodyPr wrap="none" rtlCol="0">
            <a:spAutoFit/>
          </a:bodyPr>
          <a:lstStyle/>
          <a:p>
            <a:r>
              <a:rPr lang="en-US" sz="1350" dirty="0"/>
              <a:t>Move inches</a:t>
            </a:r>
          </a:p>
        </p:txBody>
      </p:sp>
      <p:pic>
        <p:nvPicPr>
          <p:cNvPr id="14" name="Picture 13"/>
          <p:cNvPicPr>
            <a:picLocks noChangeAspect="1"/>
          </p:cNvPicPr>
          <p:nvPr/>
        </p:nvPicPr>
        <p:blipFill>
          <a:blip r:embed="rId3"/>
          <a:stretch>
            <a:fillRect/>
          </a:stretch>
        </p:blipFill>
        <p:spPr>
          <a:xfrm>
            <a:off x="7425766" y="3048526"/>
            <a:ext cx="1546623" cy="2516539"/>
          </a:xfrm>
          <a:prstGeom prst="rect">
            <a:avLst/>
          </a:prstGeom>
        </p:spPr>
      </p:pic>
      <p:sp>
        <p:nvSpPr>
          <p:cNvPr id="15" name="TextBox 14"/>
          <p:cNvSpPr txBox="1"/>
          <p:nvPr/>
        </p:nvSpPr>
        <p:spPr>
          <a:xfrm>
            <a:off x="7719976" y="3532001"/>
            <a:ext cx="1008609" cy="300082"/>
          </a:xfrm>
          <a:prstGeom prst="rect">
            <a:avLst/>
          </a:prstGeom>
          <a:noFill/>
        </p:spPr>
        <p:txBody>
          <a:bodyPr wrap="none" rtlCol="0">
            <a:spAutoFit/>
          </a:bodyPr>
          <a:lstStyle/>
          <a:p>
            <a:r>
              <a:rPr lang="en-US" sz="1350" dirty="0"/>
              <a:t>Light-1  100</a:t>
            </a:r>
          </a:p>
        </p:txBody>
      </p:sp>
      <p:sp>
        <p:nvSpPr>
          <p:cNvPr id="16" name="Rectangle 15"/>
          <p:cNvSpPr/>
          <p:nvPr/>
        </p:nvSpPr>
        <p:spPr>
          <a:xfrm>
            <a:off x="7717047" y="3899237"/>
            <a:ext cx="1008609" cy="300082"/>
          </a:xfrm>
          <a:prstGeom prst="rect">
            <a:avLst/>
          </a:prstGeom>
        </p:spPr>
        <p:txBody>
          <a:bodyPr wrap="none">
            <a:spAutoFit/>
          </a:bodyPr>
          <a:lstStyle/>
          <a:p>
            <a:r>
              <a:rPr lang="en-US" sz="1350" dirty="0"/>
              <a:t>Light-2  100</a:t>
            </a:r>
          </a:p>
        </p:txBody>
      </p:sp>
      <p:pic>
        <p:nvPicPr>
          <p:cNvPr id="27" name="Picture 26"/>
          <p:cNvPicPr>
            <a:picLocks noChangeAspect="1"/>
          </p:cNvPicPr>
          <p:nvPr/>
        </p:nvPicPr>
        <p:blipFill>
          <a:blip r:embed="rId3"/>
          <a:stretch>
            <a:fillRect/>
          </a:stretch>
        </p:blipFill>
        <p:spPr>
          <a:xfrm>
            <a:off x="7482613" y="1096168"/>
            <a:ext cx="651748" cy="106047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1046" y="5748960"/>
            <a:ext cx="832635" cy="832635"/>
          </a:xfrm>
          <a:prstGeom prst="rect">
            <a:avLst/>
          </a:prstGeom>
        </p:spPr>
      </p:pic>
    </p:spTree>
    <p:extLst>
      <p:ext uri="{BB962C8B-B14F-4D97-AF65-F5344CB8AC3E}">
        <p14:creationId xmlns:p14="http://schemas.microsoft.com/office/powerpoint/2010/main" val="1767417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133" y="235079"/>
            <a:ext cx="8246819" cy="7617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68580" tIns="34290" rIns="68580" bIns="34290">
            <a:spAutoFit/>
          </a:bodyPr>
          <a:lstStyle/>
          <a:p>
            <a:pPr algn="ctr"/>
            <a:r>
              <a:rPr lang="en-US" sz="4500" dirty="0" smtClean="0">
                <a:ln w="0"/>
                <a:effectLst>
                  <a:outerShdw blurRad="38100" dist="19050" dir="2700000" algn="tl" rotWithShape="0">
                    <a:schemeClr val="dk1">
                      <a:alpha val="40000"/>
                    </a:schemeClr>
                  </a:outerShdw>
                </a:effectLst>
              </a:rPr>
              <a:t>Other Debugging Techniques</a:t>
            </a:r>
            <a:endParaRPr lang="en-US" sz="4500" dirty="0">
              <a:ln w="0"/>
              <a:effectLst>
                <a:outerShdw blurRad="38100" dist="19050" dir="2700000" algn="tl" rotWithShape="0">
                  <a:schemeClr val="dk1">
                    <a:alpha val="40000"/>
                  </a:schemeClr>
                </a:outerShdw>
              </a:effectLst>
            </a:endParaRPr>
          </a:p>
        </p:txBody>
      </p:sp>
      <p:sp>
        <p:nvSpPr>
          <p:cNvPr id="3" name="TextBox 2"/>
          <p:cNvSpPr txBox="1"/>
          <p:nvPr/>
        </p:nvSpPr>
        <p:spPr>
          <a:xfrm>
            <a:off x="491952" y="1384472"/>
            <a:ext cx="3912728" cy="4914998"/>
          </a:xfrm>
          <a:prstGeom prst="rect">
            <a:avLst/>
          </a:prstGeom>
          <a:noFill/>
        </p:spPr>
        <p:txBody>
          <a:bodyPr wrap="square" rtlCol="0">
            <a:normAutofit fontScale="92500" lnSpcReduction="10000"/>
          </a:bodyPr>
          <a:lstStyle/>
          <a:p>
            <a:pPr marL="285750" indent="-285750">
              <a:buFont typeface="Arial"/>
              <a:buChar char="•"/>
            </a:pPr>
            <a:r>
              <a:rPr lang="en-US" sz="2400" dirty="0" smtClean="0"/>
              <a:t>Recordings:</a:t>
            </a:r>
          </a:p>
          <a:p>
            <a:pPr marL="742950" lvl="1" indent="-285750">
              <a:buFont typeface="Arial"/>
              <a:buChar char="•"/>
            </a:pPr>
            <a:r>
              <a:rPr lang="en-US" sz="2400" dirty="0" smtClean="0"/>
              <a:t>You can record your runs with a camera. Then watch each run and observe what went wrong.</a:t>
            </a:r>
          </a:p>
          <a:p>
            <a:pPr marL="285750" indent="-285750">
              <a:buFont typeface="Arial"/>
              <a:buChar char="•"/>
            </a:pPr>
            <a:r>
              <a:rPr lang="en-US" sz="2400" dirty="0" smtClean="0"/>
              <a:t>Comments:</a:t>
            </a:r>
          </a:p>
          <a:p>
            <a:pPr marL="742950" lvl="1" indent="-285750">
              <a:buFont typeface="Arial"/>
              <a:buChar char="•"/>
            </a:pPr>
            <a:r>
              <a:rPr lang="en-US" sz="2400" dirty="0" smtClean="0"/>
              <a:t>You can also use “comments” to help debug – we add comments to remember what older values were entered into a block.  We watch the run and then adjust these values.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79" y="5737520"/>
            <a:ext cx="832635" cy="832635"/>
          </a:xfrm>
          <a:prstGeom prst="rect">
            <a:avLst/>
          </a:prstGeom>
        </p:spPr>
      </p:pic>
      <p:pic>
        <p:nvPicPr>
          <p:cNvPr id="7" name="Picture 6"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626" y="3778837"/>
            <a:ext cx="2642940" cy="1774821"/>
          </a:xfrm>
          <a:prstGeom prst="rect">
            <a:avLst/>
          </a:prstGeom>
        </p:spPr>
      </p:pic>
      <p:pic>
        <p:nvPicPr>
          <p:cNvPr id="9" name="Picture 8" descr="images.jpg"/>
          <p:cNvPicPr>
            <a:picLocks noChangeAspect="1"/>
          </p:cNvPicPr>
          <p:nvPr/>
        </p:nvPicPr>
        <p:blipFill>
          <a:blip r:embed="rId4">
            <a:extLst>
              <a:ext uri="{BEBA8EAE-BF5A-486C-A8C5-ECC9F3942E4B}">
                <a14:imgProps xmlns:a14="http://schemas.microsoft.com/office/drawing/2010/main">
                  <a14:imgLayer r:embed="rId5">
                    <a14:imgEffect>
                      <a14:backgroundRemoval t="1031" b="100000" l="6564" r="100000">
                        <a14:foregroundMark x1="58301" y1="52577" x2="58301" y2="52577"/>
                        <a14:foregroundMark x1="30502" y1="52577" x2="30502" y2="52577"/>
                        <a14:foregroundMark x1="29730" y1="31959" x2="29730" y2="31959"/>
                        <a14:foregroundMark x1="58301" y1="34536" x2="58301" y2="34536"/>
                        <a14:foregroundMark x1="62548" y1="49485" x2="62548" y2="49485"/>
                        <a14:foregroundMark x1="55985" y1="57732" x2="55985" y2="57732"/>
                        <a14:foregroundMark x1="54440" y1="47423" x2="54440" y2="47423"/>
                      </a14:backgroundRemoval>
                    </a14:imgEffect>
                  </a14:imgLayer>
                </a14:imgProps>
              </a:ext>
              <a:ext uri="{28A0092B-C50C-407E-A947-70E740481C1C}">
                <a14:useLocalDpi xmlns:a14="http://schemas.microsoft.com/office/drawing/2010/main" val="0"/>
              </a:ext>
            </a:extLst>
          </a:blip>
          <a:stretch>
            <a:fillRect/>
          </a:stretch>
        </p:blipFill>
        <p:spPr>
          <a:xfrm>
            <a:off x="4724063" y="1395914"/>
            <a:ext cx="2123303" cy="1590427"/>
          </a:xfrm>
          <a:prstGeom prst="rect">
            <a:avLst/>
          </a:prstGeom>
        </p:spPr>
      </p:pic>
    </p:spTree>
    <p:extLst>
      <p:ext uri="{BB962C8B-B14F-4D97-AF65-F5344CB8AC3E}">
        <p14:creationId xmlns:p14="http://schemas.microsoft.com/office/powerpoint/2010/main" val="1895325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TotalTime>
  <Words>546</Words>
  <Application>Microsoft Macintosh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Debugging Techniques</vt:lpstr>
      <vt:lpstr>Why Debugging Techniques?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Techniques</dc:title>
  <dc:creator>Sanjay Seshan</dc:creator>
  <cp:lastModifiedBy>Sanjay Seshan</cp:lastModifiedBy>
  <cp:revision>1</cp:revision>
  <dcterms:created xsi:type="dcterms:W3CDTF">2014-09-23T20:33:27Z</dcterms:created>
  <dcterms:modified xsi:type="dcterms:W3CDTF">2014-09-23T20:35:20Z</dcterms:modified>
</cp:coreProperties>
</file>