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14" r:id="rId1"/>
  </p:sldMasterIdLst>
  <p:notesMasterIdLst>
    <p:notesMasterId r:id="rId9"/>
  </p:notesMasterIdLst>
  <p:handoutMasterIdLst>
    <p:handoutMasterId r:id="rId10"/>
  </p:handoutMasterIdLst>
  <p:sldIdLst>
    <p:sldId id="321" r:id="rId2"/>
    <p:sldId id="402" r:id="rId3"/>
    <p:sldId id="406" r:id="rId4"/>
    <p:sldId id="403" r:id="rId5"/>
    <p:sldId id="405" r:id="rId6"/>
    <p:sldId id="404" r:id="rId7"/>
    <p:sldId id="401" r:id="rId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BD7FF"/>
    <a:srgbClr val="00B9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9563" autoAdjust="0"/>
  </p:normalViewPr>
  <p:slideViewPr>
    <p:cSldViewPr snapToGrid="0" snapToObjects="1">
      <p:cViewPr varScale="1">
        <p:scale>
          <a:sx n="70" d="100"/>
          <a:sy n="70" d="100"/>
        </p:scale>
        <p:origin x="-96" y="-664"/>
      </p:cViewPr>
      <p:guideLst>
        <p:guide orient="horz" pos="2160"/>
        <p:guide pos="2880"/>
      </p:guideLst>
    </p:cSldViewPr>
  </p:slideViewPr>
  <p:notesTextViewPr>
    <p:cViewPr>
      <p:scale>
        <a:sx n="100" d="100"/>
        <a:sy n="100" d="100"/>
      </p:scale>
      <p:origin x="0" y="0"/>
    </p:cViewPr>
  </p:notesTextViewPr>
  <p:sorterViewPr>
    <p:cViewPr>
      <p:scale>
        <a:sx n="158" d="100"/>
        <a:sy n="158" d="100"/>
      </p:scale>
      <p:origin x="0" y="27296"/>
    </p:cViewPr>
  </p:sorter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printerSettings" Target="printerSettings/printerSettings1.bin"/><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notesMaster" Target="notesMasters/notesMaster1.xml"/><Relationship Id="rId10"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8D9B3D7-15CB-9343-AA49-EFB5A8F33F18}" type="datetimeFigureOut">
              <a:rPr lang="en-US" smtClean="0"/>
              <a:t>10/18/14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ED9BD6B-3536-BC44-B54A-7079C6CEB9D9}" type="slidenum">
              <a:rPr lang="en-US" smtClean="0"/>
              <a:t>‹#›</a:t>
            </a:fld>
            <a:endParaRPr lang="en-US"/>
          </a:p>
        </p:txBody>
      </p:sp>
    </p:spTree>
    <p:extLst>
      <p:ext uri="{BB962C8B-B14F-4D97-AF65-F5344CB8AC3E}">
        <p14:creationId xmlns:p14="http://schemas.microsoft.com/office/powerpoint/2010/main" val="330030327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D3EFF1E-85A1-6640-AFB9-C38833E80A84}" type="datetimeFigureOut">
              <a:rPr lang="en-US" smtClean="0"/>
              <a:t>10/18/14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3967457-1E83-1040-AFF7-8D09C473DBD5}" type="slidenum">
              <a:rPr lang="en-US" smtClean="0"/>
              <a:t>‹#›</a:t>
            </a:fld>
            <a:endParaRPr lang="en-US"/>
          </a:p>
        </p:txBody>
      </p:sp>
    </p:spTree>
    <p:extLst>
      <p:ext uri="{BB962C8B-B14F-4D97-AF65-F5344CB8AC3E}">
        <p14:creationId xmlns:p14="http://schemas.microsoft.com/office/powerpoint/2010/main" val="2489184269"/>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8800" spc="-8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14EE719-582C-EA4B-BF7F-EABA5287D4E7}" type="datetime1">
              <a:rPr lang="en-US" smtClean="0"/>
              <a:t>10/18/14</a:t>
            </a:fld>
            <a:endParaRPr lang="en-US"/>
          </a:p>
        </p:txBody>
      </p:sp>
      <p:sp>
        <p:nvSpPr>
          <p:cNvPr id="5" name="Footer Placeholder 4"/>
          <p:cNvSpPr>
            <a:spLocks noGrp="1"/>
          </p:cNvSpPr>
          <p:nvPr>
            <p:ph type="ftr" sz="quarter" idx="11"/>
          </p:nvPr>
        </p:nvSpPr>
        <p:spPr/>
        <p:txBody>
          <a:bodyPr/>
          <a:lstStyle/>
          <a:p>
            <a:r>
              <a:rPr lang="en-US" smtClean="0"/>
              <a:t>© Droids Robotics, 2014, v.1.1 (Last edit: 9/22/2014)</a:t>
            </a:r>
            <a:endParaRPr lang="en-US"/>
          </a:p>
        </p:txBody>
      </p:sp>
      <p:sp>
        <p:nvSpPr>
          <p:cNvPr id="9" name="Rectangle 8"/>
          <p:cNvSpPr/>
          <p:nvPr/>
        </p:nvSpPr>
        <p:spPr>
          <a:xfrm>
            <a:off x="9001124" y="4846320"/>
            <a:ext cx="142876" cy="2011680"/>
          </a:xfrm>
          <a:prstGeom prst="rect">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Rectangle 9"/>
          <p:cNvSpPr/>
          <p:nvPr/>
        </p:nvSpPr>
        <p:spPr>
          <a:xfrm>
            <a:off x="9001124" y="0"/>
            <a:ext cx="142876" cy="484632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4DBC7FC8-25FB-FC45-8177-2B991DA6778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AFB48A4-3E56-0E4B-A854-1AD590649BBB}" type="datetime1">
              <a:rPr lang="en-US" smtClean="0"/>
              <a:t>10/18/14</a:t>
            </a:fld>
            <a:endParaRPr lang="en-US"/>
          </a:p>
        </p:txBody>
      </p:sp>
      <p:sp>
        <p:nvSpPr>
          <p:cNvPr id="5" name="Footer Placeholder 4"/>
          <p:cNvSpPr>
            <a:spLocks noGrp="1"/>
          </p:cNvSpPr>
          <p:nvPr>
            <p:ph type="ftr" sz="quarter" idx="11"/>
          </p:nvPr>
        </p:nvSpPr>
        <p:spPr/>
        <p:txBody>
          <a:bodyPr/>
          <a:lstStyle/>
          <a:p>
            <a:r>
              <a:rPr lang="en-US" smtClean="0"/>
              <a:t>© Droids Robotics, 2014, v.1.1 (Last edit: 9/22/2014)</a:t>
            </a:r>
            <a:endParaRPr lang="en-US"/>
          </a:p>
        </p:txBody>
      </p:sp>
      <p:sp>
        <p:nvSpPr>
          <p:cNvPr id="6" name="Slide Number Placeholder 5"/>
          <p:cNvSpPr>
            <a:spLocks noGrp="1"/>
          </p:cNvSpPr>
          <p:nvPr>
            <p:ph type="sldNum" sz="quarter" idx="12"/>
          </p:nvPr>
        </p:nvSpPr>
        <p:spPr/>
        <p:txBody>
          <a:bodyPr/>
          <a:lstStyle/>
          <a:p>
            <a:fld id="{4DBC7FC8-25FB-FC45-8177-2B991DA6778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03B7F4F-1051-534C-B747-B20A6BBA8ED1}" type="datetime1">
              <a:rPr lang="en-US" smtClean="0"/>
              <a:t>10/18/14</a:t>
            </a:fld>
            <a:endParaRPr lang="en-US"/>
          </a:p>
        </p:txBody>
      </p:sp>
      <p:sp>
        <p:nvSpPr>
          <p:cNvPr id="5" name="Footer Placeholder 4"/>
          <p:cNvSpPr>
            <a:spLocks noGrp="1"/>
          </p:cNvSpPr>
          <p:nvPr>
            <p:ph type="ftr" sz="quarter" idx="11"/>
          </p:nvPr>
        </p:nvSpPr>
        <p:spPr/>
        <p:txBody>
          <a:bodyPr/>
          <a:lstStyle/>
          <a:p>
            <a:r>
              <a:rPr lang="en-US" smtClean="0"/>
              <a:t>© Droids Robotics, 2014, v.1.1 (Last edit: 9/22/2014)</a:t>
            </a:r>
            <a:endParaRPr lang="en-US"/>
          </a:p>
        </p:txBody>
      </p:sp>
      <p:sp>
        <p:nvSpPr>
          <p:cNvPr id="6" name="Slide Number Placeholder 5"/>
          <p:cNvSpPr>
            <a:spLocks noGrp="1"/>
          </p:cNvSpPr>
          <p:nvPr>
            <p:ph type="sldNum" sz="quarter" idx="12"/>
          </p:nvPr>
        </p:nvSpPr>
        <p:spPr/>
        <p:txBody>
          <a:bodyPr/>
          <a:lstStyle/>
          <a:p>
            <a:fld id="{4DBC7FC8-25FB-FC45-8177-2B991DA6778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smtClean="0"/>
              <a:t>Click to edit Master title style</a:t>
            </a:r>
            <a:endParaRPr lang="en-US"/>
          </a:p>
        </p:txBody>
      </p:sp>
      <p:sp>
        <p:nvSpPr>
          <p:cNvPr id="3" name="Content Placeholder 2"/>
          <p:cNvSpPr>
            <a:spLocks noGrp="1"/>
          </p:cNvSpPr>
          <p:nvPr>
            <p:ph idx="1"/>
          </p:nvPr>
        </p:nvSpPr>
        <p:spPr>
          <a:xfrm>
            <a:off x="457200" y="1752600"/>
            <a:ext cx="8245474" cy="43735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2C70BEA-2EB5-674D-81F0-6973D0DA12C1}" type="datetime1">
              <a:rPr lang="en-US" smtClean="0"/>
              <a:t>10/18/14</a:t>
            </a:fld>
            <a:endParaRPr lang="en-US"/>
          </a:p>
        </p:txBody>
      </p:sp>
      <p:sp>
        <p:nvSpPr>
          <p:cNvPr id="5" name="Footer Placeholder 4"/>
          <p:cNvSpPr>
            <a:spLocks noGrp="1"/>
          </p:cNvSpPr>
          <p:nvPr>
            <p:ph type="ftr" sz="quarter" idx="11"/>
          </p:nvPr>
        </p:nvSpPr>
        <p:spPr/>
        <p:txBody>
          <a:bodyPr/>
          <a:lstStyle/>
          <a:p>
            <a:r>
              <a:rPr lang="en-US" smtClean="0"/>
              <a:t>© Droids Robotics, 2014, v.1.1 (Last edit: 9/22/2014)</a:t>
            </a:r>
            <a:endParaRPr lang="en-US"/>
          </a:p>
        </p:txBody>
      </p:sp>
      <p:sp>
        <p:nvSpPr>
          <p:cNvPr id="6" name="Slide Number Placeholder 5"/>
          <p:cNvSpPr>
            <a:spLocks noGrp="1"/>
          </p:cNvSpPr>
          <p:nvPr>
            <p:ph type="sldNum" sz="quarter" idx="12"/>
          </p:nvPr>
        </p:nvSpPr>
        <p:spPr/>
        <p:txBody>
          <a:bodyPr/>
          <a:lstStyle/>
          <a:p>
            <a:fld id="{4DBC7FC8-25FB-FC45-8177-2B991DA6778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0A00B842-B6E8-1647-96A3-1237B496442F}" type="datetime1">
              <a:rPr lang="en-US" smtClean="0"/>
              <a:t>10/18/14</a:t>
            </a:fld>
            <a:endParaRPr lang="en-US"/>
          </a:p>
        </p:txBody>
      </p:sp>
      <p:sp>
        <p:nvSpPr>
          <p:cNvPr id="8" name="Slide Number Placeholder 7"/>
          <p:cNvSpPr>
            <a:spLocks noGrp="1"/>
          </p:cNvSpPr>
          <p:nvPr>
            <p:ph type="sldNum" sz="quarter" idx="11"/>
          </p:nvPr>
        </p:nvSpPr>
        <p:spPr/>
        <p:txBody>
          <a:bodyPr/>
          <a:lstStyle/>
          <a:p>
            <a:fld id="{4DBC7FC8-25FB-FC45-8177-2B991DA6778C}" type="slidenum">
              <a:rPr lang="en-US" smtClean="0"/>
              <a:t>‹#›</a:t>
            </a:fld>
            <a:endParaRPr lang="en-US"/>
          </a:p>
        </p:txBody>
      </p:sp>
      <p:sp>
        <p:nvSpPr>
          <p:cNvPr id="9" name="Footer Placeholder 8"/>
          <p:cNvSpPr>
            <a:spLocks noGrp="1"/>
          </p:cNvSpPr>
          <p:nvPr>
            <p:ph type="ftr" sz="quarter" idx="12"/>
          </p:nvPr>
        </p:nvSpPr>
        <p:spPr/>
        <p:txBody>
          <a:bodyPr/>
          <a:lstStyle/>
          <a:p>
            <a:r>
              <a:rPr lang="en-US" smtClean="0"/>
              <a:t>© Droids Robotics, 2014, v.1.1 (Last edit: 9/22/2014)</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74800"/>
            <a:ext cx="3877529"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886923" y="1574800"/>
            <a:ext cx="3815751"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53A879D4-A838-5E43-BBB5-7BAA4CF95E6E}" type="datetime1">
              <a:rPr lang="en-US" smtClean="0"/>
              <a:t>10/18/14</a:t>
            </a:fld>
            <a:endParaRPr lang="en-US"/>
          </a:p>
        </p:txBody>
      </p:sp>
      <p:sp>
        <p:nvSpPr>
          <p:cNvPr id="6" name="Footer Placeholder 5"/>
          <p:cNvSpPr>
            <a:spLocks noGrp="1"/>
          </p:cNvSpPr>
          <p:nvPr>
            <p:ph type="ftr" sz="quarter" idx="11"/>
          </p:nvPr>
        </p:nvSpPr>
        <p:spPr/>
        <p:txBody>
          <a:bodyPr/>
          <a:lstStyle/>
          <a:p>
            <a:r>
              <a:rPr lang="en-US" smtClean="0"/>
              <a:t>© Droids Robotics, 2014, v.1.1 (Last edit: 9/22/2014)</a:t>
            </a:r>
            <a:endParaRPr lang="en-US"/>
          </a:p>
        </p:txBody>
      </p:sp>
      <p:sp>
        <p:nvSpPr>
          <p:cNvPr id="7" name="Slide Number Placeholder 6"/>
          <p:cNvSpPr>
            <a:spLocks noGrp="1"/>
          </p:cNvSpPr>
          <p:nvPr>
            <p:ph type="sldNum" sz="quarter" idx="12"/>
          </p:nvPr>
        </p:nvSpPr>
        <p:spPr/>
        <p:txBody>
          <a:bodyPr/>
          <a:lstStyle/>
          <a:p>
            <a:fld id="{4DBC7FC8-25FB-FC45-8177-2B991DA6778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2E8C7A8-0F65-1C4F-A564-3F4EADED0521}" type="datetime1">
              <a:rPr lang="en-US" smtClean="0"/>
              <a:t>10/18/14</a:t>
            </a:fld>
            <a:endParaRPr lang="en-US"/>
          </a:p>
        </p:txBody>
      </p:sp>
      <p:sp>
        <p:nvSpPr>
          <p:cNvPr id="8" name="Footer Placeholder 7"/>
          <p:cNvSpPr>
            <a:spLocks noGrp="1"/>
          </p:cNvSpPr>
          <p:nvPr>
            <p:ph type="ftr" sz="quarter" idx="11"/>
          </p:nvPr>
        </p:nvSpPr>
        <p:spPr/>
        <p:txBody>
          <a:bodyPr/>
          <a:lstStyle/>
          <a:p>
            <a:r>
              <a:rPr lang="en-US" smtClean="0"/>
              <a:t>© Droids Robotics, 2014, v.1.1 (Last edit: 9/22/2014)</a:t>
            </a:r>
            <a:endParaRPr lang="en-US"/>
          </a:p>
        </p:txBody>
      </p:sp>
      <p:sp>
        <p:nvSpPr>
          <p:cNvPr id="9" name="Slide Number Placeholder 8"/>
          <p:cNvSpPr>
            <a:spLocks noGrp="1"/>
          </p:cNvSpPr>
          <p:nvPr>
            <p:ph type="sldNum" sz="quarter" idx="12"/>
          </p:nvPr>
        </p:nvSpPr>
        <p:spPr/>
        <p:txBody>
          <a:bodyPr/>
          <a:lstStyle/>
          <a:p>
            <a:fld id="{4DBC7FC8-25FB-FC45-8177-2B991DA6778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05FB088-CA30-C540-B1DE-8FD88E9D189D}" type="datetime1">
              <a:rPr lang="en-US" smtClean="0"/>
              <a:t>10/18/14</a:t>
            </a:fld>
            <a:endParaRPr lang="en-US"/>
          </a:p>
        </p:txBody>
      </p:sp>
      <p:sp>
        <p:nvSpPr>
          <p:cNvPr id="4" name="Footer Placeholder 3"/>
          <p:cNvSpPr>
            <a:spLocks noGrp="1"/>
          </p:cNvSpPr>
          <p:nvPr>
            <p:ph type="ftr" sz="quarter" idx="11"/>
          </p:nvPr>
        </p:nvSpPr>
        <p:spPr/>
        <p:txBody>
          <a:bodyPr/>
          <a:lstStyle/>
          <a:p>
            <a:r>
              <a:rPr lang="en-US" smtClean="0"/>
              <a:t>© Droids Robotics, 2014, v.1.1 (Last edit: 9/22/2014)</a:t>
            </a:r>
            <a:endParaRPr lang="en-US"/>
          </a:p>
        </p:txBody>
      </p:sp>
      <p:sp>
        <p:nvSpPr>
          <p:cNvPr id="5" name="Slide Number Placeholder 4"/>
          <p:cNvSpPr>
            <a:spLocks noGrp="1"/>
          </p:cNvSpPr>
          <p:nvPr>
            <p:ph type="sldNum" sz="quarter" idx="12"/>
          </p:nvPr>
        </p:nvSpPr>
        <p:spPr/>
        <p:txBody>
          <a:bodyPr/>
          <a:lstStyle/>
          <a:p>
            <a:fld id="{4DBC7FC8-25FB-FC45-8177-2B991DA6778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760B2E-D83D-7043-98FB-07AB50A24F3B}" type="datetime1">
              <a:rPr lang="en-US" smtClean="0"/>
              <a:t>10/18/14</a:t>
            </a:fld>
            <a:endParaRPr lang="en-US"/>
          </a:p>
        </p:txBody>
      </p:sp>
      <p:sp>
        <p:nvSpPr>
          <p:cNvPr id="3" name="Footer Placeholder 2"/>
          <p:cNvSpPr>
            <a:spLocks noGrp="1"/>
          </p:cNvSpPr>
          <p:nvPr>
            <p:ph type="ftr" sz="quarter" idx="11"/>
          </p:nvPr>
        </p:nvSpPr>
        <p:spPr/>
        <p:txBody>
          <a:bodyPr/>
          <a:lstStyle/>
          <a:p>
            <a:r>
              <a:rPr lang="en-US" smtClean="0"/>
              <a:t>© Droids Robotics, 2014, v.1.1 (Last edit: 9/22/2014)</a:t>
            </a:r>
            <a:endParaRPr lang="en-US"/>
          </a:p>
        </p:txBody>
      </p:sp>
      <p:sp>
        <p:nvSpPr>
          <p:cNvPr id="4" name="Slide Number Placeholder 3"/>
          <p:cNvSpPr>
            <a:spLocks noGrp="1"/>
          </p:cNvSpPr>
          <p:nvPr>
            <p:ph type="sldNum" sz="quarter" idx="12"/>
          </p:nvPr>
        </p:nvSpPr>
        <p:spPr/>
        <p:txBody>
          <a:bodyPr/>
          <a:lstStyle/>
          <a:p>
            <a:fld id="{4DBC7FC8-25FB-FC45-8177-2B991DA6778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AFFE220-B77A-9348-BFD9-0C527B06B024}" type="datetime1">
              <a:rPr lang="en-US" smtClean="0"/>
              <a:t>10/18/14</a:t>
            </a:fld>
            <a:endParaRPr lang="en-US"/>
          </a:p>
        </p:txBody>
      </p:sp>
      <p:sp>
        <p:nvSpPr>
          <p:cNvPr id="6" name="Footer Placeholder 5"/>
          <p:cNvSpPr>
            <a:spLocks noGrp="1"/>
          </p:cNvSpPr>
          <p:nvPr>
            <p:ph type="ftr" sz="quarter" idx="11"/>
          </p:nvPr>
        </p:nvSpPr>
        <p:spPr/>
        <p:txBody>
          <a:bodyPr/>
          <a:lstStyle/>
          <a:p>
            <a:r>
              <a:rPr lang="en-US" smtClean="0"/>
              <a:t>© Droids Robotics, 2014, v.1.1 (Last edit: 9/22/2014)</a:t>
            </a:r>
            <a:endParaRPr lang="en-US"/>
          </a:p>
        </p:txBody>
      </p:sp>
      <p:sp>
        <p:nvSpPr>
          <p:cNvPr id="7" name="Slide Number Placeholder 6"/>
          <p:cNvSpPr>
            <a:spLocks noGrp="1"/>
          </p:cNvSpPr>
          <p:nvPr>
            <p:ph type="sldNum" sz="quarter" idx="12"/>
          </p:nvPr>
        </p:nvSpPr>
        <p:spPr/>
        <p:txBody>
          <a:bodyPr/>
          <a:lstStyle/>
          <a:p>
            <a:fld id="{4DBC7FC8-25FB-FC45-8177-2B991DA6778C}"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41A9A35-E090-A740-9261-1E4FDF46DA25}" type="datetime1">
              <a:rPr lang="en-US" smtClean="0"/>
              <a:t>10/18/14</a:t>
            </a:fld>
            <a:endParaRPr lang="en-US"/>
          </a:p>
        </p:txBody>
      </p:sp>
      <p:sp>
        <p:nvSpPr>
          <p:cNvPr id="6" name="Footer Placeholder 5"/>
          <p:cNvSpPr>
            <a:spLocks noGrp="1"/>
          </p:cNvSpPr>
          <p:nvPr>
            <p:ph type="ftr" sz="quarter" idx="11"/>
          </p:nvPr>
        </p:nvSpPr>
        <p:spPr/>
        <p:txBody>
          <a:bodyPr/>
          <a:lstStyle/>
          <a:p>
            <a:r>
              <a:rPr lang="en-US" smtClean="0"/>
              <a:t>© Droids Robotics, 2014, v.1.1 (Last edit: 9/22/2014)</a:t>
            </a:r>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4DBC7FC8-25FB-FC45-8177-2B991DA6778C}" type="slidenum">
              <a:rPr lang="en-US" smtClean="0"/>
              <a:t>‹#›</a:t>
            </a:fld>
            <a:endParaRPr lang="en-US"/>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smtClean="0"/>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199" y="152718"/>
            <a:ext cx="8245475" cy="1371600"/>
          </a:xfrm>
          <a:prstGeom prst="rect">
            <a:avLst/>
          </a:prstGeom>
        </p:spPr>
        <p:txBody>
          <a:bodyPr vert="horz" lIns="91440" tIns="45720" rIns="91440" bIns="45720" rtlCol="0" anchor="t" anchorCtr="0">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752600"/>
            <a:ext cx="8245474"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86EAF677-B99A-E643-A34F-E4FC68891A05}" type="datetime1">
              <a:rPr lang="en-US" smtClean="0"/>
              <a:t>10/18/14</a:t>
            </a:fld>
            <a:endParaRPr lang="en-US"/>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r>
              <a:rPr lang="en-US" smtClean="0"/>
              <a:t>© Droids Robotics, 2014, v.1.1 (Last edit: 9/22/2014)</a:t>
            </a:r>
            <a:endParaRPr lang="en-US"/>
          </a:p>
        </p:txBody>
      </p:sp>
      <p:sp>
        <p:nvSpPr>
          <p:cNvPr id="6" name="Slide Number Placeholder 5"/>
          <p:cNvSpPr>
            <a:spLocks noGrp="1"/>
          </p:cNvSpPr>
          <p:nvPr>
            <p:ph type="sldNum" sz="quarter" idx="4"/>
          </p:nvPr>
        </p:nvSpPr>
        <p:spPr>
          <a:xfrm rot="16200000">
            <a:off x="8227377" y="5885497"/>
            <a:ext cx="1315721" cy="365125"/>
          </a:xfrm>
          <a:prstGeom prst="rect">
            <a:avLst/>
          </a:prstGeom>
        </p:spPr>
        <p:txBody>
          <a:bodyPr vert="horz" lIns="91440" tIns="45720" rIns="91440" bIns="45720" rtlCol="0" anchor="ctr"/>
          <a:lstStyle>
            <a:lvl1pPr algn="l">
              <a:defRPr sz="2400" b="1">
                <a:solidFill>
                  <a:schemeClr val="tx2"/>
                </a:solidFill>
              </a:defRPr>
            </a:lvl1pPr>
          </a:lstStyle>
          <a:p>
            <a:fld id="{4DBC7FC8-25FB-FC45-8177-2B991DA6778C}" type="slidenum">
              <a:rPr lang="en-US" smtClean="0"/>
              <a:t>‹#›</a:t>
            </a:fld>
            <a:endParaRPr lang="en-US"/>
          </a:p>
        </p:txBody>
      </p:sp>
      <p:sp>
        <p:nvSpPr>
          <p:cNvPr id="7" name="Rectangle 6"/>
          <p:cNvSpPr/>
          <p:nvPr/>
        </p:nvSpPr>
        <p:spPr>
          <a:xfrm>
            <a:off x="9001124" y="0"/>
            <a:ext cx="142876" cy="1371600"/>
          </a:xfrm>
          <a:prstGeom prst="rect">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001124" y="1371600"/>
            <a:ext cx="142876" cy="5486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Tree>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hf sldNum="0" hdr="0" dt="0"/>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hyperlink" Target="http://www.fllhoosiergirlz.com/"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32458" y="341653"/>
            <a:ext cx="8127696" cy="2747778"/>
          </a:xfrm>
        </p:spPr>
        <p:txBody>
          <a:bodyPr/>
          <a:lstStyle/>
          <a:p>
            <a:r>
              <a:rPr lang="en-US" sz="4800" dirty="0" smtClean="0"/>
              <a:t>ADVANCED </a:t>
            </a:r>
            <a:r>
              <a:rPr lang="en-US" sz="5400" dirty="0" smtClean="0"/>
              <a:t>PROGRAMMING</a:t>
            </a:r>
            <a:br>
              <a:rPr lang="en-US" sz="5400" dirty="0" smtClean="0"/>
            </a:br>
            <a:r>
              <a:rPr lang="en-US" sz="5400" dirty="0" smtClean="0"/>
              <a:t>Lesson</a:t>
            </a:r>
            <a:endParaRPr lang="en-US" sz="4800" dirty="0"/>
          </a:p>
        </p:txBody>
      </p:sp>
      <p:sp>
        <p:nvSpPr>
          <p:cNvPr id="4" name="TextBox 3"/>
          <p:cNvSpPr txBox="1"/>
          <p:nvPr/>
        </p:nvSpPr>
        <p:spPr>
          <a:xfrm>
            <a:off x="468153" y="3803215"/>
            <a:ext cx="4919142" cy="1754327"/>
          </a:xfrm>
          <a:prstGeom prst="rect">
            <a:avLst/>
          </a:prstGeom>
          <a:noFill/>
        </p:spPr>
        <p:txBody>
          <a:bodyPr wrap="square" rtlCol="0">
            <a:spAutoFit/>
          </a:bodyPr>
          <a:lstStyle/>
          <a:p>
            <a:r>
              <a:rPr lang="en-US" sz="3600" dirty="0" smtClean="0">
                <a:solidFill>
                  <a:srgbClr val="FF0000"/>
                </a:solidFill>
              </a:rPr>
              <a:t>Alternative Gyro Drift and Lag Strategies from other teams</a:t>
            </a:r>
            <a:endParaRPr lang="en-US" sz="3600" dirty="0" smtClean="0"/>
          </a:p>
        </p:txBody>
      </p:sp>
      <p:sp>
        <p:nvSpPr>
          <p:cNvPr id="6" name="Rectangle 5"/>
          <p:cNvSpPr/>
          <p:nvPr/>
        </p:nvSpPr>
        <p:spPr>
          <a:xfrm>
            <a:off x="6335935" y="4680379"/>
            <a:ext cx="2173678" cy="168018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2800" dirty="0" smtClean="0"/>
              <a:t>The Construction Mavericks</a:t>
            </a:r>
            <a:endParaRPr lang="en-US" sz="2800" dirty="0"/>
          </a:p>
        </p:txBody>
      </p:sp>
      <p:pic>
        <p:nvPicPr>
          <p:cNvPr id="3" name="Picture 2" descr="hg-angl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14632" y="2389513"/>
            <a:ext cx="1994981" cy="1674609"/>
          </a:xfrm>
          <a:prstGeom prst="rect">
            <a:avLst/>
          </a:prstGeom>
        </p:spPr>
      </p:pic>
    </p:spTree>
    <p:extLst>
      <p:ext uri="{BB962C8B-B14F-4D97-AF65-F5344CB8AC3E}">
        <p14:creationId xmlns:p14="http://schemas.microsoft.com/office/powerpoint/2010/main" val="1559739386"/>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GYRO DRIFT </a:t>
            </a:r>
            <a:r>
              <a:rPr lang="en-US" dirty="0" smtClean="0"/>
              <a:t>STRATEGY by Hoosier </a:t>
            </a:r>
            <a:r>
              <a:rPr lang="en-US" dirty="0" err="1" smtClean="0"/>
              <a:t>Girlz</a:t>
            </a:r>
            <a:endParaRPr lang="en-US" dirty="0"/>
          </a:p>
        </p:txBody>
      </p:sp>
      <p:sp>
        <p:nvSpPr>
          <p:cNvPr id="3" name="Content Placeholder 2"/>
          <p:cNvSpPr>
            <a:spLocks noGrp="1"/>
          </p:cNvSpPr>
          <p:nvPr>
            <p:ph idx="1"/>
          </p:nvPr>
        </p:nvSpPr>
        <p:spPr>
          <a:xfrm>
            <a:off x="457199" y="1467444"/>
            <a:ext cx="8245474" cy="4373563"/>
          </a:xfrm>
        </p:spPr>
        <p:txBody>
          <a:bodyPr>
            <a:noAutofit/>
          </a:bodyPr>
          <a:lstStyle/>
          <a:p>
            <a:pPr marL="285750" indent="-285750">
              <a:buFont typeface="Arial"/>
              <a:buChar char="•"/>
            </a:pPr>
            <a:r>
              <a:rPr lang="it-IT" sz="1600" b="0" dirty="0" err="1"/>
              <a:t>Having</a:t>
            </a:r>
            <a:r>
              <a:rPr lang="it-IT" sz="1600" b="0" dirty="0"/>
              <a:t> a </a:t>
            </a:r>
            <a:r>
              <a:rPr lang="it-IT" sz="1600" b="0" dirty="0" err="1"/>
              <a:t>fixed</a:t>
            </a:r>
            <a:r>
              <a:rPr lang="it-IT" sz="1600" b="0" dirty="0"/>
              <a:t> time </a:t>
            </a:r>
            <a:r>
              <a:rPr lang="it-IT" sz="1600" b="0" dirty="0" err="1"/>
              <a:t>wait</a:t>
            </a:r>
            <a:r>
              <a:rPr lang="it-IT" sz="1600" b="0" dirty="0"/>
              <a:t> for the </a:t>
            </a:r>
            <a:r>
              <a:rPr lang="it-IT" sz="1600" b="0" dirty="0" err="1"/>
              <a:t>gyro</a:t>
            </a:r>
            <a:r>
              <a:rPr lang="it-IT" sz="1600" b="0" dirty="0"/>
              <a:t> to calibrate </a:t>
            </a:r>
            <a:r>
              <a:rPr lang="it-IT" sz="1600" b="0" dirty="0" smtClean="0"/>
              <a:t>(</a:t>
            </a:r>
            <a:r>
              <a:rPr lang="it-IT" sz="1600" b="0" dirty="0" err="1" smtClean="0"/>
              <a:t>as</a:t>
            </a:r>
            <a:r>
              <a:rPr lang="it-IT" sz="1600" b="0" dirty="0" smtClean="0"/>
              <a:t> </a:t>
            </a:r>
            <a:r>
              <a:rPr lang="it-IT" sz="1600" b="0" dirty="0" err="1" smtClean="0"/>
              <a:t>presented</a:t>
            </a:r>
            <a:r>
              <a:rPr lang="it-IT" sz="1600" b="0" dirty="0" smtClean="0"/>
              <a:t> in the </a:t>
            </a:r>
            <a:r>
              <a:rPr lang="it-IT" sz="1600" b="0" dirty="0" err="1" smtClean="0"/>
              <a:t>Gyro</a:t>
            </a:r>
            <a:r>
              <a:rPr lang="it-IT" sz="1600" b="0" dirty="0" smtClean="0"/>
              <a:t> Turn </a:t>
            </a:r>
            <a:r>
              <a:rPr lang="it-IT" sz="1600" b="0" dirty="0" err="1" smtClean="0"/>
              <a:t>Lesson</a:t>
            </a:r>
            <a:r>
              <a:rPr lang="it-IT" sz="1600" b="0" dirty="0" smtClean="0"/>
              <a:t>) </a:t>
            </a:r>
            <a:r>
              <a:rPr lang="it-IT" sz="1600" b="0" dirty="0" err="1" smtClean="0"/>
              <a:t>may</a:t>
            </a:r>
            <a:r>
              <a:rPr lang="it-IT" sz="1600" b="0" dirty="0" smtClean="0"/>
              <a:t> </a:t>
            </a:r>
            <a:r>
              <a:rPr lang="it-IT" sz="1600" b="0" dirty="0" err="1"/>
              <a:t>not</a:t>
            </a:r>
            <a:r>
              <a:rPr lang="it-IT" sz="1600" b="0" dirty="0"/>
              <a:t> </a:t>
            </a:r>
            <a:r>
              <a:rPr lang="it-IT" sz="1600" b="0" dirty="0" err="1"/>
              <a:t>always</a:t>
            </a:r>
            <a:r>
              <a:rPr lang="it-IT" sz="1600" b="0" dirty="0"/>
              <a:t> </a:t>
            </a:r>
            <a:r>
              <a:rPr lang="it-IT" sz="1600" b="0" dirty="0" smtClean="0"/>
              <a:t>work. </a:t>
            </a:r>
            <a:r>
              <a:rPr lang="it-IT" sz="1600" b="0" dirty="0" err="1" smtClean="0"/>
              <a:t>This</a:t>
            </a:r>
            <a:r>
              <a:rPr lang="it-IT" sz="1600" b="0" dirty="0" smtClean="0"/>
              <a:t> </a:t>
            </a:r>
            <a:r>
              <a:rPr lang="it-IT" sz="1600" b="0" dirty="0" err="1" smtClean="0"/>
              <a:t>is</a:t>
            </a:r>
            <a:r>
              <a:rPr lang="it-IT" sz="1600" b="0" dirty="0" smtClean="0"/>
              <a:t> </a:t>
            </a:r>
            <a:r>
              <a:rPr lang="it-IT" sz="1600" b="0" dirty="0" err="1" smtClean="0"/>
              <a:t>Hoosier</a:t>
            </a:r>
            <a:r>
              <a:rPr lang="it-IT" sz="1600" b="0" dirty="0" smtClean="0"/>
              <a:t> </a:t>
            </a:r>
            <a:r>
              <a:rPr lang="it-IT" sz="1600" b="0" dirty="0" err="1" smtClean="0"/>
              <a:t>Girlz</a:t>
            </a:r>
            <a:r>
              <a:rPr lang="it-IT" sz="1600" b="0" dirty="0" smtClean="0"/>
              <a:t>’ alternative </a:t>
            </a:r>
            <a:r>
              <a:rPr lang="it-IT" sz="1600" b="0" dirty="0" err="1" smtClean="0"/>
              <a:t>method</a:t>
            </a:r>
            <a:r>
              <a:rPr lang="it-IT" sz="1600" b="0" dirty="0" smtClean="0"/>
              <a:t> to re-calibrate the </a:t>
            </a:r>
            <a:r>
              <a:rPr lang="it-IT" sz="1600" b="0" dirty="0" err="1" smtClean="0"/>
              <a:t>gyro</a:t>
            </a:r>
            <a:endParaRPr lang="it-IT" sz="1600" b="0" dirty="0" smtClean="0"/>
          </a:p>
          <a:p>
            <a:pPr marL="285750" indent="-285750">
              <a:buFont typeface="Arial"/>
              <a:buChar char="•"/>
            </a:pPr>
            <a:r>
              <a:rPr lang="it-IT" sz="1600" b="0" dirty="0"/>
              <a:t>The </a:t>
            </a:r>
            <a:r>
              <a:rPr lang="it-IT" sz="1600" b="0" dirty="0" err="1"/>
              <a:t>gyro</a:t>
            </a:r>
            <a:r>
              <a:rPr lang="it-IT" sz="1600" b="0" dirty="0"/>
              <a:t> </a:t>
            </a:r>
            <a:r>
              <a:rPr lang="it-IT" sz="1600" b="0" dirty="0" err="1"/>
              <a:t>returns</a:t>
            </a:r>
            <a:r>
              <a:rPr lang="it-IT" sz="1600" b="0" dirty="0"/>
              <a:t> </a:t>
            </a:r>
            <a:r>
              <a:rPr lang="it-IT" sz="1600" b="0" dirty="0" smtClean="0"/>
              <a:t>“</a:t>
            </a:r>
            <a:r>
              <a:rPr lang="it-IT" sz="1600" b="0" dirty="0" err="1" smtClean="0"/>
              <a:t>Not</a:t>
            </a:r>
            <a:r>
              <a:rPr lang="it-IT" sz="1600" b="0" dirty="0" smtClean="0"/>
              <a:t> a </a:t>
            </a:r>
            <a:r>
              <a:rPr lang="it-IT" sz="1600" b="0" dirty="0" err="1" smtClean="0"/>
              <a:t>Number</a:t>
            </a:r>
            <a:r>
              <a:rPr lang="it-IT" sz="1600" b="0" dirty="0" smtClean="0"/>
              <a:t>” (</a:t>
            </a:r>
            <a:r>
              <a:rPr lang="it-IT" sz="1600" b="0" dirty="0" err="1" smtClean="0"/>
              <a:t>NaN</a:t>
            </a:r>
            <a:r>
              <a:rPr lang="it-IT" sz="1600" b="0" dirty="0" smtClean="0"/>
              <a:t>) </a:t>
            </a:r>
            <a:r>
              <a:rPr lang="it-IT" sz="1600" b="0" dirty="0" err="1"/>
              <a:t>until</a:t>
            </a:r>
            <a:r>
              <a:rPr lang="it-IT" sz="1600" b="0" dirty="0"/>
              <a:t> </a:t>
            </a:r>
            <a:r>
              <a:rPr lang="it-IT" sz="1600" b="0" dirty="0" err="1"/>
              <a:t>it</a:t>
            </a:r>
            <a:r>
              <a:rPr lang="it-IT" sz="1600" b="0" dirty="0"/>
              <a:t> </a:t>
            </a:r>
            <a:r>
              <a:rPr lang="it-IT" sz="1600" b="0" dirty="0" err="1"/>
              <a:t>has</a:t>
            </a:r>
            <a:r>
              <a:rPr lang="it-IT" sz="1600" b="0" dirty="0"/>
              <a:t> </a:t>
            </a:r>
            <a:r>
              <a:rPr lang="it-IT" sz="1600" b="0" dirty="0" err="1"/>
              <a:t>actually</a:t>
            </a:r>
            <a:r>
              <a:rPr lang="it-IT" sz="1600" b="0" dirty="0"/>
              <a:t> reset and </a:t>
            </a:r>
            <a:r>
              <a:rPr lang="it-IT" sz="1600" b="0" dirty="0" err="1"/>
              <a:t>NaNs</a:t>
            </a:r>
            <a:r>
              <a:rPr lang="it-IT" sz="1600" b="0" dirty="0"/>
              <a:t> </a:t>
            </a:r>
            <a:r>
              <a:rPr lang="it-IT" sz="1600" b="0" dirty="0">
                <a:solidFill>
                  <a:srgbClr val="FF0000"/>
                </a:solidFill>
              </a:rPr>
              <a:t>are </a:t>
            </a:r>
            <a:r>
              <a:rPr lang="it-IT" sz="1600" b="0" dirty="0" err="1">
                <a:solidFill>
                  <a:srgbClr val="FF0000"/>
                </a:solidFill>
              </a:rPr>
              <a:t>not</a:t>
            </a:r>
            <a:r>
              <a:rPr lang="it-IT" sz="1600" b="0" dirty="0">
                <a:solidFill>
                  <a:srgbClr val="FF0000"/>
                </a:solidFill>
              </a:rPr>
              <a:t> </a:t>
            </a:r>
            <a:r>
              <a:rPr lang="it-IT" sz="1600" b="0" dirty="0"/>
              <a:t>&gt;, =, or &lt; </a:t>
            </a:r>
            <a:r>
              <a:rPr lang="it-IT" sz="1600" b="0" dirty="0" err="1"/>
              <a:t>any</a:t>
            </a:r>
            <a:r>
              <a:rPr lang="it-IT" sz="1600" b="0" dirty="0"/>
              <a:t> </a:t>
            </a:r>
            <a:r>
              <a:rPr lang="it-IT" sz="1600" b="0" dirty="0" err="1" smtClean="0"/>
              <a:t>number</a:t>
            </a:r>
            <a:r>
              <a:rPr lang="it-IT" sz="1600" b="0" dirty="0" smtClean="0"/>
              <a:t>.  </a:t>
            </a:r>
            <a:r>
              <a:rPr lang="it-IT" sz="1600" b="0" dirty="0" err="1" smtClean="0"/>
              <a:t>This</a:t>
            </a:r>
            <a:r>
              <a:rPr lang="it-IT" sz="1600" b="0" dirty="0" smtClean="0"/>
              <a:t> </a:t>
            </a:r>
            <a:r>
              <a:rPr lang="it-IT" sz="1600" b="0" dirty="0" err="1" smtClean="0"/>
              <a:t>is</a:t>
            </a:r>
            <a:r>
              <a:rPr lang="it-IT" sz="1600" b="0" dirty="0" smtClean="0"/>
              <a:t> </a:t>
            </a:r>
            <a:r>
              <a:rPr lang="it-IT" sz="1600" b="0" dirty="0" err="1" smtClean="0"/>
              <a:t>because</a:t>
            </a:r>
            <a:r>
              <a:rPr lang="it-IT" sz="1600" b="0" dirty="0" smtClean="0"/>
              <a:t> </a:t>
            </a:r>
            <a:r>
              <a:rPr lang="it-IT" sz="1600" b="0" dirty="0" err="1" smtClean="0"/>
              <a:t>they</a:t>
            </a:r>
            <a:r>
              <a:rPr lang="it-IT" sz="1600" b="0" dirty="0" smtClean="0"/>
              <a:t> are </a:t>
            </a:r>
            <a:r>
              <a:rPr lang="it-IT" sz="1600" b="0" dirty="0" err="1" smtClean="0"/>
              <a:t>not</a:t>
            </a:r>
            <a:r>
              <a:rPr lang="it-IT" sz="1600" b="0" dirty="0" smtClean="0"/>
              <a:t> </a:t>
            </a:r>
            <a:r>
              <a:rPr lang="it-IT" sz="1600" b="0" dirty="0" err="1" smtClean="0"/>
              <a:t>numbers</a:t>
            </a:r>
            <a:r>
              <a:rPr lang="it-IT" sz="1600" b="0" dirty="0" smtClean="0"/>
              <a:t> </a:t>
            </a:r>
            <a:r>
              <a:rPr lang="it-IT" sz="1600" b="0" dirty="0"/>
              <a:t> </a:t>
            </a:r>
            <a:endParaRPr lang="it-IT" sz="1600" b="0" dirty="0" smtClean="0"/>
          </a:p>
          <a:p>
            <a:pPr marL="285750" indent="-285750">
              <a:buFont typeface="Arial"/>
              <a:buChar char="•"/>
            </a:pPr>
            <a:r>
              <a:rPr lang="en-US" sz="1600" b="0" dirty="0" smtClean="0"/>
              <a:t>The </a:t>
            </a:r>
            <a:r>
              <a:rPr lang="en-US" sz="1600" b="0" dirty="0"/>
              <a:t>only way you can know when it is fully reset is to make sure </a:t>
            </a:r>
            <a:r>
              <a:rPr lang="en-US" sz="1600" b="0" dirty="0" smtClean="0"/>
              <a:t>you are getting </a:t>
            </a:r>
            <a:r>
              <a:rPr lang="en-US" sz="1600" b="0" dirty="0"/>
              <a:t>back a real number, instead of a Not-a-</a:t>
            </a:r>
            <a:r>
              <a:rPr lang="en-US" sz="1600" b="0" dirty="0" smtClean="0"/>
              <a:t>Number value</a:t>
            </a:r>
          </a:p>
          <a:p>
            <a:pPr lvl="1"/>
            <a:r>
              <a:rPr lang="en-US" sz="1600" b="0" dirty="0" smtClean="0"/>
              <a:t>STEP 1: Read </a:t>
            </a:r>
            <a:r>
              <a:rPr lang="en-US" sz="1600" b="0" dirty="0"/>
              <a:t>both rate and angle in a single block</a:t>
            </a:r>
          </a:p>
          <a:p>
            <a:pPr lvl="1"/>
            <a:r>
              <a:rPr lang="en-US" sz="1600" b="0" dirty="0" smtClean="0"/>
              <a:t>STEP 2: </a:t>
            </a:r>
            <a:r>
              <a:rPr lang="en-US" sz="1600" b="0" dirty="0"/>
              <a:t>start a loop</a:t>
            </a:r>
          </a:p>
          <a:p>
            <a:pPr lvl="1"/>
            <a:r>
              <a:rPr lang="en-US" sz="1600" b="0" dirty="0" smtClean="0"/>
              <a:t>STEP 3</a:t>
            </a:r>
            <a:r>
              <a:rPr lang="en-US" sz="1600" b="0" dirty="0"/>
              <a:t>:</a:t>
            </a:r>
            <a:r>
              <a:rPr lang="en-US" sz="1600" b="0" dirty="0" smtClean="0"/>
              <a:t> </a:t>
            </a:r>
            <a:r>
              <a:rPr lang="en-US" sz="1600" b="0" dirty="0"/>
              <a:t>read angle</a:t>
            </a:r>
          </a:p>
          <a:p>
            <a:pPr lvl="1"/>
            <a:r>
              <a:rPr lang="it-IT" sz="1600" b="0" dirty="0" smtClean="0"/>
              <a:t>STEP 4: </a:t>
            </a:r>
            <a:r>
              <a:rPr lang="it-IT" sz="1600" b="0" dirty="0" err="1"/>
              <a:t>check</a:t>
            </a:r>
            <a:r>
              <a:rPr lang="it-IT" sz="1600" b="0" dirty="0"/>
              <a:t> angle &gt;= 0</a:t>
            </a:r>
          </a:p>
          <a:p>
            <a:pPr lvl="1"/>
            <a:r>
              <a:rPr lang="it-IT" sz="1600" b="0" dirty="0" smtClean="0"/>
              <a:t>STEP 5: </a:t>
            </a:r>
            <a:r>
              <a:rPr lang="it-IT" sz="1600" b="0" dirty="0" err="1"/>
              <a:t>check</a:t>
            </a:r>
            <a:r>
              <a:rPr lang="it-IT" sz="1600" b="0" dirty="0"/>
              <a:t> angle &lt; 0</a:t>
            </a:r>
          </a:p>
          <a:p>
            <a:pPr lvl="1"/>
            <a:r>
              <a:rPr lang="it-IT" sz="1600" b="0" dirty="0" smtClean="0"/>
              <a:t>STEP 6: </a:t>
            </a:r>
            <a:r>
              <a:rPr lang="it-IT" sz="1600" b="0" dirty="0"/>
              <a:t>OR </a:t>
            </a:r>
            <a:r>
              <a:rPr lang="it-IT" sz="1600" b="0" dirty="0" err="1"/>
              <a:t>outputs</a:t>
            </a:r>
            <a:r>
              <a:rPr lang="it-IT" sz="1600" b="0" dirty="0"/>
              <a:t> of </a:t>
            </a:r>
            <a:r>
              <a:rPr lang="it-IT" sz="1600" b="0" dirty="0" err="1"/>
              <a:t>steps</a:t>
            </a:r>
            <a:r>
              <a:rPr lang="it-IT" sz="1600" b="0" dirty="0"/>
              <a:t> 4 &amp; 5</a:t>
            </a:r>
          </a:p>
          <a:p>
            <a:pPr lvl="1"/>
            <a:r>
              <a:rPr lang="it-IT" sz="1600" b="0" dirty="0" smtClean="0"/>
              <a:t>STEP 7: </a:t>
            </a:r>
            <a:r>
              <a:rPr lang="it-IT" sz="1600" b="0" dirty="0" err="1" smtClean="0"/>
              <a:t>If</a:t>
            </a:r>
            <a:r>
              <a:rPr lang="it-IT" sz="1600" b="0" dirty="0" smtClean="0"/>
              <a:t> </a:t>
            </a:r>
            <a:r>
              <a:rPr lang="it-IT" sz="1600" b="0" dirty="0"/>
              <a:t>the output of </a:t>
            </a:r>
            <a:r>
              <a:rPr lang="it-IT" sz="1600" b="0" dirty="0" err="1"/>
              <a:t>step</a:t>
            </a:r>
            <a:r>
              <a:rPr lang="it-IT" sz="1600" b="0" dirty="0"/>
              <a:t> 6 </a:t>
            </a:r>
            <a:r>
              <a:rPr lang="it-IT" sz="1600" b="0" dirty="0" err="1"/>
              <a:t>is</a:t>
            </a:r>
            <a:r>
              <a:rPr lang="it-IT" sz="1600" b="0" dirty="0"/>
              <a:t> </a:t>
            </a:r>
            <a:r>
              <a:rPr lang="it-IT" sz="1600" b="0" dirty="0" err="1"/>
              <a:t>true</a:t>
            </a:r>
            <a:r>
              <a:rPr lang="it-IT" sz="1600" b="0" dirty="0"/>
              <a:t>, exit </a:t>
            </a:r>
            <a:r>
              <a:rPr lang="it-IT" sz="1600" b="0" dirty="0" err="1" smtClean="0"/>
              <a:t>loop</a:t>
            </a:r>
            <a:endParaRPr lang="it-IT" sz="1600" b="0" dirty="0" smtClean="0"/>
          </a:p>
          <a:p>
            <a:pPr lvl="1"/>
            <a:endParaRPr lang="it-IT" sz="1600" b="0" dirty="0"/>
          </a:p>
          <a:p>
            <a:pPr marL="285750" indent="-285750">
              <a:buFont typeface="Arial"/>
              <a:buChar char="•"/>
            </a:pPr>
            <a:r>
              <a:rPr lang="it-IT" sz="1600" b="0" dirty="0"/>
              <a:t>A</a:t>
            </a:r>
            <a:r>
              <a:rPr lang="it-IT" sz="1600" b="0" dirty="0" smtClean="0"/>
              <a:t>t </a:t>
            </a:r>
            <a:r>
              <a:rPr lang="it-IT" sz="1600" b="0" dirty="0" err="1"/>
              <a:t>this</a:t>
            </a:r>
            <a:r>
              <a:rPr lang="it-IT" sz="1600" b="0" dirty="0"/>
              <a:t> </a:t>
            </a:r>
            <a:r>
              <a:rPr lang="it-IT" sz="1600" b="0" dirty="0" err="1"/>
              <a:t>point</a:t>
            </a:r>
            <a:r>
              <a:rPr lang="it-IT" sz="1600" b="0" dirty="0"/>
              <a:t>, the </a:t>
            </a:r>
            <a:r>
              <a:rPr lang="it-IT" sz="1600" b="0" dirty="0" err="1"/>
              <a:t>sensor</a:t>
            </a:r>
            <a:r>
              <a:rPr lang="it-IT" sz="1600" b="0" dirty="0"/>
              <a:t> </a:t>
            </a:r>
            <a:r>
              <a:rPr lang="it-IT" sz="1600" b="0" dirty="0" err="1"/>
              <a:t>drift</a:t>
            </a:r>
            <a:r>
              <a:rPr lang="it-IT" sz="1600" b="0" dirty="0"/>
              <a:t> </a:t>
            </a:r>
            <a:r>
              <a:rPr lang="it-IT" sz="1600" b="0" dirty="0" err="1"/>
              <a:t>should</a:t>
            </a:r>
            <a:r>
              <a:rPr lang="it-IT" sz="1600" b="0" dirty="0"/>
              <a:t> be </a:t>
            </a:r>
            <a:r>
              <a:rPr lang="it-IT" sz="1600" b="0" dirty="0" err="1"/>
              <a:t>gone</a:t>
            </a:r>
            <a:r>
              <a:rPr lang="it-IT" sz="1600" b="0" dirty="0"/>
              <a:t>.  </a:t>
            </a:r>
            <a:endParaRPr lang="it-IT" sz="1600" b="0" dirty="0" smtClean="0"/>
          </a:p>
        </p:txBody>
      </p:sp>
      <p:sp>
        <p:nvSpPr>
          <p:cNvPr id="4" name="Footer Placeholder 3"/>
          <p:cNvSpPr>
            <a:spLocks noGrp="1"/>
          </p:cNvSpPr>
          <p:nvPr>
            <p:ph type="ftr" sz="quarter" idx="11"/>
          </p:nvPr>
        </p:nvSpPr>
        <p:spPr/>
        <p:txBody>
          <a:bodyPr/>
          <a:lstStyle/>
          <a:p>
            <a:r>
              <a:rPr lang="en-US" dirty="0" smtClean="0"/>
              <a:t>© Droids Robotics, 2014, v.1.0</a:t>
            </a:r>
            <a:endParaRPr lang="en-US" dirty="0"/>
          </a:p>
        </p:txBody>
      </p:sp>
    </p:spTree>
    <p:extLst>
      <p:ext uri="{BB962C8B-B14F-4D97-AF65-F5344CB8AC3E}">
        <p14:creationId xmlns:p14="http://schemas.microsoft.com/office/powerpoint/2010/main" val="30680564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GYRO DRIFT CODE FROM HOOSIER GIRLZ</a:t>
            </a:r>
            <a:endParaRPr lang="en-US" dirty="0"/>
          </a:p>
        </p:txBody>
      </p:sp>
      <p:sp>
        <p:nvSpPr>
          <p:cNvPr id="4" name="Footer Placeholder 3"/>
          <p:cNvSpPr>
            <a:spLocks noGrp="1"/>
          </p:cNvSpPr>
          <p:nvPr>
            <p:ph type="ftr" sz="quarter" idx="11"/>
          </p:nvPr>
        </p:nvSpPr>
        <p:spPr/>
        <p:txBody>
          <a:bodyPr/>
          <a:lstStyle/>
          <a:p>
            <a:r>
              <a:rPr lang="en-US" dirty="0" smtClean="0"/>
              <a:t>© Droids Robotics, 2014, v.1.0</a:t>
            </a:r>
            <a:endParaRPr lang="en-US" dirty="0"/>
          </a:p>
        </p:txBody>
      </p:sp>
      <p:pic>
        <p:nvPicPr>
          <p:cNvPr id="5" name="Picture 4" descr="GyroDrif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371544"/>
            <a:ext cx="8702674" cy="2446813"/>
          </a:xfrm>
          <a:prstGeom prst="rect">
            <a:avLst/>
          </a:prstGeom>
        </p:spPr>
      </p:pic>
      <p:sp>
        <p:nvSpPr>
          <p:cNvPr id="6" name="TextBox 5"/>
          <p:cNvSpPr txBox="1"/>
          <p:nvPr/>
        </p:nvSpPr>
        <p:spPr>
          <a:xfrm>
            <a:off x="675465" y="4987636"/>
            <a:ext cx="7373900" cy="707886"/>
          </a:xfrm>
          <a:prstGeom prst="rect">
            <a:avLst/>
          </a:prstGeom>
          <a:noFill/>
        </p:spPr>
        <p:txBody>
          <a:bodyPr wrap="square" rtlCol="0">
            <a:spAutoFit/>
          </a:bodyPr>
          <a:lstStyle/>
          <a:p>
            <a:pPr marL="0" lvl="1"/>
            <a:r>
              <a:rPr lang="en-US" sz="2400" dirty="0" smtClean="0"/>
              <a:t>Code by Hoosier </a:t>
            </a:r>
            <a:r>
              <a:rPr lang="en-US" sz="2400" dirty="0" err="1"/>
              <a:t>Girlz</a:t>
            </a:r>
            <a:r>
              <a:rPr lang="en-US" sz="2400" dirty="0"/>
              <a:t>: </a:t>
            </a:r>
            <a:r>
              <a:rPr lang="en-US" sz="2400" dirty="0">
                <a:hlinkClick r:id="rId3"/>
              </a:rPr>
              <a:t>http://www.fllhoosiergirlz.com/</a:t>
            </a:r>
            <a:endParaRPr lang="en-US" sz="2400" dirty="0"/>
          </a:p>
          <a:p>
            <a:endParaRPr lang="en-US" sz="1600" dirty="0"/>
          </a:p>
        </p:txBody>
      </p:sp>
    </p:spTree>
    <p:extLst>
      <p:ext uri="{BB962C8B-B14F-4D97-AF65-F5344CB8AC3E}">
        <p14:creationId xmlns:p14="http://schemas.microsoft.com/office/powerpoint/2010/main" val="16664771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GYRO LAG STRATEGY BY THE CONSTRUCTION MAVERICKS</a:t>
            </a:r>
            <a:endParaRPr lang="en-US" dirty="0"/>
          </a:p>
        </p:txBody>
      </p:sp>
      <p:sp>
        <p:nvSpPr>
          <p:cNvPr id="3" name="Content Placeholder 2"/>
          <p:cNvSpPr>
            <a:spLocks noGrp="1"/>
          </p:cNvSpPr>
          <p:nvPr>
            <p:ph idx="1"/>
          </p:nvPr>
        </p:nvSpPr>
        <p:spPr>
          <a:xfrm>
            <a:off x="457199" y="1525124"/>
            <a:ext cx="8245474" cy="4373563"/>
          </a:xfrm>
        </p:spPr>
        <p:txBody>
          <a:bodyPr>
            <a:normAutofit/>
          </a:bodyPr>
          <a:lstStyle/>
          <a:p>
            <a:pPr marL="342900" indent="-342900">
              <a:buFont typeface="Arial"/>
              <a:buChar char="•"/>
            </a:pPr>
            <a:r>
              <a:rPr lang="en-US" b="0" dirty="0" smtClean="0"/>
              <a:t>Improvement over the simple overshoot correction mechanism used in the Gyro </a:t>
            </a:r>
            <a:r>
              <a:rPr lang="en-US" b="0" dirty="0"/>
              <a:t>T</a:t>
            </a:r>
            <a:r>
              <a:rPr lang="en-US" b="0" dirty="0" smtClean="0"/>
              <a:t>urn lesson. </a:t>
            </a:r>
          </a:p>
          <a:p>
            <a:pPr marL="342900" indent="-342900">
              <a:buFont typeface="Arial"/>
              <a:buChar char="•"/>
            </a:pPr>
            <a:r>
              <a:rPr lang="en-US" b="0" dirty="0" smtClean="0"/>
              <a:t>This method uses proportional control </a:t>
            </a:r>
            <a:r>
              <a:rPr lang="en-US" b="0" dirty="0"/>
              <a:t>loop to actively steer the robot in the right </a:t>
            </a:r>
            <a:r>
              <a:rPr lang="en-US" b="0" dirty="0" smtClean="0"/>
              <a:t>direction</a:t>
            </a:r>
            <a:endParaRPr lang="en-US" b="0" dirty="0"/>
          </a:p>
          <a:p>
            <a:pPr marL="800100" lvl="1" indent="-342900">
              <a:buFont typeface="Arial"/>
              <a:buChar char="•"/>
            </a:pPr>
            <a:r>
              <a:rPr lang="en-US" b="0" dirty="0"/>
              <a:t>U</a:t>
            </a:r>
            <a:r>
              <a:rPr lang="en-US" b="0" dirty="0" smtClean="0"/>
              <a:t>ses </a:t>
            </a:r>
            <a:r>
              <a:rPr lang="en-US" b="0" dirty="0"/>
              <a:t>the current gyro position and where it wants to point to determine how to set the motor power.  </a:t>
            </a:r>
            <a:endParaRPr lang="en-US" b="0" dirty="0" smtClean="0"/>
          </a:p>
          <a:p>
            <a:pPr marL="342900" indent="-342900">
              <a:buFont typeface="Arial"/>
              <a:buChar char="•"/>
            </a:pPr>
            <a:r>
              <a:rPr lang="en-US" b="0" dirty="0" smtClean="0"/>
              <a:t>Note from Construction Mavericks: It's </a:t>
            </a:r>
            <a:r>
              <a:rPr lang="en-US" b="0" dirty="0"/>
              <a:t>not perfect, but we have had much better success with these blocks than the </a:t>
            </a:r>
            <a:r>
              <a:rPr lang="en-US" b="0" dirty="0" smtClean="0"/>
              <a:t>overshoot</a:t>
            </a:r>
            <a:r>
              <a:rPr lang="en-US" b="0" dirty="0"/>
              <a:t>-corrected ones.  </a:t>
            </a:r>
            <a:endParaRPr lang="en-US" b="0" dirty="0" smtClean="0"/>
          </a:p>
          <a:p>
            <a:pPr marL="342900" indent="-342900">
              <a:buFont typeface="Arial"/>
              <a:buChar char="•"/>
            </a:pPr>
            <a:r>
              <a:rPr lang="en-US" b="0" dirty="0" smtClean="0"/>
              <a:t>Tip from Construction Mavericks: Try to set </a:t>
            </a:r>
            <a:r>
              <a:rPr lang="en-US" b="0" dirty="0"/>
              <a:t>the outer loop to an infinite loop.  Once the robot settles into place, pick it up and rotate it and watch it try to get back to where it wants to be</a:t>
            </a:r>
            <a:r>
              <a:rPr lang="en-US" b="0" dirty="0" smtClean="0"/>
              <a:t>.</a:t>
            </a:r>
            <a:endParaRPr lang="en-US" b="0" dirty="0"/>
          </a:p>
        </p:txBody>
      </p:sp>
      <p:sp>
        <p:nvSpPr>
          <p:cNvPr id="4" name="Footer Placeholder 3"/>
          <p:cNvSpPr>
            <a:spLocks noGrp="1"/>
          </p:cNvSpPr>
          <p:nvPr>
            <p:ph type="ftr" sz="quarter" idx="11"/>
          </p:nvPr>
        </p:nvSpPr>
        <p:spPr/>
        <p:txBody>
          <a:bodyPr/>
          <a:lstStyle/>
          <a:p>
            <a:r>
              <a:rPr lang="en-US" dirty="0" smtClean="0"/>
              <a:t>© Droids Robotics, 2014, v.1.0</a:t>
            </a:r>
            <a:endParaRPr lang="en-US" dirty="0"/>
          </a:p>
        </p:txBody>
      </p:sp>
    </p:spTree>
    <p:extLst>
      <p:ext uri="{BB962C8B-B14F-4D97-AF65-F5344CB8AC3E}">
        <p14:creationId xmlns:p14="http://schemas.microsoft.com/office/powerpoint/2010/main" val="25178123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RIGHT PIVOT Code FROM CONSTRUCTION MAVERICKS</a:t>
            </a:r>
            <a:endParaRPr lang="en-US" dirty="0"/>
          </a:p>
        </p:txBody>
      </p:sp>
      <p:sp>
        <p:nvSpPr>
          <p:cNvPr id="4" name="Footer Placeholder 3"/>
          <p:cNvSpPr>
            <a:spLocks noGrp="1"/>
          </p:cNvSpPr>
          <p:nvPr>
            <p:ph type="ftr" sz="quarter" idx="11"/>
          </p:nvPr>
        </p:nvSpPr>
        <p:spPr/>
        <p:txBody>
          <a:bodyPr/>
          <a:lstStyle/>
          <a:p>
            <a:r>
              <a:rPr lang="en-US" dirty="0" smtClean="0"/>
              <a:t>© Droids Robotics, 2014, v.1.0</a:t>
            </a:r>
            <a:endParaRPr lang="en-US" dirty="0"/>
          </a:p>
        </p:txBody>
      </p:sp>
      <p:pic>
        <p:nvPicPr>
          <p:cNvPr id="8" name="Picture 7" descr="Screen Shot 2014-10-16 at 7.33.44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2541" y="1355150"/>
            <a:ext cx="7567543" cy="5103692"/>
          </a:xfrm>
          <a:prstGeom prst="rect">
            <a:avLst/>
          </a:prstGeom>
        </p:spPr>
      </p:pic>
    </p:spTree>
    <p:extLst>
      <p:ext uri="{BB962C8B-B14F-4D97-AF65-F5344CB8AC3E}">
        <p14:creationId xmlns:p14="http://schemas.microsoft.com/office/powerpoint/2010/main" val="20312462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LEFT PIVOT Code </a:t>
            </a:r>
            <a:r>
              <a:rPr lang="en-US" dirty="0"/>
              <a:t>FROM CONSTRUCTION MAVERICKS</a:t>
            </a:r>
          </a:p>
        </p:txBody>
      </p:sp>
      <p:sp>
        <p:nvSpPr>
          <p:cNvPr id="4" name="Footer Placeholder 3"/>
          <p:cNvSpPr>
            <a:spLocks noGrp="1"/>
          </p:cNvSpPr>
          <p:nvPr>
            <p:ph type="ftr" sz="quarter" idx="11"/>
          </p:nvPr>
        </p:nvSpPr>
        <p:spPr/>
        <p:txBody>
          <a:bodyPr/>
          <a:lstStyle/>
          <a:p>
            <a:r>
              <a:rPr lang="en-US" dirty="0" smtClean="0"/>
              <a:t>© Droids Robotics, 2014, v.1.0</a:t>
            </a:r>
            <a:endParaRPr lang="en-US" dirty="0"/>
          </a:p>
        </p:txBody>
      </p:sp>
      <p:pic>
        <p:nvPicPr>
          <p:cNvPr id="5" name="Picture 4" descr="Screen Shot 2014-10-16 at 7.33.25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7381" y="1293538"/>
            <a:ext cx="7750915" cy="5371324"/>
          </a:xfrm>
          <a:prstGeom prst="rect">
            <a:avLst/>
          </a:prstGeom>
        </p:spPr>
      </p:pic>
    </p:spTree>
    <p:extLst>
      <p:ext uri="{BB962C8B-B14F-4D97-AF65-F5344CB8AC3E}">
        <p14:creationId xmlns:p14="http://schemas.microsoft.com/office/powerpoint/2010/main" val="20431268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CREDITS</a:t>
            </a:r>
            <a:endParaRPr lang="en-US" dirty="0"/>
          </a:p>
        </p:txBody>
      </p:sp>
      <p:sp>
        <p:nvSpPr>
          <p:cNvPr id="3" name="Content Placeholder 2"/>
          <p:cNvSpPr>
            <a:spLocks noGrp="1"/>
          </p:cNvSpPr>
          <p:nvPr>
            <p:ph idx="1"/>
          </p:nvPr>
        </p:nvSpPr>
        <p:spPr>
          <a:xfrm>
            <a:off x="457200" y="1124832"/>
            <a:ext cx="8245474" cy="4963057"/>
          </a:xfrm>
        </p:spPr>
        <p:txBody>
          <a:bodyPr>
            <a:noAutofit/>
          </a:bodyPr>
          <a:lstStyle/>
          <a:p>
            <a:pPr marL="342900" indent="-342900">
              <a:buFont typeface="Arial"/>
              <a:buChar char="•"/>
            </a:pPr>
            <a:r>
              <a:rPr lang="en-US" sz="2800" b="0" dirty="0" smtClean="0"/>
              <a:t>This tutorial was compiled by Droids Robotics.  The techniques presented are from 2 very awesome teams:</a:t>
            </a:r>
            <a:endParaRPr lang="en-US" sz="2800" b="0" dirty="0"/>
          </a:p>
          <a:p>
            <a:pPr marL="800100" lvl="1" indent="-342900">
              <a:buFont typeface="Arial"/>
              <a:buChar char="•"/>
            </a:pPr>
            <a:r>
              <a:rPr lang="en-US" sz="2400" b="0" dirty="0" smtClean="0">
                <a:solidFill>
                  <a:srgbClr val="FF0000"/>
                </a:solidFill>
              </a:rPr>
              <a:t>Hoosier </a:t>
            </a:r>
            <a:r>
              <a:rPr lang="en-US" sz="2400" b="0" dirty="0" err="1" smtClean="0">
                <a:solidFill>
                  <a:srgbClr val="FF0000"/>
                </a:solidFill>
              </a:rPr>
              <a:t>Girlz</a:t>
            </a:r>
            <a:r>
              <a:rPr lang="en-US" sz="2400" b="0" dirty="0" smtClean="0">
                <a:solidFill>
                  <a:srgbClr val="FF0000"/>
                </a:solidFill>
              </a:rPr>
              <a:t>: </a:t>
            </a:r>
            <a:r>
              <a:rPr lang="en-US" sz="2400" b="0" dirty="0" smtClean="0">
                <a:solidFill>
                  <a:srgbClr val="000000"/>
                </a:solidFill>
              </a:rPr>
              <a:t>http</a:t>
            </a:r>
            <a:r>
              <a:rPr lang="en-US" sz="2400" b="0" dirty="0">
                <a:solidFill>
                  <a:srgbClr val="000000"/>
                </a:solidFill>
              </a:rPr>
              <a:t>://www.fllhoosiergirlz.com</a:t>
            </a:r>
            <a:r>
              <a:rPr lang="en-US" sz="2400" b="0" dirty="0" smtClean="0">
                <a:solidFill>
                  <a:srgbClr val="000000"/>
                </a:solidFill>
              </a:rPr>
              <a:t>/</a:t>
            </a:r>
          </a:p>
          <a:p>
            <a:pPr marL="800100" lvl="1" indent="-342900">
              <a:buFont typeface="Arial"/>
              <a:buChar char="•"/>
            </a:pPr>
            <a:r>
              <a:rPr lang="en-US" sz="2400" b="0" dirty="0" smtClean="0">
                <a:solidFill>
                  <a:srgbClr val="FF0000"/>
                </a:solidFill>
              </a:rPr>
              <a:t>The Construction </a:t>
            </a:r>
            <a:r>
              <a:rPr lang="en-US" sz="2400" dirty="0">
                <a:solidFill>
                  <a:srgbClr val="FF0000"/>
                </a:solidFill>
              </a:rPr>
              <a:t>Mavericks: </a:t>
            </a:r>
            <a:r>
              <a:rPr lang="en-US" sz="2400" dirty="0" err="1"/>
              <a:t>frank.levine@gmail.com</a:t>
            </a:r>
            <a:endParaRPr lang="en-US" sz="2400" b="0" dirty="0" smtClean="0"/>
          </a:p>
          <a:p>
            <a:pPr marL="342900" indent="-342900">
              <a:buFont typeface="Arial"/>
              <a:buChar char="•"/>
            </a:pPr>
            <a:r>
              <a:rPr lang="en-US" sz="2800" b="0" dirty="0" smtClean="0"/>
              <a:t>Please be sure to give them credit for their work </a:t>
            </a:r>
          </a:p>
          <a:p>
            <a:pPr marL="342900" indent="-342900">
              <a:buFont typeface="Arial"/>
              <a:buChar char="•"/>
            </a:pPr>
            <a:r>
              <a:rPr lang="en-US" sz="2800" b="0" dirty="0" smtClean="0"/>
              <a:t>More lessons at ev3lessons.com</a:t>
            </a:r>
          </a:p>
          <a:p>
            <a:pPr marL="342900" indent="-342900">
              <a:buFont typeface="Arial"/>
              <a:buChar char="•"/>
            </a:pPr>
            <a:r>
              <a:rPr lang="en-US" sz="2800" b="0" dirty="0" smtClean="0"/>
              <a:t>If you have code you want to contribute, please email us at </a:t>
            </a:r>
            <a:r>
              <a:rPr lang="en-US" sz="2800" b="0" dirty="0" err="1" smtClean="0"/>
              <a:t>team@droidsrobotics.org</a:t>
            </a:r>
            <a:endParaRPr lang="en-US" sz="2800" b="0" dirty="0" smtClean="0"/>
          </a:p>
          <a:p>
            <a:pPr marL="342900" indent="-342900">
              <a:buFont typeface="Arial"/>
              <a:buChar char="•"/>
            </a:pPr>
            <a:endParaRPr lang="en-US" sz="2800" b="0" dirty="0" smtClean="0"/>
          </a:p>
        </p:txBody>
      </p:sp>
      <p:sp>
        <p:nvSpPr>
          <p:cNvPr id="4" name="Footer Placeholder 3"/>
          <p:cNvSpPr>
            <a:spLocks noGrp="1"/>
          </p:cNvSpPr>
          <p:nvPr>
            <p:ph type="ftr" sz="quarter" idx="11"/>
          </p:nvPr>
        </p:nvSpPr>
        <p:spPr/>
        <p:txBody>
          <a:bodyPr/>
          <a:lstStyle/>
          <a:p>
            <a:r>
              <a:rPr lang="en-US" dirty="0" smtClean="0"/>
              <a:t>© Droids Robotics, 2014, v.1.0</a:t>
            </a:r>
            <a:endParaRPr lang="en-US" dirty="0"/>
          </a:p>
        </p:txBody>
      </p:sp>
    </p:spTree>
    <p:extLst>
      <p:ext uri="{BB962C8B-B14F-4D97-AF65-F5344CB8AC3E}">
        <p14:creationId xmlns:p14="http://schemas.microsoft.com/office/powerpoint/2010/main" val="2543612530"/>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sential">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Essential.thmx</Template>
  <TotalTime>6552</TotalTime>
  <Words>297</Words>
  <Application>Microsoft Macintosh PowerPoint</Application>
  <PresentationFormat>On-screen Show (4:3)</PresentationFormat>
  <Paragraphs>39</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Essential</vt:lpstr>
      <vt:lpstr>ADVANCED PROGRAMMING Lesson</vt:lpstr>
      <vt:lpstr>GYRO DRIFT STRATEGY by Hoosier Girlz</vt:lpstr>
      <vt:lpstr>GYRO DRIFT CODE FROM HOOSIER GIRLZ</vt:lpstr>
      <vt:lpstr>GYRO LAG STRATEGY BY THE CONSTRUCTION MAVERICKS</vt:lpstr>
      <vt:lpstr>RIGHT PIVOT Code FROM CONSTRUCTION MAVERICKS</vt:lpstr>
      <vt:lpstr>LEFT PIVOT Code FROM CONSTRUCTION MAVERICKS</vt:lpstr>
      <vt:lpstr>CREDITS</vt:lpstr>
    </vt:vector>
  </TitlesOfParts>
  <Company>Carnegie Mellon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Srinivasan Seshan</dc:creator>
  <cp:lastModifiedBy>Sanjay Seshan</cp:lastModifiedBy>
  <cp:revision>202</cp:revision>
  <dcterms:created xsi:type="dcterms:W3CDTF">2014-08-07T02:19:13Z</dcterms:created>
  <dcterms:modified xsi:type="dcterms:W3CDTF">2014-10-18T16:18:20Z</dcterms:modified>
</cp:coreProperties>
</file>