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2"/>
  </p:notesMasterIdLst>
  <p:handoutMasterIdLst>
    <p:handoutMasterId r:id="rId13"/>
  </p:handoutMasterIdLst>
  <p:sldIdLst>
    <p:sldId id="321" r:id="rId2"/>
    <p:sldId id="408" r:id="rId3"/>
    <p:sldId id="409" r:id="rId4"/>
    <p:sldId id="410" r:id="rId5"/>
    <p:sldId id="407" r:id="rId6"/>
    <p:sldId id="403" r:id="rId7"/>
    <p:sldId id="405" r:id="rId8"/>
    <p:sldId id="411" r:id="rId9"/>
    <p:sldId id="412" r:id="rId10"/>
    <p:sldId id="40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96" d="100"/>
          <a:sy n="96" d="100"/>
        </p:scale>
        <p:origin x="-240"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10/18/14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F4242-F01C-4A46-B1CB-A6984F117E7B}"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v.1.0</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7943C-9E67-374D-856C-EB47159D6C48}"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v.1.0</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1B3DF-2584-5347-998A-30D713933390}"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v.1.0</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EA65D-5AB0-974F-B7AA-CEE82A6F55E1}" type="datetime1">
              <a:rPr lang="en-US" smtClean="0"/>
              <a:t>10/18/14</a:t>
            </a:fld>
            <a:endParaRPr lang="en-US"/>
          </a:p>
        </p:txBody>
      </p:sp>
      <p:sp>
        <p:nvSpPr>
          <p:cNvPr id="5" name="Footer Placeholder 4"/>
          <p:cNvSpPr>
            <a:spLocks noGrp="1"/>
          </p:cNvSpPr>
          <p:nvPr>
            <p:ph type="ftr" sz="quarter" idx="11"/>
          </p:nvPr>
        </p:nvSpPr>
        <p:spPr/>
        <p:txBody>
          <a:bodyPr/>
          <a:lstStyle/>
          <a:p>
            <a:r>
              <a:rPr lang="en-US" smtClean="0"/>
              <a:t>© Droids Robotics, 2014, v.1.0</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F572F7F-9F8D-ED40-B819-991E5BCA33D1}" type="datetime1">
              <a:rPr lang="en-US" smtClean="0"/>
              <a:t>10/18/14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Droids Robotics, 2014, v.1.0</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853341-839A-0641-8CE2-7685AACB6910}"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v.1.0</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578F18-428C-6340-B0A6-4204BCA51BC8}" type="datetime1">
              <a:rPr lang="en-US" smtClean="0"/>
              <a:t>10/18/14</a:t>
            </a:fld>
            <a:endParaRPr lang="en-US"/>
          </a:p>
        </p:txBody>
      </p:sp>
      <p:sp>
        <p:nvSpPr>
          <p:cNvPr id="8" name="Footer Placeholder 7"/>
          <p:cNvSpPr>
            <a:spLocks noGrp="1"/>
          </p:cNvSpPr>
          <p:nvPr>
            <p:ph type="ftr" sz="quarter" idx="11"/>
          </p:nvPr>
        </p:nvSpPr>
        <p:spPr/>
        <p:txBody>
          <a:bodyPr/>
          <a:lstStyle/>
          <a:p>
            <a:r>
              <a:rPr lang="en-US" smtClean="0"/>
              <a:t>© Droids Robotics, 2014, v.1.0</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BCDCA-C8F9-5D4F-94A1-4CBB39C2BEC2}" type="datetime1">
              <a:rPr lang="en-US" smtClean="0"/>
              <a:t>10/18/14</a:t>
            </a:fld>
            <a:endParaRPr lang="en-US"/>
          </a:p>
        </p:txBody>
      </p:sp>
      <p:sp>
        <p:nvSpPr>
          <p:cNvPr id="4" name="Footer Placeholder 3"/>
          <p:cNvSpPr>
            <a:spLocks noGrp="1"/>
          </p:cNvSpPr>
          <p:nvPr>
            <p:ph type="ftr" sz="quarter" idx="11"/>
          </p:nvPr>
        </p:nvSpPr>
        <p:spPr/>
        <p:txBody>
          <a:bodyPr/>
          <a:lstStyle/>
          <a:p>
            <a:r>
              <a:rPr lang="en-US" smtClean="0"/>
              <a:t>© Droids Robotics, 2014, v.1.0</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3A60D-5474-014F-B082-7F235BB14E84}" type="datetime1">
              <a:rPr lang="en-US" smtClean="0"/>
              <a:t>10/18/14</a:t>
            </a:fld>
            <a:endParaRPr lang="en-US"/>
          </a:p>
        </p:txBody>
      </p:sp>
      <p:sp>
        <p:nvSpPr>
          <p:cNvPr id="3" name="Footer Placeholder 2"/>
          <p:cNvSpPr>
            <a:spLocks noGrp="1"/>
          </p:cNvSpPr>
          <p:nvPr>
            <p:ph type="ftr" sz="quarter" idx="11"/>
          </p:nvPr>
        </p:nvSpPr>
        <p:spPr/>
        <p:txBody>
          <a:bodyPr/>
          <a:lstStyle/>
          <a:p>
            <a:r>
              <a:rPr lang="en-US" smtClean="0"/>
              <a:t>© Droids Robotics, 2014, v.1.0</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4CBF5-7A51-134C-B992-CA6D647E1785}"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v.1.0</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1BB31-F626-7F49-BBA0-855D1C502A3C}" type="datetime1">
              <a:rPr lang="en-US" smtClean="0"/>
              <a:t>10/18/14</a:t>
            </a:fld>
            <a:endParaRPr lang="en-US"/>
          </a:p>
        </p:txBody>
      </p:sp>
      <p:sp>
        <p:nvSpPr>
          <p:cNvPr id="6" name="Footer Placeholder 5"/>
          <p:cNvSpPr>
            <a:spLocks noGrp="1"/>
          </p:cNvSpPr>
          <p:nvPr>
            <p:ph type="ftr" sz="quarter" idx="11"/>
          </p:nvPr>
        </p:nvSpPr>
        <p:spPr/>
        <p:txBody>
          <a:bodyPr/>
          <a:lstStyle/>
          <a:p>
            <a:r>
              <a:rPr lang="en-US" smtClean="0"/>
              <a:t>© Droids Robotics, 2014, v.1.0</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DF376DB-21ED-414B-AEF5-8D46D091D897}" type="datetime1">
              <a:rPr lang="en-US" smtClean="0"/>
              <a:t>10/18/14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Droids Robotics, 2014, v.1.0</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458" y="341653"/>
            <a:ext cx="8127696" cy="2747778"/>
          </a:xfrm>
        </p:spPr>
        <p:txBody>
          <a:bodyPr/>
          <a:lstStyle/>
          <a:p>
            <a:r>
              <a:rPr lang="en-US" sz="4800" dirty="0" smtClean="0"/>
              <a:t>ADVANCED </a:t>
            </a:r>
            <a:r>
              <a:rPr lang="en-US" sz="5400" dirty="0" smtClean="0"/>
              <a:t>PROGRAMMING</a:t>
            </a:r>
            <a:br>
              <a:rPr lang="en-US" sz="5400" dirty="0" smtClean="0"/>
            </a:br>
            <a:r>
              <a:rPr lang="en-US" sz="5400" dirty="0" smtClean="0"/>
              <a:t>Lesson</a:t>
            </a:r>
            <a:endParaRPr lang="en-US" sz="4800" dirty="0"/>
          </a:p>
        </p:txBody>
      </p:sp>
      <p:sp>
        <p:nvSpPr>
          <p:cNvPr id="4" name="TextBox 3"/>
          <p:cNvSpPr txBox="1"/>
          <p:nvPr/>
        </p:nvSpPr>
        <p:spPr>
          <a:xfrm>
            <a:off x="468153" y="3803215"/>
            <a:ext cx="4919142" cy="646331"/>
          </a:xfrm>
          <a:prstGeom prst="rect">
            <a:avLst/>
          </a:prstGeom>
          <a:noFill/>
        </p:spPr>
        <p:txBody>
          <a:bodyPr wrap="square" rtlCol="0">
            <a:spAutoFit/>
          </a:bodyPr>
          <a:lstStyle/>
          <a:p>
            <a:r>
              <a:rPr lang="en-US" sz="3600" dirty="0" smtClean="0">
                <a:solidFill>
                  <a:srgbClr val="FF0000"/>
                </a:solidFill>
              </a:rPr>
              <a:t>Proportional Control</a:t>
            </a:r>
            <a:endParaRPr lang="en-US" sz="3600" dirty="0" smtClean="0"/>
          </a:p>
        </p:txBody>
      </p:sp>
      <p:pic>
        <p:nvPicPr>
          <p:cNvPr id="7" name="Picture 6"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420" y="526272"/>
            <a:ext cx="2395105" cy="2395105"/>
          </a:xfrm>
          <a:prstGeom prst="rect">
            <a:avLst/>
          </a:prstGeom>
        </p:spPr>
      </p:pic>
      <p:sp>
        <p:nvSpPr>
          <p:cNvPr id="8" name="TextBox 7"/>
          <p:cNvSpPr txBox="1"/>
          <p:nvPr/>
        </p:nvSpPr>
        <p:spPr>
          <a:xfrm>
            <a:off x="468153" y="5437353"/>
            <a:ext cx="4919142" cy="523220"/>
          </a:xfrm>
          <a:prstGeom prst="rect">
            <a:avLst/>
          </a:prstGeom>
          <a:noFill/>
        </p:spPr>
        <p:txBody>
          <a:bodyPr wrap="square" rtlCol="0">
            <a:spAutoFit/>
          </a:bodyPr>
          <a:lstStyle/>
          <a:p>
            <a:r>
              <a:rPr lang="en-US" sz="2800" dirty="0" smtClean="0">
                <a:solidFill>
                  <a:srgbClr val="000000"/>
                </a:solidFill>
              </a:rPr>
              <a:t>By Droids Robotics</a:t>
            </a:r>
          </a:p>
        </p:txBody>
      </p:sp>
    </p:spTree>
    <p:extLst>
      <p:ext uri="{BB962C8B-B14F-4D97-AF65-F5344CB8AC3E}">
        <p14:creationId xmlns:p14="http://schemas.microsoft.com/office/powerpoint/2010/main" val="15597393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124832"/>
            <a:ext cx="8245474" cy="4963057"/>
          </a:xfrm>
        </p:spPr>
        <p:txBody>
          <a:bodyPr>
            <a:noAutofit/>
          </a:bodyPr>
          <a:lstStyle/>
          <a:p>
            <a:pPr marL="342900" indent="-342900">
              <a:buFont typeface="Arial"/>
              <a:buChar char="•"/>
            </a:pPr>
            <a:r>
              <a:rPr lang="en-US" sz="2800" b="0" dirty="0" smtClean="0"/>
              <a:t>This lesson was written by Sanjay Seshan and Arvind Seshan from Droids Robotics</a:t>
            </a:r>
          </a:p>
          <a:p>
            <a:pPr marL="342900" indent="-342900">
              <a:buFont typeface="Arial"/>
              <a:buChar char="•"/>
            </a:pPr>
            <a:r>
              <a:rPr lang="en-US" sz="2800" b="0" dirty="0" smtClean="0"/>
              <a:t>The original code for the Gyro Turn was from The Construction Mavericks.  We modified it a little to use in </a:t>
            </a:r>
            <a:r>
              <a:rPr lang="en-US" sz="2800" b="0" dirty="0"/>
              <a:t>this lesson. </a:t>
            </a:r>
            <a:r>
              <a:rPr lang="en-US" sz="2800" b="0" dirty="0" smtClean="0"/>
              <a:t> </a:t>
            </a:r>
          </a:p>
          <a:p>
            <a:pPr marL="342900" indent="-342900">
              <a:buFont typeface="Arial"/>
              <a:buChar char="•"/>
            </a:pPr>
            <a:r>
              <a:rPr lang="en-US" sz="2800" b="0" dirty="0" smtClean="0"/>
              <a:t>The Construction Mavericks can be contacted at: </a:t>
            </a:r>
            <a:r>
              <a:rPr lang="en-US" sz="2800" b="0" dirty="0" err="1" smtClean="0"/>
              <a:t>frank.levine</a:t>
            </a:r>
            <a:r>
              <a:rPr lang="en-US" sz="2800" b="0" dirty="0" err="1"/>
              <a:t>@gmail.com</a:t>
            </a:r>
            <a:endParaRPr lang="en-US" sz="2800" b="0" dirty="0" smtClean="0"/>
          </a:p>
          <a:p>
            <a:pPr marL="342900" indent="-342900">
              <a:buFont typeface="Arial"/>
              <a:buChar char="•"/>
            </a:pPr>
            <a:r>
              <a:rPr lang="en-US" sz="2800" b="0" dirty="0" smtClean="0"/>
              <a:t>More lessons at ev3lessons.com</a:t>
            </a:r>
          </a:p>
          <a:p>
            <a:pPr marL="342900" indent="-342900">
              <a:buFont typeface="Arial"/>
              <a:buChar char="•"/>
            </a:pPr>
            <a:r>
              <a:rPr lang="en-US" sz="2800" b="0" dirty="0" smtClean="0"/>
              <a:t>Contact us: </a:t>
            </a:r>
            <a:r>
              <a:rPr lang="en-US" sz="2800" b="0" dirty="0" err="1" smtClean="0"/>
              <a:t>team@droidsrobotics.org</a:t>
            </a:r>
            <a:endParaRPr lang="en-US" sz="2800" b="0" dirty="0" smtClean="0"/>
          </a:p>
          <a:p>
            <a:pPr marL="342900" indent="-342900">
              <a:buFont typeface="Arial"/>
              <a:buChar char="•"/>
            </a:pPr>
            <a:endParaRPr lang="en-US" sz="2800" b="0" dirty="0" smtClean="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25436125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Proportional Control?</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b="0" dirty="0"/>
              <a:t>Proportional control is very useful for FLL</a:t>
            </a:r>
          </a:p>
          <a:p>
            <a:pPr marL="342900" indent="-342900">
              <a:buFont typeface="Arial"/>
              <a:buChar char="•"/>
            </a:pPr>
            <a:r>
              <a:rPr lang="en-US" b="0" dirty="0"/>
              <a:t>The robot moves proportionally – moving more </a:t>
            </a:r>
            <a:r>
              <a:rPr lang="en-US" b="0" dirty="0" smtClean="0"/>
              <a:t>or less based on how far the robot is from the target distance</a:t>
            </a:r>
          </a:p>
          <a:p>
            <a:pPr marL="800100" lvl="1" indent="-342900">
              <a:buFont typeface="Arial"/>
              <a:buChar char="•"/>
            </a:pPr>
            <a:r>
              <a:rPr lang="en-US" dirty="0" smtClean="0"/>
              <a:t>For a line follower, the robot may make a sharper turn if it is further away from the line</a:t>
            </a:r>
          </a:p>
          <a:p>
            <a:pPr marL="342900" indent="-342900">
              <a:buFont typeface="Arial"/>
              <a:buChar char="•"/>
            </a:pPr>
            <a:r>
              <a:rPr lang="en-US" b="0" dirty="0" smtClean="0"/>
              <a:t>Proportional Control can be more accurate and faster for getting missions done!</a:t>
            </a:r>
          </a:p>
          <a:p>
            <a:pPr marL="342900" indent="-342900">
              <a:buFont typeface="Arial"/>
              <a:buChar char="•"/>
            </a:pPr>
            <a:r>
              <a:rPr lang="en-US" b="0" dirty="0" smtClean="0"/>
              <a:t>Every proportional control program consists of two stages:</a:t>
            </a:r>
          </a:p>
          <a:p>
            <a:pPr marL="914400" lvl="1" indent="-457200">
              <a:buFont typeface="+mj-lt"/>
              <a:buAutoNum type="arabicPeriod"/>
            </a:pPr>
            <a:r>
              <a:rPr lang="en-US" b="1" dirty="0" smtClean="0"/>
              <a:t>Computing an error </a:t>
            </a:r>
            <a:r>
              <a:rPr lang="en-US" dirty="0" smtClean="0">
                <a:sym typeface="Wingdings"/>
              </a:rPr>
              <a:t> how far is the robot from a target</a:t>
            </a:r>
          </a:p>
          <a:p>
            <a:pPr marL="914400" lvl="1" indent="-457200">
              <a:buFont typeface="+mj-lt"/>
              <a:buAutoNum type="arabicPeriod"/>
            </a:pPr>
            <a:r>
              <a:rPr lang="en-US" b="1" dirty="0" smtClean="0">
                <a:sym typeface="Wingdings"/>
              </a:rPr>
              <a:t>Making a correction </a:t>
            </a:r>
            <a:r>
              <a:rPr lang="en-US" dirty="0" smtClean="0">
                <a:sym typeface="Wingdings"/>
              </a:rPr>
              <a:t> make the robot take an action that is proportional to the error (this is why it is called proportional control)</a:t>
            </a:r>
            <a:endParaRPr lang="en-US" b="0" dirty="0"/>
          </a:p>
        </p:txBody>
      </p:sp>
      <p:sp>
        <p:nvSpPr>
          <p:cNvPr id="4" name="Footer Placeholder 3"/>
          <p:cNvSpPr>
            <a:spLocks noGrp="1"/>
          </p:cNvSpPr>
          <p:nvPr>
            <p:ph type="ftr" sz="quarter" idx="11"/>
          </p:nvPr>
        </p:nvSpPr>
        <p:spPr/>
        <p:txBody>
          <a:bodyPr/>
          <a:lstStyle/>
          <a:p>
            <a:r>
              <a:rPr lang="en-US" smtClean="0"/>
              <a:t>© Droids Robotics, 2014, v.1.0</a:t>
            </a:r>
            <a:endParaRPr lang="en-US"/>
          </a:p>
        </p:txBody>
      </p:sp>
    </p:spTree>
    <p:extLst>
      <p:ext uri="{BB962C8B-B14F-4D97-AF65-F5344CB8AC3E}">
        <p14:creationId xmlns:p14="http://schemas.microsoft.com/office/powerpoint/2010/main" val="357505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WHAT IS PROPORTIONAL</a:t>
            </a:r>
            <a:endParaRPr lang="en-US" dirty="0"/>
          </a:p>
        </p:txBody>
      </p:sp>
      <p:sp>
        <p:nvSpPr>
          <p:cNvPr id="3" name="Content Placeholder 2"/>
          <p:cNvSpPr>
            <a:spLocks noGrp="1"/>
          </p:cNvSpPr>
          <p:nvPr>
            <p:ph idx="1"/>
          </p:nvPr>
        </p:nvSpPr>
        <p:spPr>
          <a:xfrm>
            <a:off x="457199" y="1347021"/>
            <a:ext cx="7903029" cy="4373563"/>
          </a:xfrm>
        </p:spPr>
        <p:txBody>
          <a:bodyPr>
            <a:normAutofit/>
          </a:bodyPr>
          <a:lstStyle/>
          <a:p>
            <a:pPr marL="342900" indent="-342900">
              <a:buFont typeface="Arial"/>
              <a:buChar char="•"/>
            </a:pPr>
            <a:r>
              <a:rPr lang="en-US" b="0" dirty="0"/>
              <a:t>On our team, we discuss </a:t>
            </a:r>
            <a:r>
              <a:rPr lang="en-US" b="0" dirty="0" smtClean="0"/>
              <a:t>“proportional” </a:t>
            </a:r>
            <a:r>
              <a:rPr lang="en-US" b="0" dirty="0"/>
              <a:t>as a game.  </a:t>
            </a:r>
            <a:endParaRPr lang="en-US" b="0" dirty="0" smtClean="0"/>
          </a:p>
          <a:p>
            <a:pPr marL="342900" indent="-342900">
              <a:buFont typeface="Arial"/>
              <a:buChar char="•"/>
            </a:pPr>
            <a:r>
              <a:rPr lang="en-US" b="0" dirty="0" smtClean="0"/>
              <a:t>Blindfold </a:t>
            </a:r>
            <a:r>
              <a:rPr lang="en-US" b="0" dirty="0"/>
              <a:t>one teammate.  </a:t>
            </a:r>
            <a:r>
              <a:rPr lang="en-US" b="0" dirty="0" smtClean="0"/>
              <a:t>He</a:t>
            </a:r>
            <a:r>
              <a:rPr lang="en-US" b="0" dirty="0"/>
              <a:t> </a:t>
            </a:r>
            <a:r>
              <a:rPr lang="en-US" b="0" dirty="0" smtClean="0"/>
              <a:t>or She has </a:t>
            </a:r>
            <a:r>
              <a:rPr lang="en-US" b="0" dirty="0"/>
              <a:t>to get across the room as quickly as they can and stop </a:t>
            </a:r>
            <a:r>
              <a:rPr lang="en-US" b="0" dirty="0" smtClean="0"/>
              <a:t>exactly on a line drawn on the ground (use masking tape to draw a line on the floor).</a:t>
            </a:r>
          </a:p>
          <a:p>
            <a:pPr marL="342900" indent="-342900">
              <a:buFont typeface="Arial"/>
              <a:buChar char="•"/>
            </a:pPr>
            <a:r>
              <a:rPr lang="en-US" b="0" dirty="0" smtClean="0"/>
              <a:t>The rest of the team has to give the commands.</a:t>
            </a:r>
          </a:p>
          <a:p>
            <a:pPr marL="342900" indent="-342900">
              <a:buFont typeface="Arial"/>
              <a:buChar char="•"/>
            </a:pPr>
            <a:r>
              <a:rPr lang="en-US" b="0" dirty="0" smtClean="0"/>
              <a:t>When your teammate is far away, the blindfolded person must move fast and take big steps.  But as he gets closer to the line, if he keeps running, he will overshoot.  So, you have to tell the blindfolded teammate to go slower and take smaller steps.</a:t>
            </a:r>
          </a:p>
          <a:p>
            <a:pPr marL="342900" indent="-342900">
              <a:buFont typeface="Arial"/>
              <a:buChar char="•"/>
            </a:pPr>
            <a:r>
              <a:rPr lang="en-US" b="0" dirty="0" smtClean="0"/>
              <a:t>You have to program the robot in the same way!</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Droids Robotics, 2014, v.1.0</a:t>
            </a:r>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60324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How to Code proportional control</a:t>
            </a:r>
            <a:endParaRPr lang="en-US" dirty="0"/>
          </a:p>
        </p:txBody>
      </p:sp>
      <p:sp>
        <p:nvSpPr>
          <p:cNvPr id="3" name="Content Placeholder 2"/>
          <p:cNvSpPr>
            <a:spLocks noGrp="1"/>
          </p:cNvSpPr>
          <p:nvPr>
            <p:ph idx="1"/>
          </p:nvPr>
        </p:nvSpPr>
        <p:spPr/>
        <p:txBody>
          <a:bodyPr>
            <a:normAutofit lnSpcReduction="10000"/>
          </a:bodyPr>
          <a:lstStyle/>
          <a:p>
            <a:r>
              <a:rPr lang="en-US" b="0" dirty="0" smtClean="0"/>
              <a:t>To learn how to use proportional control, we give you three different examples:</a:t>
            </a:r>
          </a:p>
          <a:p>
            <a:r>
              <a:rPr lang="en-US" dirty="0" smtClean="0"/>
              <a:t>Dog Follower: uses ultrasonic</a:t>
            </a:r>
          </a:p>
          <a:p>
            <a:pPr marL="342900" indent="-342900">
              <a:buFont typeface="Arial"/>
              <a:buChar char="•"/>
            </a:pPr>
            <a:r>
              <a:rPr lang="en-US" b="0" dirty="0" smtClean="0"/>
              <a:t>We used proportional ultrasonic moves in Nature’s Fury to make sure we hit the Base Isolation Model and the Evacuation Sign just the right amount</a:t>
            </a:r>
          </a:p>
          <a:p>
            <a:r>
              <a:rPr lang="en-US" dirty="0" smtClean="0"/>
              <a:t>Line Follower: uses color sensor</a:t>
            </a:r>
          </a:p>
          <a:p>
            <a:pPr marL="342900" indent="-342900">
              <a:buFont typeface="Arial"/>
              <a:buChar char="•"/>
            </a:pPr>
            <a:r>
              <a:rPr lang="en-US" b="0" dirty="0" smtClean="0"/>
              <a:t>We use proportional (or full PID) on all lines on the mat to make our moves more efficient</a:t>
            </a:r>
          </a:p>
          <a:p>
            <a:r>
              <a:rPr lang="en-US" dirty="0" smtClean="0"/>
              <a:t>Gyro Turn: uses gyro sensor</a:t>
            </a:r>
          </a:p>
          <a:p>
            <a:pPr marL="342900" indent="-342900">
              <a:buFont typeface="Arial"/>
              <a:buChar char="•"/>
            </a:pPr>
            <a:r>
              <a:rPr lang="en-US" b="0" dirty="0" smtClean="0"/>
              <a:t>We use proportional control to make sure that we have turned the amount we want</a:t>
            </a:r>
            <a:endParaRPr lang="en-US" b="0" dirty="0"/>
          </a:p>
        </p:txBody>
      </p:sp>
      <p:sp>
        <p:nvSpPr>
          <p:cNvPr id="4" name="Footer Placeholder 3"/>
          <p:cNvSpPr>
            <a:spLocks noGrp="1"/>
          </p:cNvSpPr>
          <p:nvPr>
            <p:ph type="ftr" sz="quarter" idx="11"/>
          </p:nvPr>
        </p:nvSpPr>
        <p:spPr/>
        <p:txBody>
          <a:bodyPr/>
          <a:lstStyle/>
          <a:p>
            <a:r>
              <a:rPr lang="en-US" smtClean="0"/>
              <a:t>© Droids Robotics, 2014, v.1.0</a:t>
            </a:r>
            <a:endParaRPr lang="en-US"/>
          </a:p>
        </p:txBody>
      </p:sp>
    </p:spTree>
    <p:extLst>
      <p:ext uri="{BB962C8B-B14F-4D97-AF65-F5344CB8AC3E}">
        <p14:creationId xmlns:p14="http://schemas.microsoft.com/office/powerpoint/2010/main" val="381179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PROPORTIONAL CONTROL</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8734526"/>
              </p:ext>
            </p:extLst>
          </p:nvPr>
        </p:nvGraphicFramePr>
        <p:xfrm>
          <a:off x="602341" y="1524318"/>
          <a:ext cx="7870372" cy="3936999"/>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solidFill>
                      <a:srgbClr val="F5C201"/>
                    </a:solidFill>
                  </a:tcPr>
                </a:tc>
                <a:tc>
                  <a:txBody>
                    <a:bodyPr/>
                    <a:lstStyle/>
                    <a:p>
                      <a:r>
                        <a:rPr lang="en-US" b="1" dirty="0" smtClean="0"/>
                        <a:t>Objective</a:t>
                      </a:r>
                      <a:endParaRPr lang="en-US" b="1" dirty="0"/>
                    </a:p>
                  </a:txBody>
                  <a:tcPr>
                    <a:solidFill>
                      <a:srgbClr val="F5C201"/>
                    </a:solidFill>
                  </a:tcPr>
                </a:tc>
                <a:tc>
                  <a:txBody>
                    <a:bodyPr/>
                    <a:lstStyle/>
                    <a:p>
                      <a:r>
                        <a:rPr lang="en-US" b="1" dirty="0" smtClean="0"/>
                        <a:t>Error</a:t>
                      </a:r>
                      <a:endParaRPr lang="en-US" b="1" dirty="0"/>
                    </a:p>
                  </a:txBody>
                  <a:tcPr>
                    <a:solidFill>
                      <a:srgbClr val="F5C201"/>
                    </a:solidFill>
                  </a:tcPr>
                </a:tc>
                <a:tc>
                  <a:txBody>
                    <a:bodyPr/>
                    <a:lstStyle/>
                    <a:p>
                      <a:r>
                        <a:rPr lang="en-US" b="1" dirty="0" smtClean="0"/>
                        <a:t>Correction</a:t>
                      </a:r>
                      <a:endParaRPr lang="en-US" b="1" dirty="0"/>
                    </a:p>
                  </a:txBody>
                  <a:tcPr>
                    <a:solidFill>
                      <a:srgbClr val="F5C201"/>
                    </a:solidFill>
                  </a:tcPr>
                </a:tc>
              </a:tr>
              <a:tr h="370840">
                <a:tc>
                  <a:txBody>
                    <a:bodyPr/>
                    <a:lstStyle/>
                    <a:p>
                      <a:r>
                        <a:rPr lang="en-US" b="1" dirty="0" smtClean="0"/>
                        <a:t>Dog Follower</a:t>
                      </a:r>
                      <a:endParaRPr lang="en-US" b="1" dirty="0"/>
                    </a:p>
                  </a:txBody>
                  <a:tcPr/>
                </a:tc>
                <a:tc>
                  <a:txBody>
                    <a:bodyPr/>
                    <a:lstStyle/>
                    <a:p>
                      <a:r>
                        <a:rPr lang="en-US" dirty="0" smtClean="0"/>
                        <a:t>Get to a target</a:t>
                      </a:r>
                      <a:r>
                        <a:rPr lang="en-US" baseline="0" dirty="0" smtClean="0"/>
                        <a:t> distance from wall</a:t>
                      </a:r>
                      <a:endParaRPr lang="en-US" dirty="0"/>
                    </a:p>
                  </a:txBody>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tc>
                <a:tc>
                  <a:txBody>
                    <a:bodyPr/>
                    <a:lstStyle/>
                    <a:p>
                      <a:r>
                        <a:rPr lang="en-US" dirty="0" smtClean="0"/>
                        <a:t>Move faster based on</a:t>
                      </a:r>
                      <a:r>
                        <a:rPr lang="en-US" baseline="0" dirty="0" smtClean="0"/>
                        <a:t> distance</a:t>
                      </a:r>
                      <a:endParaRPr lang="en-US" dirty="0"/>
                    </a:p>
                  </a:txBody>
                  <a:tcPr/>
                </a:tc>
              </a:tr>
              <a:tr h="370840">
                <a:tc>
                  <a:txBody>
                    <a:bodyPr/>
                    <a:lstStyle/>
                    <a:p>
                      <a:r>
                        <a:rPr lang="en-US" b="1" dirty="0" smtClean="0"/>
                        <a:t>Line Follower</a:t>
                      </a:r>
                      <a:endParaRPr lang="en-US" b="1" dirty="0"/>
                    </a:p>
                  </a:txBody>
                  <a:tcPr/>
                </a:tc>
                <a:tc>
                  <a:txBody>
                    <a:bodyPr/>
                    <a:lstStyle/>
                    <a:p>
                      <a:r>
                        <a:rPr lang="en-US" dirty="0" smtClean="0"/>
                        <a:t>Stay</a:t>
                      </a:r>
                      <a:r>
                        <a:rPr lang="en-US" baseline="0" dirty="0" smtClean="0"/>
                        <a:t> on the edge of the line</a:t>
                      </a:r>
                      <a:endParaRPr lang="en-US" dirty="0"/>
                    </a:p>
                  </a:txBody>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tc>
                <a:tc>
                  <a:txBody>
                    <a:bodyPr/>
                    <a:lstStyle/>
                    <a:p>
                      <a:r>
                        <a:rPr lang="en-US" dirty="0" smtClean="0"/>
                        <a:t>Turn sharper based on distance from line</a:t>
                      </a:r>
                      <a:endParaRPr lang="en-US" dirty="0"/>
                    </a:p>
                  </a:txBody>
                  <a:tcPr/>
                </a:tc>
              </a:tr>
              <a:tr h="370840">
                <a:tc>
                  <a:txBody>
                    <a:bodyPr/>
                    <a:lstStyle/>
                    <a:p>
                      <a:r>
                        <a:rPr lang="en-US" b="1" dirty="0" smtClean="0"/>
                        <a:t>Gyro</a:t>
                      </a:r>
                      <a:r>
                        <a:rPr lang="en-US" b="1" baseline="0" dirty="0" smtClean="0"/>
                        <a:t> Turn</a:t>
                      </a:r>
                      <a:endParaRPr lang="en-US" b="1" dirty="0"/>
                    </a:p>
                  </a:txBody>
                  <a:tcPr/>
                </a:tc>
                <a:tc>
                  <a:txBody>
                    <a:bodyPr/>
                    <a:lstStyle/>
                    <a:p>
                      <a:r>
                        <a:rPr lang="en-US" dirty="0" smtClean="0"/>
                        <a:t>Turn to a target</a:t>
                      </a:r>
                      <a:r>
                        <a:rPr lang="en-US" baseline="0" dirty="0" smtClean="0"/>
                        <a:t> angle</a:t>
                      </a:r>
                      <a:endParaRPr lang="en-US" dirty="0"/>
                    </a:p>
                  </a:txBody>
                  <a:tcPr/>
                </a:tc>
                <a:tc>
                  <a:txBody>
                    <a:bodyPr/>
                    <a:lstStyle/>
                    <a:p>
                      <a:r>
                        <a:rPr lang="en-US" dirty="0" smtClean="0"/>
                        <a:t>How many</a:t>
                      </a:r>
                      <a:r>
                        <a:rPr lang="en-US" baseline="0" dirty="0" smtClean="0"/>
                        <a:t> degrees are we from target turn</a:t>
                      </a:r>
                      <a:endParaRPr lang="en-US" dirty="0"/>
                    </a:p>
                  </a:txBody>
                  <a:tcPr/>
                </a:tc>
                <a:tc>
                  <a:txBody>
                    <a:bodyPr/>
                    <a:lstStyle/>
                    <a:p>
                      <a:r>
                        <a:rPr lang="en-US" dirty="0" smtClean="0"/>
                        <a:t>Turn faster based on degrees</a:t>
                      </a:r>
                      <a:r>
                        <a:rPr lang="en-US" baseline="0" dirty="0" smtClean="0"/>
                        <a:t> remaining</a:t>
                      </a:r>
                      <a:endParaRPr lang="en-US" dirty="0"/>
                    </a:p>
                  </a:txBody>
                  <a:tcPr/>
                </a:tc>
              </a:tr>
            </a:tbl>
          </a:graphicData>
        </a:graphic>
      </p:graphicFrame>
    </p:spTree>
    <p:extLst>
      <p:ext uri="{BB962C8B-B14F-4D97-AF65-F5344CB8AC3E}">
        <p14:creationId xmlns:p14="http://schemas.microsoft.com/office/powerpoint/2010/main" val="18114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ULTRASONIC: Dog Follower</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7" name="Picture 6" descr="Screen Shot 2014-10-18 at 2.43.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7" y="860639"/>
            <a:ext cx="8106039" cy="5632236"/>
          </a:xfrm>
          <a:prstGeom prst="rect">
            <a:avLst/>
          </a:prstGeom>
        </p:spPr>
      </p:pic>
    </p:spTree>
    <p:extLst>
      <p:ext uri="{BB962C8B-B14F-4D97-AF65-F5344CB8AC3E}">
        <p14:creationId xmlns:p14="http://schemas.microsoft.com/office/powerpoint/2010/main" val="251781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Line Follower</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3" name="Picture 2" descr="Screen Shot 2014-10-18 at 1.0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83" y="1191865"/>
            <a:ext cx="8579191" cy="4341012"/>
          </a:xfrm>
          <a:prstGeom prst="rect">
            <a:avLst/>
          </a:prstGeom>
        </p:spPr>
      </p:pic>
    </p:spTree>
    <p:extLst>
      <p:ext uri="{BB962C8B-B14F-4D97-AF65-F5344CB8AC3E}">
        <p14:creationId xmlns:p14="http://schemas.microsoft.com/office/powerpoint/2010/main" val="203124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Gyr0: LEFT Turn </a:t>
            </a:r>
            <a:endParaRPr lang="en-US" dirty="0"/>
          </a:p>
        </p:txBody>
      </p:sp>
      <p:sp>
        <p:nvSpPr>
          <p:cNvPr id="4" name="Footer Placeholder 3"/>
          <p:cNvSpPr>
            <a:spLocks noGrp="1"/>
          </p:cNvSpPr>
          <p:nvPr>
            <p:ph type="ftr" sz="quarter" idx="11"/>
          </p:nvPr>
        </p:nvSpPr>
        <p:spPr/>
        <p:txBody>
          <a:bodyPr/>
          <a:lstStyle/>
          <a:p>
            <a:r>
              <a:rPr lang="en-US" smtClean="0"/>
              <a:t>© Droids Robotics, 2014, v.1.0</a:t>
            </a:r>
            <a:endParaRPr lang="en-US"/>
          </a:p>
        </p:txBody>
      </p:sp>
      <p:pic>
        <p:nvPicPr>
          <p:cNvPr id="3" name="Picture 2" descr="Screen Shot 2014-10-18 at 3.5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0" y="1098074"/>
            <a:ext cx="8804412" cy="5005827"/>
          </a:xfrm>
          <a:prstGeom prst="rect">
            <a:avLst/>
          </a:prstGeom>
        </p:spPr>
      </p:pic>
    </p:spTree>
    <p:extLst>
      <p:ext uri="{BB962C8B-B14F-4D97-AF65-F5344CB8AC3E}">
        <p14:creationId xmlns:p14="http://schemas.microsoft.com/office/powerpoint/2010/main" val="301200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RIGHT TURN</a:t>
            </a:r>
            <a:endParaRPr lang="en-US" dirty="0"/>
          </a:p>
        </p:txBody>
      </p:sp>
      <p:sp>
        <p:nvSpPr>
          <p:cNvPr id="4" name="Footer Placeholder 3"/>
          <p:cNvSpPr>
            <a:spLocks noGrp="1"/>
          </p:cNvSpPr>
          <p:nvPr>
            <p:ph type="ftr" sz="quarter" idx="11"/>
          </p:nvPr>
        </p:nvSpPr>
        <p:spPr/>
        <p:txBody>
          <a:bodyPr/>
          <a:lstStyle/>
          <a:p>
            <a:r>
              <a:rPr lang="en-US" smtClean="0"/>
              <a:t>© Droids Robotics, 2014, v.1.0</a:t>
            </a:r>
            <a:endParaRPr lang="en-US"/>
          </a:p>
        </p:txBody>
      </p:sp>
      <p:pic>
        <p:nvPicPr>
          <p:cNvPr id="6" name="Picture 5" descr="Screen Shot 2014-10-18 at 3.58.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42" y="1228910"/>
            <a:ext cx="8484931" cy="4848532"/>
          </a:xfrm>
          <a:prstGeom prst="rect">
            <a:avLst/>
          </a:prstGeom>
        </p:spPr>
      </p:pic>
    </p:spTree>
    <p:extLst>
      <p:ext uri="{BB962C8B-B14F-4D97-AF65-F5344CB8AC3E}">
        <p14:creationId xmlns:p14="http://schemas.microsoft.com/office/powerpoint/2010/main" val="888630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6766</TotalTime>
  <Words>586</Words>
  <Application>Microsoft Macintosh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Essential</vt:lpstr>
      <vt:lpstr>ADVANCED PROGRAMMING Lesson</vt:lpstr>
      <vt:lpstr>WHY Proportional Control?</vt:lpstr>
      <vt:lpstr>LEARNING WHAT IS PROPORTIONAL</vt:lpstr>
      <vt:lpstr>LEARN How to Code proportional control</vt:lpstr>
      <vt:lpstr>APPLICATIONS OF PROPORTIONAL CONTROL</vt:lpstr>
      <vt:lpstr>ULTRASONIC: Dog Follower</vt:lpstr>
      <vt:lpstr>COLOR: Line Follower</vt:lpstr>
      <vt:lpstr>Gyr0: LEFT Turn </vt:lpstr>
      <vt:lpstr>GYRO: RIGHT TURN</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214</cp:revision>
  <dcterms:created xsi:type="dcterms:W3CDTF">2014-08-07T02:19:13Z</dcterms:created>
  <dcterms:modified xsi:type="dcterms:W3CDTF">2014-10-18T19:59:36Z</dcterms:modified>
</cp:coreProperties>
</file>