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408" r:id="rId2"/>
    <p:sldId id="398" r:id="rId3"/>
    <p:sldId id="258" r:id="rId4"/>
    <p:sldId id="322" r:id="rId5"/>
    <p:sldId id="290" r:id="rId6"/>
    <p:sldId id="259" r:id="rId7"/>
    <p:sldId id="296" r:id="rId8"/>
    <p:sldId id="295" r:id="rId9"/>
    <p:sldId id="400" r:id="rId10"/>
    <p:sldId id="399" r:id="rId11"/>
    <p:sldId id="301" r:id="rId12"/>
    <p:sldId id="300" r:id="rId13"/>
    <p:sldId id="299" r:id="rId14"/>
    <p:sldId id="344" r:id="rId15"/>
    <p:sldId id="260" r:id="rId16"/>
    <p:sldId id="367" r:id="rId17"/>
    <p:sldId id="366" r:id="rId18"/>
    <p:sldId id="302" r:id="rId19"/>
    <p:sldId id="402" r:id="rId20"/>
    <p:sldId id="265" r:id="rId21"/>
    <p:sldId id="347" r:id="rId22"/>
    <p:sldId id="345" r:id="rId23"/>
    <p:sldId id="266" r:id="rId24"/>
    <p:sldId id="316" r:id="rId25"/>
    <p:sldId id="343" r:id="rId26"/>
    <p:sldId id="330" r:id="rId27"/>
    <p:sldId id="348" r:id="rId28"/>
    <p:sldId id="40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t>10/15/14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jpg"/><Relationship Id="rId5" Type="http://schemas.openxmlformats.org/officeDocument/2006/relationships/image" Target="../media/image15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8" y="476908"/>
            <a:ext cx="5931450" cy="2747778"/>
          </a:xfrm>
        </p:spPr>
        <p:txBody>
          <a:bodyPr/>
          <a:lstStyle/>
          <a:p>
            <a:pPr algn="ctr"/>
            <a:r>
              <a:rPr lang="en-US" sz="4800" dirty="0" smtClean="0"/>
              <a:t>BEGINNER EV3 PROGRAMMING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Lesson 1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79509" y="5590828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  <a:p>
            <a:r>
              <a:rPr lang="en-US" sz="2800" dirty="0" smtClean="0"/>
              <a:t>www.ev3lessons.com</a:t>
            </a:r>
            <a:endParaRPr lang="en-US" sz="2800" dirty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8" y="678160"/>
            <a:ext cx="2395105" cy="239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924" y="3433362"/>
            <a:ext cx="560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Intro </a:t>
            </a:r>
            <a:r>
              <a:rPr lang="en-US" sz="2800" dirty="0" smtClean="0">
                <a:solidFill>
                  <a:srgbClr val="FF0000"/>
                </a:solidFill>
              </a:rPr>
              <a:t>to Brick and </a:t>
            </a:r>
            <a:r>
              <a:rPr lang="en-US" sz="2800" dirty="0" smtClean="0">
                <a:solidFill>
                  <a:srgbClr val="FF0000"/>
                </a:solidFill>
              </a:rPr>
              <a:t>Software, Moving Straight, Turning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2: MOVING STRAIGHT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Move Straight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STEERING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74" b="26868"/>
          <a:stretch/>
        </p:blipFill>
        <p:spPr>
          <a:xfrm>
            <a:off x="592916" y="1740272"/>
            <a:ext cx="8245474" cy="34601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2149" y="5212729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90927" y="1733210"/>
            <a:ext cx="788233" cy="574200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27097" y="3336564"/>
            <a:ext cx="1263934" cy="657775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&amp; POSITIVE POWER: BACKWARD &amp; FORWARD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7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Move Straight (3 SECONDS)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4: Connect USB cable to EV3 and Laptop.</a:t>
            </a:r>
          </a:p>
          <a:p>
            <a:endParaRPr lang="en-US" dirty="0"/>
          </a:p>
          <a:p>
            <a:r>
              <a:rPr lang="en-US" dirty="0" smtClean="0"/>
              <a:t> STEP 5: Download to EV3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" b="8019"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Try: Select SECONDS, DEGREES or ROTATIONS</a:t>
            </a:r>
          </a:p>
          <a:p>
            <a:r>
              <a:rPr lang="en-US" dirty="0" smtClean="0"/>
              <a:t>Try: Different speeds</a:t>
            </a:r>
            <a:endParaRPr lang="en-US" sz="2800" dirty="0">
              <a:solidFill>
                <a:srgbClr val="3366FF"/>
              </a:solidFill>
            </a:endParaRPr>
          </a:p>
          <a:p>
            <a:pPr algn="ctr"/>
            <a:r>
              <a:rPr lang="en-US" sz="2800" dirty="0" smtClean="0">
                <a:solidFill>
                  <a:srgbClr val="3366FF"/>
                </a:solidFill>
              </a:rPr>
              <a:t>What are some advantages or disadvantages of using each one?</a:t>
            </a:r>
          </a:p>
          <a:p>
            <a:pPr algn="ctr"/>
            <a:r>
              <a:rPr lang="en-US" sz="2800" dirty="0" smtClean="0">
                <a:solidFill>
                  <a:srgbClr val="3366FF"/>
                </a:solidFill>
              </a:rPr>
              <a:t>Did you have to do a lot of guess and check to reach the line?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 CHALLENGE – PART 1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692381"/>
              </p:ext>
            </p:extLst>
          </p:nvPr>
        </p:nvGraphicFramePr>
        <p:xfrm>
          <a:off x="457199" y="1752600"/>
          <a:ext cx="8166498" cy="468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35"/>
                <a:gridCol w="1972235"/>
                <a:gridCol w="1972235"/>
                <a:gridCol w="2249793"/>
              </a:tblGrid>
              <a:tr h="93650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TEAMS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SECONDS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DEGREES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ROTATIONS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9365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Team 1</a:t>
                      </a:r>
                      <a:endParaRPr 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9365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Team 2</a:t>
                      </a:r>
                      <a:endParaRPr lang="en-US" sz="2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9365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Team 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9365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Team 4</a:t>
                      </a:r>
                      <a:endParaRPr lang="en-US" sz="2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00120"/>
              </p:ext>
            </p:extLst>
          </p:nvPr>
        </p:nvGraphicFramePr>
        <p:xfrm>
          <a:off x="192111" y="1230222"/>
          <a:ext cx="8655714" cy="425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9"/>
                <a:gridCol w="1367496"/>
                <a:gridCol w="1398650"/>
                <a:gridCol w="1453283"/>
                <a:gridCol w="1770166"/>
                <a:gridCol w="1575050"/>
              </a:tblGrid>
              <a:tr h="15829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Teams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Did you guess and check a lot?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Did changing the speed matter?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What was more accurate?  Seconds? Degrees?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Do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you think wheel size will matter?</a:t>
                      </a: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Do you think battery level matters?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707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Team 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1180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Team 2</a:t>
                      </a:r>
                    </a:p>
                    <a:p>
                      <a:endParaRPr lang="en-US" sz="2000" dirty="0" smtClean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5357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Team 3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740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Team 4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Straight more accurately: Use 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373563"/>
          </a:xfrm>
        </p:spPr>
        <p:txBody>
          <a:bodyPr/>
          <a:lstStyle/>
          <a:p>
            <a:r>
              <a:rPr lang="en-US" dirty="0" smtClean="0"/>
              <a:t>Try “port view” on </a:t>
            </a:r>
            <a:r>
              <a:rPr lang="en-US" dirty="0"/>
              <a:t>brick (on Brick Apps </a:t>
            </a:r>
            <a:r>
              <a:rPr lang="en-US" dirty="0" smtClean="0"/>
              <a:t>tab)</a:t>
            </a:r>
          </a:p>
          <a:p>
            <a:pPr lvl="1"/>
            <a:r>
              <a:rPr lang="en-US" dirty="0" smtClean="0"/>
              <a:t>Move your robot with your hand from your start line to your end line</a:t>
            </a:r>
          </a:p>
          <a:p>
            <a:pPr lvl="1"/>
            <a:r>
              <a:rPr lang="en-US" dirty="0" smtClean="0"/>
              <a:t>Read how many degrees your robot moved</a:t>
            </a:r>
          </a:p>
          <a:p>
            <a:pPr lvl="1"/>
            <a:r>
              <a:rPr lang="en-US" dirty="0" smtClean="0"/>
              <a:t>Use this number in the Move Steering Block to move the correct distance.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40" y="3079655"/>
            <a:ext cx="2911272" cy="305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40" y="3277795"/>
            <a:ext cx="3089386" cy="305849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3: TURNING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1: EV3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Vs. SPIN Turns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Pivot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Spin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 smtClean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 smtClean="0"/>
              <a:t>So when you need to make turns on the FLL board, you should decide which turn is best for you!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</a:t>
            </a:r>
          </a:p>
          <a:p>
            <a:pPr algn="ctr"/>
            <a:r>
              <a:rPr lang="en-US" dirty="0" smtClean="0"/>
              <a:t>B and C Move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Moves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Pivot and Spin turns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507155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Steering Value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-100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Turn Right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r>
                        <a:rPr lang="en-US" baseline="0" dirty="0" smtClean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Steering value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Pivot turn for 90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your robot to turn 90 degrees....Does </a:t>
            </a:r>
            <a:r>
              <a:rPr lang="en-US" sz="2400" dirty="0">
                <a:solidFill>
                  <a:srgbClr val="FF0000"/>
                </a:solidFill>
              </a:rPr>
              <a:t>the robot </a:t>
            </a:r>
            <a:r>
              <a:rPr lang="en-US" sz="2400" dirty="0" smtClean="0">
                <a:solidFill>
                  <a:srgbClr val="FF0000"/>
                </a:solidFill>
              </a:rPr>
              <a:t>actually turn </a:t>
            </a:r>
            <a:r>
              <a:rPr lang="en-US" sz="2400" dirty="0">
                <a:solidFill>
                  <a:srgbClr val="FF0000"/>
                </a:solidFill>
              </a:rPr>
              <a:t>90 </a:t>
            </a:r>
            <a:r>
              <a:rPr lang="en-US" sz="2400" dirty="0" smtClean="0">
                <a:solidFill>
                  <a:srgbClr val="FF0000"/>
                </a:solidFill>
              </a:rPr>
              <a:t>degrees if you just pick 90 degrees for 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the robot turn 90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Ans. Try using the port view again to measure the turn and then input the correct number of degrees.</a:t>
            </a:r>
          </a:p>
          <a:p>
            <a:endParaRPr lang="en-US" dirty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10" name="Picture 9" descr="Screenshot 2014-08-07 00.2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1" y="3299161"/>
            <a:ext cx="3301999" cy="3373782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An Attachment ARM, not just the 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830"/>
            <a:ext cx="4779098" cy="457424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Attach a medium motor to Port A or a large motor to Port D as needed.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wheels you should use a Move Steering Block that syncs both wheel motors.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attachment your arm, you use either a Medium Motor Block or a Large Motor Block because you don’t need to sync your motors.</a:t>
            </a:r>
          </a:p>
          <a:p>
            <a:endParaRPr lang="en-US" dirty="0"/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4" y="4725954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74" y="2117724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624" y="1779623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624" y="4404322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“On” and “Wait”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75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Leaving the motor “on” and “off”</a:t>
            </a:r>
          </a:p>
          <a:p>
            <a:r>
              <a:rPr lang="en-US" dirty="0" smtClean="0"/>
              <a:t>Why use the “on” instead of “degrees”?</a:t>
            </a:r>
          </a:p>
          <a:p>
            <a:pPr lvl="1"/>
            <a:r>
              <a:rPr lang="en-US" dirty="0" smtClean="0"/>
              <a:t>May want the program to do other tasks while moving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W</a:t>
            </a:r>
            <a:r>
              <a:rPr lang="en-US" dirty="0" smtClean="0"/>
              <a:t>ait” block in Flow Tab</a:t>
            </a:r>
          </a:p>
          <a:p>
            <a:pPr lvl="1"/>
            <a:r>
              <a:rPr lang="en-US" dirty="0" smtClean="0"/>
              <a:t>Wait for seconds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30" y="3922411"/>
            <a:ext cx="1311729" cy="1219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68" y="1600200"/>
            <a:ext cx="1818519" cy="1257487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59" y="4316278"/>
            <a:ext cx="1196889" cy="1095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7674" y="4739559"/>
            <a:ext cx="99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42" y="961100"/>
            <a:ext cx="3145906" cy="390733"/>
          </a:xfrm>
          <a:prstGeom prst="rect">
            <a:avLst/>
          </a:prstGeom>
        </p:spPr>
      </p:pic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46" y="3398374"/>
            <a:ext cx="2986806" cy="3470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15868" y="2396435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72609" y="1965739"/>
            <a:ext cx="1243259" cy="50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fun: 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Use the Display Block to display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instructions.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solidFill>
                  <a:srgbClr val="3366FF"/>
                </a:solidFill>
              </a:rPr>
              <a:t>Challenge: 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Block</a:t>
            </a:r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61" y="1424610"/>
            <a:ext cx="2468841" cy="1061867"/>
          </a:xfrm>
          <a:prstGeom prst="rect">
            <a:avLst/>
          </a:prstGeom>
        </p:spPr>
      </p:pic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34" y="930508"/>
            <a:ext cx="3310225" cy="411143"/>
          </a:xfrm>
          <a:prstGeom prst="rect">
            <a:avLst/>
          </a:prstGeom>
        </p:spPr>
      </p:pic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726608" y="4070839"/>
            <a:ext cx="3556001" cy="250950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98348" y="1822174"/>
            <a:ext cx="1424609" cy="165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Seshan from FLL Team Not the Droids You Are Looking For (Droids Robotics)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We have additional material for more advanced lessons available on request.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Useful tools for FLL teams and robot programmers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The material is made available to you free of charge.</a:t>
            </a:r>
            <a:r>
              <a:rPr lang="en-US" sz="1800" dirty="0"/>
              <a:t> </a:t>
            </a:r>
            <a:r>
              <a:rPr lang="en-US" sz="1800" dirty="0" smtClean="0"/>
              <a:t>However, we would greatly appreciate a letter indicating that you are using the materials and what you think of them.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Feedback and suggestions are encouraged.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Email: </a:t>
            </a:r>
            <a:r>
              <a:rPr lang="en-US" sz="1800" dirty="0" err="1" smtClean="0"/>
              <a:t>team@droidsrobotics.org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pic>
        <p:nvPicPr>
          <p:cNvPr id="5" name="Picture 4" descr="shapeimag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39" y="5247282"/>
            <a:ext cx="2957913" cy="13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Shut </a:t>
            </a:r>
            <a:r>
              <a:rPr lang="en-US" b="0" dirty="0"/>
              <a:t>Down EV3</a:t>
            </a:r>
          </a:p>
          <a:p>
            <a:pPr marL="569913" indent="-569913"/>
            <a:r>
              <a:rPr lang="en-US" dirty="0"/>
              <a:t>2 = Center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</a:t>
            </a:r>
            <a:r>
              <a:rPr lang="en-US" b="0" dirty="0"/>
              <a:t>Program</a:t>
            </a:r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/>
              <a:t>Tabs on </a:t>
            </a:r>
            <a:r>
              <a:rPr lang="en-US" sz="2400" b="1" dirty="0" smtClean="0"/>
              <a:t>Screen</a:t>
            </a:r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Run Recent</a:t>
            </a:r>
            <a:br>
              <a:rPr lang="en-US" sz="2400" b="1" dirty="0" smtClean="0"/>
            </a:br>
            <a:r>
              <a:rPr lang="en-US" sz="2400" dirty="0" smtClean="0"/>
              <a:t>Find programs you ran recently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/>
              <a:t>File </a:t>
            </a:r>
            <a:r>
              <a:rPr lang="en-US" sz="2400" b="1" dirty="0" smtClean="0"/>
              <a:t>Navigation</a:t>
            </a:r>
            <a:br>
              <a:rPr lang="en-US" sz="2400" b="1" dirty="0" smtClean="0"/>
            </a:br>
            <a:r>
              <a:rPr lang="en-US" sz="2400" dirty="0" smtClean="0"/>
              <a:t>Find all programs by project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/>
              <a:t>Brick </a:t>
            </a:r>
            <a:r>
              <a:rPr lang="en-US" sz="2400" b="1" dirty="0" smtClean="0"/>
              <a:t>Apps</a:t>
            </a:r>
            <a:br>
              <a:rPr lang="en-US" sz="2400" b="1" dirty="0" smtClean="0"/>
            </a:br>
            <a:r>
              <a:rPr lang="en-US" sz="2400" dirty="0" smtClean="0"/>
              <a:t>Port views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Settings</a:t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Starting A new program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Opened Projects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002080" y="2113348"/>
            <a:ext cx="2427251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92868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Opened Programs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79485" y="1739048"/>
            <a:ext cx="2186985" cy="49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55935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525468" y="2202017"/>
            <a:ext cx="2157123" cy="4635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248094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Program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Properties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237528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 Interrupt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BLOCKS</a:t>
            </a:r>
          </a:p>
          <a:p>
            <a:pPr algn="ctr"/>
            <a:r>
              <a:rPr lang="en-US" dirty="0" smtClean="0"/>
              <a:t>Brick Buttons, Gyro, Color, Ultrasonic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OPERATIONS</a:t>
            </a:r>
          </a:p>
          <a:p>
            <a:pPr algn="ctr"/>
            <a:r>
              <a:rPr lang="en-US" dirty="0" smtClean="0"/>
              <a:t>Variables, Array, Logic, Math, Compare…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6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smtClean="0"/>
              <a:t>Data Logging, Unregulated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smtClean="0"/>
              <a:t>Custom Blocks you create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6" idx="2"/>
          </p:cNvCxnSpPr>
          <p:nvPr/>
        </p:nvCxnSpPr>
        <p:spPr>
          <a:xfrm flipH="1" flipV="1">
            <a:off x="1802758" y="1985983"/>
            <a:ext cx="897926" cy="729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 flipV="1">
            <a:off x="3454880" y="1985983"/>
            <a:ext cx="1165485" cy="72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V="1">
            <a:off x="4198987" y="1985983"/>
            <a:ext cx="3250727" cy="821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 flipH="1">
            <a:off x="1740017" y="2832255"/>
            <a:ext cx="2989828" cy="1937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0"/>
          </p:cNvCxnSpPr>
          <p:nvPr/>
        </p:nvCxnSpPr>
        <p:spPr>
          <a:xfrm flipH="1">
            <a:off x="4569365" y="2832255"/>
            <a:ext cx="963385" cy="1937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6262664" y="2832255"/>
            <a:ext cx="1150217" cy="1937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6104</TotalTime>
  <Words>1598</Words>
  <Application>Microsoft Macintosh PowerPoint</Application>
  <PresentationFormat>On-screen Show (4:3)</PresentationFormat>
  <Paragraphs>250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Essential</vt:lpstr>
      <vt:lpstr>BEGINNER EV3 PROGRAMMING Lesson 1</vt:lpstr>
      <vt:lpstr>Section 1: EV3 BASICS</vt:lpstr>
      <vt:lpstr>The “Brick” Buttons</vt:lpstr>
      <vt:lpstr>The “Brick” Screen</vt:lpstr>
      <vt:lpstr>Ports, Sensors, motors</vt:lpstr>
      <vt:lpstr>EV3 Software</vt:lpstr>
      <vt:lpstr>EV3 Software: Starting A new program</vt:lpstr>
      <vt:lpstr>EV3 Software:  Programming screen</vt:lpstr>
      <vt:lpstr>EV3 Blocks: Colored Tabs</vt:lpstr>
      <vt:lpstr>Section 2: MOVING STRAIGHT</vt:lpstr>
      <vt:lpstr>CHALLENGE: Move Straight</vt:lpstr>
      <vt:lpstr>Move STEERING Block</vt:lpstr>
      <vt:lpstr>NEGATIVE &amp; POSITIVE POWER: BACKWARD &amp; FORWARD</vt:lpstr>
      <vt:lpstr>CHALLENGE: Move Straight (3 SECONDS)</vt:lpstr>
      <vt:lpstr>Move Straight: Seconds vs. degrees vs. rotations</vt:lpstr>
      <vt:lpstr>MOVE STRAIGHT CHALLENGE – PART 1 SUMMARY</vt:lpstr>
      <vt:lpstr>MOVE STRAIGHT discussion</vt:lpstr>
      <vt:lpstr>Moving Straight more accurately: Use Port View</vt:lpstr>
      <vt:lpstr>SECTION 3: TURNING</vt:lpstr>
      <vt:lpstr>PIVOT Vs. SPIN Turns</vt:lpstr>
      <vt:lpstr>How to Make Pivot and Spin turns</vt:lpstr>
      <vt:lpstr>MAKING A Pivot turn for 90 DEGREES</vt:lpstr>
      <vt:lpstr>how do you make the robot turn 90 degrees?</vt:lpstr>
      <vt:lpstr>TURNING An Attachment ARM, not just the wheels</vt:lpstr>
      <vt:lpstr>Motor “On” and “Wait” Blocks</vt:lpstr>
      <vt:lpstr>Something fun: Display Block</vt:lpstr>
      <vt:lpstr>CHALLENGE Solution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193</cp:revision>
  <dcterms:created xsi:type="dcterms:W3CDTF">2014-08-07T02:19:13Z</dcterms:created>
  <dcterms:modified xsi:type="dcterms:W3CDTF">2014-10-15T23:56:31Z</dcterms:modified>
</cp:coreProperties>
</file>