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12"/>
  </p:notesMasterIdLst>
  <p:handoutMasterIdLst>
    <p:handoutMasterId r:id="rId13"/>
  </p:handoutMasterIdLst>
  <p:sldIdLst>
    <p:sldId id="408" r:id="rId2"/>
    <p:sldId id="325" r:id="rId3"/>
    <p:sldId id="407" r:id="rId4"/>
    <p:sldId id="327" r:id="rId5"/>
    <p:sldId id="267" r:id="rId6"/>
    <p:sldId id="393" r:id="rId7"/>
    <p:sldId id="294" r:id="rId8"/>
    <p:sldId id="273" r:id="rId9"/>
    <p:sldId id="349" r:id="rId10"/>
    <p:sldId id="40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49" d="100"/>
          <a:sy n="49" d="100"/>
        </p:scale>
        <p:origin x="-480" y="-10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10/15/14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10/15/14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EE719-582C-EA4B-BF7F-EABA5287D4E7}" type="datetime1">
              <a:rPr lang="en-US" smtClean="0"/>
              <a:t>10/15/14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B48A4-3E56-0E4B-A854-1AD590649BBB}" type="datetime1">
              <a:rPr lang="en-US" smtClean="0"/>
              <a:t>10/15/14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B7F4F-1051-534C-B747-B20A6BBA8ED1}" type="datetime1">
              <a:rPr lang="en-US" smtClean="0"/>
              <a:t>10/15/14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C70BEA-2EB5-674D-81F0-6973D0DA12C1}" type="datetime1">
              <a:rPr lang="en-US" smtClean="0"/>
              <a:t>10/15/14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A00B842-B6E8-1647-96A3-1237B496442F}" type="datetime1">
              <a:rPr lang="en-US" smtClean="0"/>
              <a:t>10/15/14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Droids Robotics, 2014, v.1.1 (Last edit: 9/22/2014)</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3A879D4-A838-5E43-BBB5-7BAA4CF95E6E}" type="datetime1">
              <a:rPr lang="en-US" smtClean="0"/>
              <a:t>10/15/14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8C7A8-0F65-1C4F-A564-3F4EADED0521}" type="datetime1">
              <a:rPr lang="en-US" smtClean="0"/>
              <a:t>10/15/14</a:t>
            </a:fld>
            <a:endParaRPr lang="en-US"/>
          </a:p>
        </p:txBody>
      </p:sp>
      <p:sp>
        <p:nvSpPr>
          <p:cNvPr id="8" name="Footer Placeholder 7"/>
          <p:cNvSpPr>
            <a:spLocks noGrp="1"/>
          </p:cNvSpPr>
          <p:nvPr>
            <p:ph type="ftr" sz="quarter" idx="11"/>
          </p:nvPr>
        </p:nvSpPr>
        <p:spPr/>
        <p:txBody>
          <a:bodyPr/>
          <a:lstStyle/>
          <a:p>
            <a:r>
              <a:rPr lang="en-US" smtClean="0"/>
              <a:t>© Droids Robotics, 2014, v.1.1 (Last edit: 9/22/2014)</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5FB088-CA30-C540-B1DE-8FD88E9D189D}" type="datetime1">
              <a:rPr lang="en-US" smtClean="0"/>
              <a:t>10/15/14</a:t>
            </a:fld>
            <a:endParaRPr lang="en-US"/>
          </a:p>
        </p:txBody>
      </p:sp>
      <p:sp>
        <p:nvSpPr>
          <p:cNvPr id="4" name="Footer Placeholder 3"/>
          <p:cNvSpPr>
            <a:spLocks noGrp="1"/>
          </p:cNvSpPr>
          <p:nvPr>
            <p:ph type="ftr" sz="quarter" idx="11"/>
          </p:nvPr>
        </p:nvSpPr>
        <p:spPr/>
        <p:txBody>
          <a:bodyPr/>
          <a:lstStyle/>
          <a:p>
            <a:r>
              <a:rPr lang="en-US" smtClean="0"/>
              <a:t>© Droids Robotics, 2014, v.1.1 (Last edit: 9/22/2014)</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60B2E-D83D-7043-98FB-07AB50A24F3B}" type="datetime1">
              <a:rPr lang="en-US" smtClean="0"/>
              <a:t>10/15/14</a:t>
            </a:fld>
            <a:endParaRPr lang="en-US"/>
          </a:p>
        </p:txBody>
      </p:sp>
      <p:sp>
        <p:nvSpPr>
          <p:cNvPr id="3" name="Footer Placeholder 2"/>
          <p:cNvSpPr>
            <a:spLocks noGrp="1"/>
          </p:cNvSpPr>
          <p:nvPr>
            <p:ph type="ftr" sz="quarter" idx="11"/>
          </p:nvPr>
        </p:nvSpPr>
        <p:spPr/>
        <p:txBody>
          <a:bodyPr/>
          <a:lstStyle/>
          <a:p>
            <a:r>
              <a:rPr lang="en-US" smtClean="0"/>
              <a:t>© Droids Robotics, 2014, v.1.1 (Last edit: 9/22/2014)</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FE220-B77A-9348-BFD9-0C527B06B024}" type="datetime1">
              <a:rPr lang="en-US" smtClean="0"/>
              <a:t>10/15/14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A9A35-E090-A740-9261-1E4FDF46DA25}" type="datetime1">
              <a:rPr lang="en-US" smtClean="0"/>
              <a:t>10/15/14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6EAF677-B99A-E643-A34F-E4FC68891A05}" type="datetime1">
              <a:rPr lang="en-US" smtClean="0"/>
              <a:t>10/15/14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Droids Robotics, 2014, v.1.1 (Last edit: 9/22/2014)</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458" y="476908"/>
            <a:ext cx="5931450" cy="2747778"/>
          </a:xfrm>
        </p:spPr>
        <p:txBody>
          <a:bodyPr/>
          <a:lstStyle/>
          <a:p>
            <a:pPr algn="ctr"/>
            <a:r>
              <a:rPr lang="en-US" sz="4800" dirty="0" smtClean="0"/>
              <a:t>BEGINNER EV3 PROGRAMMING</a:t>
            </a:r>
            <a:r>
              <a:rPr lang="en-US" sz="6000" dirty="0" smtClean="0"/>
              <a:t/>
            </a:r>
            <a:br>
              <a:rPr lang="en-US" sz="6000" dirty="0" smtClean="0"/>
            </a:br>
            <a:r>
              <a:rPr lang="en-US" sz="4800" dirty="0" smtClean="0"/>
              <a:t>Lesson 2</a:t>
            </a:r>
            <a:endParaRPr lang="en-US" sz="4800" dirty="0"/>
          </a:p>
        </p:txBody>
      </p:sp>
      <p:sp>
        <p:nvSpPr>
          <p:cNvPr id="7" name="TextBox 6"/>
          <p:cNvSpPr txBox="1"/>
          <p:nvPr/>
        </p:nvSpPr>
        <p:spPr>
          <a:xfrm>
            <a:off x="479509" y="5590828"/>
            <a:ext cx="4750545" cy="954107"/>
          </a:xfrm>
          <a:prstGeom prst="rect">
            <a:avLst/>
          </a:prstGeom>
          <a:noFill/>
        </p:spPr>
        <p:txBody>
          <a:bodyPr wrap="square" rtlCol="0">
            <a:spAutoFit/>
          </a:bodyPr>
          <a:lstStyle/>
          <a:p>
            <a:r>
              <a:rPr lang="en-US" sz="2800" dirty="0" smtClean="0"/>
              <a:t>By: Droids Robotics</a:t>
            </a:r>
          </a:p>
          <a:p>
            <a:r>
              <a:rPr lang="en-US" sz="2800" dirty="0" smtClean="0"/>
              <a:t>www.ev3lessons.com</a:t>
            </a:r>
            <a:endParaRPr lang="en-US" sz="2800" dirty="0"/>
          </a:p>
        </p:txBody>
      </p:sp>
      <p:pic>
        <p:nvPicPr>
          <p:cNvPr id="3" name="Picture 2" descr="Droidslog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3908" y="678160"/>
            <a:ext cx="2395105" cy="2395105"/>
          </a:xfrm>
          <a:prstGeom prst="rect">
            <a:avLst/>
          </a:prstGeom>
        </p:spPr>
      </p:pic>
      <p:sp>
        <p:nvSpPr>
          <p:cNvPr id="4" name="TextBox 3"/>
          <p:cNvSpPr txBox="1"/>
          <p:nvPr/>
        </p:nvSpPr>
        <p:spPr>
          <a:xfrm>
            <a:off x="660924" y="3433362"/>
            <a:ext cx="5889000" cy="954107"/>
          </a:xfrm>
          <a:prstGeom prst="rect">
            <a:avLst/>
          </a:prstGeom>
          <a:noFill/>
        </p:spPr>
        <p:txBody>
          <a:bodyPr wrap="square" rtlCol="0">
            <a:spAutoFit/>
          </a:bodyPr>
          <a:lstStyle/>
          <a:p>
            <a:r>
              <a:rPr lang="en-US" sz="2800" dirty="0" smtClean="0">
                <a:solidFill>
                  <a:srgbClr val="FF0000"/>
                </a:solidFill>
              </a:rPr>
              <a:t>Touch </a:t>
            </a:r>
            <a:r>
              <a:rPr lang="en-US" sz="2800" dirty="0" smtClean="0">
                <a:solidFill>
                  <a:srgbClr val="FF0000"/>
                </a:solidFill>
              </a:rPr>
              <a:t>Sensor</a:t>
            </a:r>
          </a:p>
          <a:p>
            <a:r>
              <a:rPr lang="en-US" sz="2800" smtClean="0">
                <a:solidFill>
                  <a:srgbClr val="FF0000"/>
                </a:solidFill>
              </a:rPr>
              <a:t>Color </a:t>
            </a:r>
            <a:r>
              <a:rPr lang="en-US" sz="2800" dirty="0" smtClean="0">
                <a:solidFill>
                  <a:srgbClr val="FF0000"/>
                </a:solidFill>
              </a:rPr>
              <a:t>Sensor</a:t>
            </a:r>
          </a:p>
        </p:txBody>
      </p:sp>
    </p:spTree>
    <p:extLst>
      <p:ext uri="{BB962C8B-B14F-4D97-AF65-F5344CB8AC3E}">
        <p14:creationId xmlns:p14="http://schemas.microsoft.com/office/powerpoint/2010/main" val="36376264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en-US" sz="1800" dirty="0" smtClean="0"/>
              <a:t>This tutorial was created by Sanjay Seshan and </a:t>
            </a:r>
            <a:r>
              <a:rPr lang="en-US" sz="1800" dirty="0" err="1" smtClean="0"/>
              <a:t>Arvind</a:t>
            </a:r>
            <a:r>
              <a:rPr lang="en-US" sz="1800" dirty="0" smtClean="0"/>
              <a:t> Seshan from FLL Team Not the Droids You Are Looking For (Droids Robotics)</a:t>
            </a:r>
          </a:p>
          <a:p>
            <a:pPr marL="342900" indent="-342900">
              <a:buFont typeface="Arial"/>
              <a:buChar char="•"/>
            </a:pPr>
            <a:r>
              <a:rPr lang="en-US" sz="1800" dirty="0" smtClean="0"/>
              <a:t>We have additional material for more advanced lessons available on request.</a:t>
            </a:r>
          </a:p>
          <a:p>
            <a:pPr marL="342900" indent="-342900">
              <a:buFont typeface="Arial"/>
              <a:buChar char="•"/>
            </a:pPr>
            <a:r>
              <a:rPr lang="en-US" sz="1800" dirty="0" smtClean="0"/>
              <a:t>Useful tools for FLL teams and robot programmers are available at www.ev3lessons.com</a:t>
            </a:r>
          </a:p>
          <a:p>
            <a:pPr marL="342900" indent="-342900">
              <a:buFont typeface="Arial"/>
              <a:buChar char="•"/>
            </a:pPr>
            <a:r>
              <a:rPr lang="en-US" sz="1800" dirty="0" smtClean="0"/>
              <a:t>The material is made available to you free of charge.</a:t>
            </a:r>
            <a:r>
              <a:rPr lang="en-US" sz="1800" dirty="0"/>
              <a:t> </a:t>
            </a:r>
            <a:r>
              <a:rPr lang="en-US" sz="1800" dirty="0" smtClean="0"/>
              <a:t>However, we would greatly appreciate a letter indicating that you are using the materials and what you think of them. </a:t>
            </a:r>
          </a:p>
          <a:p>
            <a:pPr marL="342900" indent="-342900">
              <a:buFont typeface="Arial"/>
              <a:buChar char="•"/>
            </a:pPr>
            <a:r>
              <a:rPr lang="en-US" sz="1800" dirty="0" smtClean="0"/>
              <a:t>Feedback and suggestions are encouraged.</a:t>
            </a:r>
          </a:p>
          <a:p>
            <a:pPr marL="342900" indent="-342900">
              <a:buFont typeface="Arial"/>
              <a:buChar char="•"/>
            </a:pPr>
            <a:r>
              <a:rPr lang="en-US" sz="1800" dirty="0" smtClean="0"/>
              <a:t>Email: </a:t>
            </a:r>
            <a:r>
              <a:rPr lang="en-US" sz="1800" dirty="0" err="1" smtClean="0"/>
              <a:t>team@droidsrobotics.org</a:t>
            </a:r>
            <a:endParaRPr lang="en-US" sz="1800" dirty="0" smtClean="0"/>
          </a:p>
        </p:txBody>
      </p:sp>
      <p:sp>
        <p:nvSpPr>
          <p:cNvPr id="4" name="Footer Placeholder 3"/>
          <p:cNvSpPr>
            <a:spLocks noGrp="1"/>
          </p:cNvSpPr>
          <p:nvPr>
            <p:ph type="ftr" sz="quarter" idx="11"/>
          </p:nvPr>
        </p:nvSpPr>
        <p:spPr/>
        <p:txBody>
          <a:bodyPr/>
          <a:lstStyle/>
          <a:p>
            <a:r>
              <a:rPr lang="en-US" smtClean="0"/>
              <a:t>© Droids Robotics, 2014, v.1.1 (Last edit: 9/22/2014)</a:t>
            </a:r>
            <a:endParaRPr lang="en-US" dirty="0"/>
          </a:p>
        </p:txBody>
      </p:sp>
      <p:pic>
        <p:nvPicPr>
          <p:cNvPr id="5" name="Picture 4" descr="shapeimage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339" y="5247282"/>
            <a:ext cx="2957913" cy="1374967"/>
          </a:xfrm>
          <a:prstGeom prst="rect">
            <a:avLst/>
          </a:prstGeom>
        </p:spPr>
      </p:pic>
    </p:spTree>
    <p:extLst>
      <p:ext uri="{BB962C8B-B14F-4D97-AF65-F5344CB8AC3E}">
        <p14:creationId xmlns:p14="http://schemas.microsoft.com/office/powerpoint/2010/main" val="25436125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06070"/>
            <a:ext cx="8245475" cy="1371600"/>
          </a:xfrm>
        </p:spPr>
        <p:txBody>
          <a:bodyPr>
            <a:normAutofit/>
          </a:bodyPr>
          <a:lstStyle/>
          <a:p>
            <a:pPr algn="ctr"/>
            <a:r>
              <a:rPr lang="en-US" dirty="0" smtClean="0"/>
              <a:t>SECTION 4: TOUCH SENSOR</a:t>
            </a:r>
            <a:endParaRPr lang="en-US" dirty="0"/>
          </a:p>
        </p:txBody>
      </p:sp>
      <p:sp>
        <p:nvSpPr>
          <p:cNvPr id="3" name="Footer Placeholder 2"/>
          <p:cNvSpPr>
            <a:spLocks noGrp="1"/>
          </p:cNvSpPr>
          <p:nvPr>
            <p:ph type="ftr" sz="quarter" idx="11"/>
          </p:nvPr>
        </p:nvSpPr>
        <p:spPr/>
        <p:txBody>
          <a:bodyPr/>
          <a:lstStyle/>
          <a:p>
            <a:r>
              <a:rPr lang="en-US" smtClean="0"/>
              <a:t>© Droids Robotics, 2014, v.1.1 (Last edit: 9/22/2014)</a:t>
            </a:r>
            <a:endParaRPr lang="en-US"/>
          </a:p>
        </p:txBody>
      </p:sp>
    </p:spTree>
    <p:extLst>
      <p:ext uri="{BB962C8B-B14F-4D97-AF65-F5344CB8AC3E}">
        <p14:creationId xmlns:p14="http://schemas.microsoft.com/office/powerpoint/2010/main" val="21740241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to your Robot Build</a:t>
            </a:r>
            <a:endParaRPr lang="en-US" dirty="0"/>
          </a:p>
        </p:txBody>
      </p:sp>
      <p:sp>
        <p:nvSpPr>
          <p:cNvPr id="3" name="Content Placeholder 2"/>
          <p:cNvSpPr>
            <a:spLocks noGrp="1"/>
          </p:cNvSpPr>
          <p:nvPr>
            <p:ph idx="1"/>
          </p:nvPr>
        </p:nvSpPr>
        <p:spPr/>
        <p:txBody>
          <a:bodyPr/>
          <a:lstStyle/>
          <a:p>
            <a:r>
              <a:rPr lang="en-US" dirty="0" smtClean="0"/>
              <a:t>If you built the robot that we recommended, you will have to make a minor modification to the design so that the touch sensor is more accessible.</a:t>
            </a:r>
            <a:endParaRPr lang="en-US" dirty="0"/>
          </a:p>
        </p:txBody>
      </p:sp>
      <p:sp>
        <p:nvSpPr>
          <p:cNvPr id="4" name="Footer Placeholder 3"/>
          <p:cNvSpPr>
            <a:spLocks noGrp="1"/>
          </p:cNvSpPr>
          <p:nvPr>
            <p:ph type="ftr" sz="quarter" idx="11"/>
          </p:nvPr>
        </p:nvSpPr>
        <p:spPr/>
        <p:txBody>
          <a:bodyPr/>
          <a:lstStyle/>
          <a:p>
            <a:r>
              <a:rPr lang="en-US" smtClean="0"/>
              <a:t>© Droids Robotics, 2014, v.1.1 (Last edit: 9/22/2014)</a:t>
            </a:r>
            <a:endParaRPr lang="en-US"/>
          </a:p>
        </p:txBody>
      </p:sp>
      <p:pic>
        <p:nvPicPr>
          <p:cNvPr id="5" name="Picture 4" descr="photo 1 (3).JPG"/>
          <p:cNvPicPr>
            <a:picLocks noChangeAspect="1"/>
          </p:cNvPicPr>
          <p:nvPr/>
        </p:nvPicPr>
        <p:blipFill rotWithShape="1">
          <a:blip r:embed="rId2">
            <a:extLst>
              <a:ext uri="{28A0092B-C50C-407E-A947-70E740481C1C}">
                <a14:useLocalDpi xmlns:a14="http://schemas.microsoft.com/office/drawing/2010/main" val="0"/>
              </a:ext>
            </a:extLst>
          </a:blip>
          <a:srcRect l="22200" t="25661" r="36250" b="23231"/>
          <a:stretch/>
        </p:blipFill>
        <p:spPr>
          <a:xfrm>
            <a:off x="1348764" y="3169824"/>
            <a:ext cx="1571442" cy="1443790"/>
          </a:xfrm>
          <a:prstGeom prst="rect">
            <a:avLst/>
          </a:prstGeom>
        </p:spPr>
      </p:pic>
      <p:pic>
        <p:nvPicPr>
          <p:cNvPr id="6" name="Picture 5" descr="photo 2 (4).JPG"/>
          <p:cNvPicPr>
            <a:picLocks noChangeAspect="1"/>
          </p:cNvPicPr>
          <p:nvPr/>
        </p:nvPicPr>
        <p:blipFill rotWithShape="1">
          <a:blip r:embed="rId3">
            <a:extLst>
              <a:ext uri="{28A0092B-C50C-407E-A947-70E740481C1C}">
                <a14:useLocalDpi xmlns:a14="http://schemas.microsoft.com/office/drawing/2010/main" val="0"/>
              </a:ext>
            </a:extLst>
          </a:blip>
          <a:srcRect t="23428" r="24736" b="12676"/>
          <a:stretch/>
        </p:blipFill>
        <p:spPr>
          <a:xfrm>
            <a:off x="3784341" y="3169824"/>
            <a:ext cx="2276909" cy="1443790"/>
          </a:xfrm>
          <a:prstGeom prst="rect">
            <a:avLst/>
          </a:prstGeom>
        </p:spPr>
      </p:pic>
    </p:spTree>
    <p:extLst>
      <p:ext uri="{BB962C8B-B14F-4D97-AF65-F5344CB8AC3E}">
        <p14:creationId xmlns:p14="http://schemas.microsoft.com/office/powerpoint/2010/main" val="257129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SENSOR TAB vs. FLOW TAB (READING VS Wait for Sensor)</a:t>
            </a:r>
            <a:endParaRPr lang="en-US" dirty="0"/>
          </a:p>
        </p:txBody>
      </p:sp>
      <p:sp>
        <p:nvSpPr>
          <p:cNvPr id="3" name="Content Placeholder 2"/>
          <p:cNvSpPr>
            <a:spLocks noGrp="1"/>
          </p:cNvSpPr>
          <p:nvPr>
            <p:ph idx="1"/>
          </p:nvPr>
        </p:nvSpPr>
        <p:spPr>
          <a:xfrm>
            <a:off x="457199" y="2155000"/>
            <a:ext cx="8245474" cy="2359273"/>
          </a:xfrm>
        </p:spPr>
        <p:txBody>
          <a:bodyPr/>
          <a:lstStyle/>
          <a:p>
            <a:r>
              <a:rPr lang="en-US" dirty="0" smtClean="0"/>
              <a:t>Compare sensor block to wait block</a:t>
            </a:r>
          </a:p>
          <a:p>
            <a:pPr lvl="1"/>
            <a:r>
              <a:rPr lang="en-US" dirty="0" smtClean="0"/>
              <a:t>When should we use one or the other</a:t>
            </a:r>
          </a:p>
          <a:p>
            <a:pPr lvl="1"/>
            <a:r>
              <a:rPr lang="en-US" dirty="0" smtClean="0"/>
              <a:t>Sensor Tab Sensor Blocks = Reading and Comparing Sensor Values</a:t>
            </a:r>
          </a:p>
          <a:p>
            <a:pPr lvl="1"/>
            <a:r>
              <a:rPr lang="en-US" dirty="0" smtClean="0"/>
              <a:t>Flow Tab Wait For Block = Wait until a sensor reading</a:t>
            </a:r>
          </a:p>
        </p:txBody>
      </p:sp>
      <p:pic>
        <p:nvPicPr>
          <p:cNvPr id="6" name="Picture 5" descr="Screen Shot 2014-08-07 at 12.27.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765" y="1412696"/>
            <a:ext cx="3354455" cy="389814"/>
          </a:xfrm>
          <a:prstGeom prst="rect">
            <a:avLst/>
          </a:prstGeom>
        </p:spPr>
      </p:pic>
      <p:pic>
        <p:nvPicPr>
          <p:cNvPr id="8" name="Picture 7" descr="Screen Shot 2014-08-07 at 12.2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62" y="1329411"/>
            <a:ext cx="2991825" cy="389814"/>
          </a:xfrm>
          <a:prstGeom prst="rect">
            <a:avLst/>
          </a:prstGeom>
        </p:spPr>
      </p:pic>
      <p:sp>
        <p:nvSpPr>
          <p:cNvPr id="4" name="TextBox 3"/>
          <p:cNvSpPr txBox="1"/>
          <p:nvPr/>
        </p:nvSpPr>
        <p:spPr>
          <a:xfrm>
            <a:off x="877455" y="5172364"/>
            <a:ext cx="7146856" cy="954107"/>
          </a:xfrm>
          <a:prstGeom prst="rect">
            <a:avLst/>
          </a:prstGeom>
          <a:noFill/>
        </p:spPr>
        <p:txBody>
          <a:bodyPr wrap="square" rtlCol="0">
            <a:spAutoFit/>
          </a:bodyPr>
          <a:lstStyle/>
          <a:p>
            <a:pPr algn="ctr"/>
            <a:r>
              <a:rPr lang="en-US" sz="2800" b="1" dirty="0" smtClean="0">
                <a:ln>
                  <a:solidFill>
                    <a:srgbClr val="FF6600"/>
                  </a:solidFill>
                </a:ln>
              </a:rPr>
              <a:t>In this tutorial, we will use the </a:t>
            </a:r>
          </a:p>
          <a:p>
            <a:pPr algn="ctr"/>
            <a:r>
              <a:rPr lang="en-US" sz="2800" b="1" dirty="0" smtClean="0">
                <a:ln>
                  <a:solidFill>
                    <a:srgbClr val="FF6600"/>
                  </a:solidFill>
                </a:ln>
              </a:rPr>
              <a:t>Wait For Block</a:t>
            </a:r>
            <a:endParaRPr lang="en-US" sz="2800" b="1" dirty="0">
              <a:ln>
                <a:solidFill>
                  <a:srgbClr val="FF6600"/>
                </a:solidFill>
              </a:ln>
            </a:endParaRPr>
          </a:p>
        </p:txBody>
      </p:sp>
      <p:sp>
        <p:nvSpPr>
          <p:cNvPr id="5" name="Down Arrow 4"/>
          <p:cNvSpPr/>
          <p:nvPr/>
        </p:nvSpPr>
        <p:spPr>
          <a:xfrm>
            <a:off x="4098636" y="4202545"/>
            <a:ext cx="531091" cy="877455"/>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t>© Droids Robotics, 2014, v.1.1 (Last edit: 9/22/2014)</a:t>
            </a:r>
            <a:endParaRPr lang="en-US"/>
          </a:p>
        </p:txBody>
      </p:sp>
    </p:spTree>
    <p:extLst>
      <p:ext uri="{BB962C8B-B14F-4D97-AF65-F5344CB8AC3E}">
        <p14:creationId xmlns:p14="http://schemas.microsoft.com/office/powerpoint/2010/main" val="18644724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Touch Sensor</a:t>
            </a:r>
            <a:endParaRPr lang="en-US" dirty="0"/>
          </a:p>
        </p:txBody>
      </p:sp>
      <p:sp>
        <p:nvSpPr>
          <p:cNvPr id="3" name="Content Placeholder 2"/>
          <p:cNvSpPr>
            <a:spLocks noGrp="1"/>
          </p:cNvSpPr>
          <p:nvPr>
            <p:ph idx="1"/>
          </p:nvPr>
        </p:nvSpPr>
        <p:spPr>
          <a:xfrm>
            <a:off x="457199" y="1609410"/>
            <a:ext cx="4414983" cy="4789189"/>
          </a:xfrm>
        </p:spPr>
        <p:txBody>
          <a:bodyPr>
            <a:normAutofit fontScale="92500" lnSpcReduction="10000"/>
          </a:bodyPr>
          <a:lstStyle/>
          <a:p>
            <a:r>
              <a:rPr lang="en-US" sz="2800" dirty="0" smtClean="0">
                <a:solidFill>
                  <a:srgbClr val="FF0000"/>
                </a:solidFill>
              </a:rPr>
              <a:t>Challenge 1: </a:t>
            </a:r>
            <a:r>
              <a:rPr lang="en-US" sz="2800" dirty="0" smtClean="0"/>
              <a:t>Program your robot to move straight until you touch the sensor with your hand.</a:t>
            </a:r>
            <a:endParaRPr lang="en-US" sz="2800" dirty="0"/>
          </a:p>
          <a:p>
            <a:endParaRPr lang="en-US" sz="2800" dirty="0"/>
          </a:p>
          <a:p>
            <a:r>
              <a:rPr lang="en-US" sz="2800" dirty="0" smtClean="0">
                <a:solidFill>
                  <a:srgbClr val="FF0000"/>
                </a:solidFill>
              </a:rPr>
              <a:t>Challenge 2: </a:t>
            </a:r>
            <a:r>
              <a:rPr lang="en-US" sz="2800" dirty="0" smtClean="0"/>
              <a:t>Program your robot to move until it hits the edge of the FLL table past the dog and cat missions. Then back up to the black line and turn right 90 degrees. </a:t>
            </a:r>
          </a:p>
        </p:txBody>
      </p:sp>
      <p:pic>
        <p:nvPicPr>
          <p:cNvPr id="5" name="Picture 4"/>
          <p:cNvPicPr>
            <a:picLocks noChangeAspect="1"/>
          </p:cNvPicPr>
          <p:nvPr/>
        </p:nvPicPr>
        <p:blipFill>
          <a:blip r:embed="rId2"/>
          <a:stretch>
            <a:fillRect/>
          </a:stretch>
        </p:blipFill>
        <p:spPr>
          <a:xfrm>
            <a:off x="7152050" y="1609410"/>
            <a:ext cx="1423624" cy="1291340"/>
          </a:xfrm>
          <a:prstGeom prst="rect">
            <a:avLst/>
          </a:prstGeom>
        </p:spPr>
      </p:pic>
      <p:pic>
        <p:nvPicPr>
          <p:cNvPr id="4" name="Picture 3" descr="Screen Shot 2014-08-08 at 6.00.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50" y="1412696"/>
            <a:ext cx="2209800" cy="3009900"/>
          </a:xfrm>
          <a:prstGeom prst="rect">
            <a:avLst/>
          </a:prstGeom>
        </p:spPr>
      </p:pic>
      <p:pic>
        <p:nvPicPr>
          <p:cNvPr id="6" name="Picture 5" descr="Screen Shot 2014-08-07 at 12.27.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7830" y="1022882"/>
            <a:ext cx="3354455" cy="389814"/>
          </a:xfrm>
          <a:prstGeom prst="rect">
            <a:avLst/>
          </a:prstGeom>
        </p:spPr>
      </p:pic>
      <p:sp>
        <p:nvSpPr>
          <p:cNvPr id="7" name="TextBox 6"/>
          <p:cNvSpPr txBox="1"/>
          <p:nvPr/>
        </p:nvSpPr>
        <p:spPr>
          <a:xfrm>
            <a:off x="6558614" y="3059546"/>
            <a:ext cx="1773671" cy="923330"/>
          </a:xfrm>
          <a:prstGeom prst="rect">
            <a:avLst/>
          </a:prstGeom>
          <a:noFill/>
        </p:spPr>
        <p:txBody>
          <a:bodyPr wrap="square" rtlCol="0">
            <a:spAutoFit/>
          </a:bodyPr>
          <a:lstStyle/>
          <a:p>
            <a:r>
              <a:rPr lang="en-US" dirty="0" smtClean="0"/>
              <a:t>0 = released</a:t>
            </a:r>
          </a:p>
          <a:p>
            <a:r>
              <a:rPr lang="en-US" dirty="0" smtClean="0"/>
              <a:t>1 = pressed</a:t>
            </a:r>
          </a:p>
          <a:p>
            <a:r>
              <a:rPr lang="en-US" dirty="0" smtClean="0"/>
              <a:t>2 = bumped</a:t>
            </a:r>
            <a:endParaRPr lang="en-US" dirty="0"/>
          </a:p>
        </p:txBody>
      </p:sp>
      <p:sp>
        <p:nvSpPr>
          <p:cNvPr id="8" name="Oval 7"/>
          <p:cNvSpPr/>
          <p:nvPr/>
        </p:nvSpPr>
        <p:spPr>
          <a:xfrm>
            <a:off x="6500126" y="3659908"/>
            <a:ext cx="1465477" cy="42718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noFill/>
            </a:endParaRPr>
          </a:p>
        </p:txBody>
      </p:sp>
      <p:sp>
        <p:nvSpPr>
          <p:cNvPr id="9" name="TextBox 8"/>
          <p:cNvSpPr txBox="1"/>
          <p:nvPr/>
        </p:nvSpPr>
        <p:spPr>
          <a:xfrm>
            <a:off x="4872182" y="5137528"/>
            <a:ext cx="3263035" cy="1200329"/>
          </a:xfrm>
          <a:prstGeom prst="rect">
            <a:avLst/>
          </a:prstGeom>
          <a:noFill/>
        </p:spPr>
        <p:txBody>
          <a:bodyPr wrap="square" rtlCol="0">
            <a:spAutoFit/>
          </a:bodyPr>
          <a:lstStyle/>
          <a:p>
            <a:r>
              <a:rPr lang="en-US" b="1" dirty="0" smtClean="0"/>
              <a:t>Hint: </a:t>
            </a:r>
            <a:r>
              <a:rPr lang="en-US" dirty="0" smtClean="0"/>
              <a:t>You will combine everything you have learnt so far: Move Steering + Turning + Wait Block </a:t>
            </a:r>
            <a:endParaRPr lang="en-US" dirty="0"/>
          </a:p>
        </p:txBody>
      </p:sp>
      <p:sp>
        <p:nvSpPr>
          <p:cNvPr id="10" name="Footer Placeholder 9"/>
          <p:cNvSpPr>
            <a:spLocks noGrp="1"/>
          </p:cNvSpPr>
          <p:nvPr>
            <p:ph type="ftr" sz="quarter" idx="11"/>
          </p:nvPr>
        </p:nvSpPr>
        <p:spPr/>
        <p:txBody>
          <a:bodyPr/>
          <a:lstStyle/>
          <a:p>
            <a:r>
              <a:rPr lang="en-US" smtClean="0"/>
              <a:t>© Droids Robotics, 2014, v.1.1 (Last edit: 9/22/2014)</a:t>
            </a:r>
            <a:endParaRPr lang="en-US"/>
          </a:p>
        </p:txBody>
      </p:sp>
    </p:spTree>
    <p:extLst>
      <p:ext uri="{BB962C8B-B14F-4D97-AF65-F5344CB8AC3E}">
        <p14:creationId xmlns:p14="http://schemas.microsoft.com/office/powerpoint/2010/main" val="30735132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06070"/>
            <a:ext cx="8245475" cy="1371600"/>
          </a:xfrm>
        </p:spPr>
        <p:txBody>
          <a:bodyPr>
            <a:normAutofit/>
          </a:bodyPr>
          <a:lstStyle/>
          <a:p>
            <a:pPr algn="ctr"/>
            <a:r>
              <a:rPr lang="en-US" dirty="0" smtClean="0"/>
              <a:t>SECTION 5: Color SENSOR</a:t>
            </a:r>
            <a:endParaRPr lang="en-US" dirty="0"/>
          </a:p>
        </p:txBody>
      </p:sp>
      <p:sp>
        <p:nvSpPr>
          <p:cNvPr id="3" name="Footer Placeholder 2"/>
          <p:cNvSpPr>
            <a:spLocks noGrp="1"/>
          </p:cNvSpPr>
          <p:nvPr>
            <p:ph type="ftr" sz="quarter" idx="11"/>
          </p:nvPr>
        </p:nvSpPr>
        <p:spPr/>
        <p:txBody>
          <a:bodyPr/>
          <a:lstStyle/>
          <a:p>
            <a:r>
              <a:rPr lang="en-US" smtClean="0"/>
              <a:t>© Droids Robotics, 2014, v.1.1 (Last edit: 9/22/2014)</a:t>
            </a:r>
            <a:endParaRPr lang="en-US"/>
          </a:p>
        </p:txBody>
      </p:sp>
    </p:spTree>
    <p:extLst>
      <p:ext uri="{BB962C8B-B14F-4D97-AF65-F5344CB8AC3E}">
        <p14:creationId xmlns:p14="http://schemas.microsoft.com/office/powerpoint/2010/main" val="28320179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the color sensor</a:t>
            </a:r>
            <a:br>
              <a:rPr lang="en-US" dirty="0" smtClean="0"/>
            </a:br>
            <a:endParaRPr lang="en-US" dirty="0"/>
          </a:p>
        </p:txBody>
      </p:sp>
      <p:sp>
        <p:nvSpPr>
          <p:cNvPr id="3" name="Content Placeholder 2"/>
          <p:cNvSpPr>
            <a:spLocks noGrp="1"/>
          </p:cNvSpPr>
          <p:nvPr>
            <p:ph idx="1"/>
          </p:nvPr>
        </p:nvSpPr>
        <p:spPr>
          <a:xfrm>
            <a:off x="457198" y="1380597"/>
            <a:ext cx="8245475" cy="5058900"/>
          </a:xfrm>
        </p:spPr>
        <p:txBody>
          <a:bodyPr>
            <a:normAutofit fontScale="92500" lnSpcReduction="20000"/>
          </a:bodyPr>
          <a:lstStyle/>
          <a:p>
            <a:r>
              <a:rPr lang="en-US" dirty="0" smtClean="0"/>
              <a:t>One of the ways for the robot to know its location is to take advantage of the markings on the field mat. </a:t>
            </a:r>
          </a:p>
          <a:p>
            <a:r>
              <a:rPr lang="en-US" dirty="0" smtClean="0"/>
              <a:t>Every year, the Robot Game’s mat has lines or dark markings that can be detected by the Color Sensor. </a:t>
            </a:r>
          </a:p>
          <a:p>
            <a:r>
              <a:rPr lang="en-US" dirty="0" smtClean="0"/>
              <a:t>Common uses:</a:t>
            </a:r>
          </a:p>
          <a:p>
            <a:pPr lvl="1"/>
            <a:r>
              <a:rPr lang="en-US" dirty="0" smtClean="0"/>
              <a:t>Move until a line</a:t>
            </a:r>
          </a:p>
          <a:p>
            <a:pPr lvl="1"/>
            <a:r>
              <a:rPr lang="en-US" dirty="0" smtClean="0"/>
              <a:t>Follow a line</a:t>
            </a:r>
          </a:p>
          <a:p>
            <a:pPr lvl="1"/>
            <a:endParaRPr lang="en-US" dirty="0"/>
          </a:p>
          <a:p>
            <a:r>
              <a:rPr lang="en-US" dirty="0"/>
              <a:t>Introduce color sensor</a:t>
            </a:r>
          </a:p>
          <a:p>
            <a:r>
              <a:rPr lang="en-US" sz="3500" dirty="0"/>
              <a:t>Modes:</a:t>
            </a:r>
          </a:p>
          <a:p>
            <a:pPr lvl="1"/>
            <a:r>
              <a:rPr lang="en-US" sz="3500" dirty="0">
                <a:solidFill>
                  <a:srgbClr val="008000"/>
                </a:solidFill>
              </a:rPr>
              <a:t>C</a:t>
            </a:r>
            <a:r>
              <a:rPr lang="en-US" sz="3500" dirty="0" smtClean="0">
                <a:solidFill>
                  <a:srgbClr val="008000"/>
                </a:solidFill>
              </a:rPr>
              <a:t>olor</a:t>
            </a:r>
            <a:r>
              <a:rPr lang="en-US" sz="3500" dirty="0"/>
              <a:t>, </a:t>
            </a:r>
            <a:r>
              <a:rPr lang="en-US" sz="3500" dirty="0" smtClean="0"/>
              <a:t>Reflected </a:t>
            </a:r>
            <a:r>
              <a:rPr lang="en-US" sz="3500" dirty="0"/>
              <a:t>L</a:t>
            </a:r>
            <a:r>
              <a:rPr lang="en-US" sz="3500" dirty="0" smtClean="0"/>
              <a:t>ight</a:t>
            </a:r>
            <a:r>
              <a:rPr lang="en-US" sz="3500" dirty="0"/>
              <a:t>, </a:t>
            </a:r>
            <a:r>
              <a:rPr lang="en-US" sz="3500" dirty="0" smtClean="0"/>
              <a:t>Ambient Light</a:t>
            </a:r>
          </a:p>
          <a:p>
            <a:pPr lvl="1"/>
            <a:r>
              <a:rPr lang="en-US" sz="3500" dirty="0" smtClean="0"/>
              <a:t>We will use the COLOR mode in this tutorial.</a:t>
            </a:r>
            <a:endParaRPr lang="en-US" sz="3500" dirty="0"/>
          </a:p>
          <a:p>
            <a:pPr lvl="1"/>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5291512" y="3023317"/>
            <a:ext cx="1962198" cy="1848682"/>
          </a:xfrm>
          <a:prstGeom prst="rect">
            <a:avLst/>
          </a:prstGeom>
        </p:spPr>
      </p:pic>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Tree>
    <p:extLst>
      <p:ext uri="{BB962C8B-B14F-4D97-AF65-F5344CB8AC3E}">
        <p14:creationId xmlns:p14="http://schemas.microsoft.com/office/powerpoint/2010/main" val="21307336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Color Sensor in color mode</a:t>
            </a:r>
            <a:endParaRPr lang="en-US" dirty="0"/>
          </a:p>
        </p:txBody>
      </p:sp>
      <p:sp>
        <p:nvSpPr>
          <p:cNvPr id="3" name="Content Placeholder 2"/>
          <p:cNvSpPr>
            <a:spLocks noGrp="1"/>
          </p:cNvSpPr>
          <p:nvPr>
            <p:ph idx="1"/>
          </p:nvPr>
        </p:nvSpPr>
        <p:spPr>
          <a:xfrm>
            <a:off x="404279" y="1524318"/>
            <a:ext cx="3486540" cy="5056206"/>
          </a:xfrm>
        </p:spPr>
        <p:txBody>
          <a:bodyPr>
            <a:normAutofit fontScale="92500"/>
          </a:bodyPr>
          <a:lstStyle/>
          <a:p>
            <a:r>
              <a:rPr lang="en-US" dirty="0" smtClean="0"/>
              <a:t>CHALLENGE: </a:t>
            </a:r>
            <a:r>
              <a:rPr lang="en-US" dirty="0"/>
              <a:t> </a:t>
            </a:r>
            <a:r>
              <a:rPr lang="en-US" dirty="0" smtClean="0"/>
              <a:t>Make the robot move up to the green line using the color sensor?</a:t>
            </a:r>
          </a:p>
          <a:p>
            <a:endParaRPr lang="en-US" dirty="0" smtClean="0"/>
          </a:p>
          <a:p>
            <a:r>
              <a:rPr lang="en-US" dirty="0" smtClean="0"/>
              <a:t>Step 1: </a:t>
            </a:r>
            <a:r>
              <a:rPr lang="en-US" dirty="0"/>
              <a:t>Use Wait For Color</a:t>
            </a:r>
          </a:p>
          <a:p>
            <a:r>
              <a:rPr lang="en-US" dirty="0" smtClean="0"/>
              <a:t>Step 2: </a:t>
            </a:r>
            <a:r>
              <a:rPr lang="en-US" dirty="0"/>
              <a:t>Use the color sensor in COLOR MODE</a:t>
            </a:r>
          </a:p>
          <a:p>
            <a:r>
              <a:rPr lang="en-US" dirty="0" smtClean="0"/>
              <a:t>Step 3: Coast or Break?</a:t>
            </a:r>
          </a:p>
          <a:p>
            <a:r>
              <a:rPr lang="en-US" dirty="0" smtClean="0">
                <a:solidFill>
                  <a:srgbClr val="FF0000"/>
                </a:solidFill>
              </a:rPr>
              <a:t>Tip: </a:t>
            </a:r>
            <a:r>
              <a:rPr lang="en-US" dirty="0" smtClean="0"/>
              <a:t>Coast will make the motors keep moving.  Break makes the motors stop immediately.  Which do you use to stop EXACTLY on the green line?</a:t>
            </a:r>
            <a:endParaRPr lang="en-US" dirty="0"/>
          </a:p>
        </p:txBody>
      </p:sp>
      <p:pic>
        <p:nvPicPr>
          <p:cNvPr id="9" name="Picture 8"/>
          <p:cNvPicPr>
            <a:picLocks noChangeAspect="1"/>
          </p:cNvPicPr>
          <p:nvPr/>
        </p:nvPicPr>
        <p:blipFill>
          <a:blip r:embed="rId2"/>
          <a:stretch>
            <a:fillRect/>
          </a:stretch>
        </p:blipFill>
        <p:spPr>
          <a:xfrm>
            <a:off x="7327346" y="152718"/>
            <a:ext cx="1375328" cy="1295763"/>
          </a:xfrm>
          <a:prstGeom prst="rect">
            <a:avLst/>
          </a:prstGeom>
        </p:spPr>
      </p:pic>
      <p:pic>
        <p:nvPicPr>
          <p:cNvPr id="8" name="Picture 7" descr="Screen Shot 2014-08-08 at 6.40.38 PM.png"/>
          <p:cNvPicPr>
            <a:picLocks noChangeAspect="1"/>
          </p:cNvPicPr>
          <p:nvPr/>
        </p:nvPicPr>
        <p:blipFill rotWithShape="1">
          <a:blip r:embed="rId3">
            <a:extLst>
              <a:ext uri="{28A0092B-C50C-407E-A947-70E740481C1C}">
                <a14:useLocalDpi xmlns:a14="http://schemas.microsoft.com/office/drawing/2010/main" val="0"/>
              </a:ext>
            </a:extLst>
          </a:blip>
          <a:srcRect l="13053"/>
          <a:stretch/>
        </p:blipFill>
        <p:spPr>
          <a:xfrm>
            <a:off x="4537364" y="1333026"/>
            <a:ext cx="4306746" cy="3804701"/>
          </a:xfrm>
          <a:prstGeom prst="rect">
            <a:avLst/>
          </a:prstGeom>
        </p:spPr>
      </p:pic>
      <p:sp>
        <p:nvSpPr>
          <p:cNvPr id="10" name="Oval 9"/>
          <p:cNvSpPr/>
          <p:nvPr/>
        </p:nvSpPr>
        <p:spPr>
          <a:xfrm>
            <a:off x="4075545" y="2297546"/>
            <a:ext cx="4849384" cy="7042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567545" y="4722091"/>
            <a:ext cx="969819" cy="96981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579091" y="2909454"/>
            <a:ext cx="727364" cy="40409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descr="Screen Shot 2014-08-08 at 6.46.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713" y="5218545"/>
            <a:ext cx="1840923" cy="1521493"/>
          </a:xfrm>
          <a:prstGeom prst="rect">
            <a:avLst/>
          </a:prstGeom>
        </p:spPr>
      </p:pic>
      <p:sp>
        <p:nvSpPr>
          <p:cNvPr id="4" name="Footer Placeholder 3"/>
          <p:cNvSpPr>
            <a:spLocks noGrp="1"/>
          </p:cNvSpPr>
          <p:nvPr>
            <p:ph type="ftr" sz="quarter" idx="11"/>
          </p:nvPr>
        </p:nvSpPr>
        <p:spPr/>
        <p:txBody>
          <a:bodyPr/>
          <a:lstStyle/>
          <a:p>
            <a:r>
              <a:rPr lang="en-US" smtClean="0"/>
              <a:t>© Droids Robotics, 2014, v.1.1 (Last edit: 9/22/2014)</a:t>
            </a:r>
            <a:endParaRPr lang="en-US"/>
          </a:p>
        </p:txBody>
      </p:sp>
    </p:spTree>
    <p:extLst>
      <p:ext uri="{BB962C8B-B14F-4D97-AF65-F5344CB8AC3E}">
        <p14:creationId xmlns:p14="http://schemas.microsoft.com/office/powerpoint/2010/main" val="33456293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Sensor Challenge Solution</a:t>
            </a:r>
            <a:endParaRPr lang="en-US" dirty="0"/>
          </a:p>
        </p:txBody>
      </p:sp>
      <p:cxnSp>
        <p:nvCxnSpPr>
          <p:cNvPr id="4" name="Straight Connector 3"/>
          <p:cNvCxnSpPr/>
          <p:nvPr/>
        </p:nvCxnSpPr>
        <p:spPr>
          <a:xfrm flipH="1">
            <a:off x="7657067" y="1803731"/>
            <a:ext cx="932751" cy="0"/>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7657067" y="5490740"/>
            <a:ext cx="93275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8024706" y="2004257"/>
            <a:ext cx="0" cy="335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561683" y="1366551"/>
            <a:ext cx="941296" cy="369332"/>
          </a:xfrm>
          <a:prstGeom prst="rect">
            <a:avLst/>
          </a:prstGeom>
          <a:noFill/>
        </p:spPr>
        <p:txBody>
          <a:bodyPr wrap="none" rtlCol="0">
            <a:spAutoFit/>
          </a:bodyPr>
          <a:lstStyle/>
          <a:p>
            <a:r>
              <a:rPr lang="en-US" dirty="0" smtClean="0"/>
              <a:t>FINISH</a:t>
            </a:r>
            <a:endParaRPr lang="en-US" dirty="0"/>
          </a:p>
        </p:txBody>
      </p:sp>
      <p:sp>
        <p:nvSpPr>
          <p:cNvPr id="11" name="TextBox 10"/>
          <p:cNvSpPr txBox="1"/>
          <p:nvPr/>
        </p:nvSpPr>
        <p:spPr>
          <a:xfrm>
            <a:off x="7561683" y="5677029"/>
            <a:ext cx="915823" cy="369332"/>
          </a:xfrm>
          <a:prstGeom prst="rect">
            <a:avLst/>
          </a:prstGeom>
          <a:noFill/>
        </p:spPr>
        <p:txBody>
          <a:bodyPr wrap="none" rtlCol="0">
            <a:spAutoFit/>
          </a:bodyPr>
          <a:lstStyle/>
          <a:p>
            <a:r>
              <a:rPr lang="en-US" dirty="0" smtClean="0"/>
              <a:t>START</a:t>
            </a:r>
            <a:endParaRPr lang="en-US" dirty="0"/>
          </a:p>
        </p:txBody>
      </p:sp>
      <p:pic>
        <p:nvPicPr>
          <p:cNvPr id="15" name="Picture 14" descr="Screen Shot 2014-08-08 at 6.53.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37" y="1735883"/>
            <a:ext cx="5511800" cy="4241800"/>
          </a:xfrm>
          <a:prstGeom prst="rect">
            <a:avLst/>
          </a:prstGeom>
        </p:spPr>
      </p:pic>
      <p:sp>
        <p:nvSpPr>
          <p:cNvPr id="16" name="TextBox 15"/>
          <p:cNvSpPr txBox="1"/>
          <p:nvPr/>
        </p:nvSpPr>
        <p:spPr>
          <a:xfrm>
            <a:off x="4976091" y="3267364"/>
            <a:ext cx="1685636" cy="923330"/>
          </a:xfrm>
          <a:prstGeom prst="rect">
            <a:avLst/>
          </a:prstGeom>
          <a:noFill/>
        </p:spPr>
        <p:txBody>
          <a:bodyPr wrap="square" rtlCol="0">
            <a:spAutoFit/>
          </a:bodyPr>
          <a:lstStyle/>
          <a:p>
            <a:r>
              <a:rPr lang="en-US" dirty="0" smtClean="0"/>
              <a:t>Move Steering</a:t>
            </a:r>
          </a:p>
          <a:p>
            <a:r>
              <a:rPr lang="en-US" dirty="0" smtClean="0"/>
              <a:t>Set to “OFF” with BREAK</a:t>
            </a:r>
            <a:endParaRPr lang="en-US" dirty="0"/>
          </a:p>
        </p:txBody>
      </p:sp>
      <p:sp>
        <p:nvSpPr>
          <p:cNvPr id="17" name="TextBox 16"/>
          <p:cNvSpPr txBox="1"/>
          <p:nvPr/>
        </p:nvSpPr>
        <p:spPr>
          <a:xfrm>
            <a:off x="1653309" y="3267364"/>
            <a:ext cx="1685636" cy="646331"/>
          </a:xfrm>
          <a:prstGeom prst="rect">
            <a:avLst/>
          </a:prstGeom>
          <a:noFill/>
        </p:spPr>
        <p:txBody>
          <a:bodyPr wrap="square" rtlCol="0">
            <a:spAutoFit/>
          </a:bodyPr>
          <a:lstStyle/>
          <a:p>
            <a:r>
              <a:rPr lang="en-US" dirty="0" smtClean="0"/>
              <a:t>Move Steering</a:t>
            </a:r>
          </a:p>
          <a:p>
            <a:r>
              <a:rPr lang="en-US" dirty="0" smtClean="0"/>
              <a:t>Set to “ON”</a:t>
            </a:r>
            <a:endParaRPr lang="en-US" dirty="0"/>
          </a:p>
        </p:txBody>
      </p:sp>
      <p:sp>
        <p:nvSpPr>
          <p:cNvPr id="18" name="TextBox 17"/>
          <p:cNvSpPr txBox="1"/>
          <p:nvPr/>
        </p:nvSpPr>
        <p:spPr>
          <a:xfrm>
            <a:off x="2505378" y="5977683"/>
            <a:ext cx="3336622" cy="369332"/>
          </a:xfrm>
          <a:prstGeom prst="rect">
            <a:avLst/>
          </a:prstGeom>
          <a:noFill/>
        </p:spPr>
        <p:txBody>
          <a:bodyPr wrap="square" rtlCol="0">
            <a:spAutoFit/>
          </a:bodyPr>
          <a:lstStyle/>
          <a:p>
            <a:pPr algn="ctr"/>
            <a:r>
              <a:rPr lang="en-US" dirty="0" smtClean="0"/>
              <a:t>Wait until Color is Green (#3)</a:t>
            </a:r>
            <a:endParaRPr lang="en-US" dirty="0"/>
          </a:p>
        </p:txBody>
      </p:sp>
      <p:sp>
        <p:nvSpPr>
          <p:cNvPr id="3" name="Footer Placeholder 2"/>
          <p:cNvSpPr>
            <a:spLocks noGrp="1"/>
          </p:cNvSpPr>
          <p:nvPr>
            <p:ph type="ftr" sz="quarter" idx="11"/>
          </p:nvPr>
        </p:nvSpPr>
        <p:spPr/>
        <p:txBody>
          <a:bodyPr/>
          <a:lstStyle/>
          <a:p>
            <a:r>
              <a:rPr lang="en-US" smtClean="0"/>
              <a:t>© Droids Robotics, 2014, v.1.1 (Last edit: 9/22/2014)</a:t>
            </a:r>
            <a:endParaRPr lang="en-US"/>
          </a:p>
        </p:txBody>
      </p:sp>
    </p:spTree>
    <p:extLst>
      <p:ext uri="{BB962C8B-B14F-4D97-AF65-F5344CB8AC3E}">
        <p14:creationId xmlns:p14="http://schemas.microsoft.com/office/powerpoint/2010/main" val="3844483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6104</TotalTime>
  <Words>652</Words>
  <Application>Microsoft Macintosh PowerPoint</Application>
  <PresentationFormat>On-screen Show (4:3)</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Essential</vt:lpstr>
      <vt:lpstr>BEGINNER EV3 PROGRAMMING Lesson 2</vt:lpstr>
      <vt:lpstr>SECTION 4: TOUCH SENSOR</vt:lpstr>
      <vt:lpstr>Modification to your Robot Build</vt:lpstr>
      <vt:lpstr>SENSOR TAB vs. FLOW TAB (READING VS Wait for Sensor)</vt:lpstr>
      <vt:lpstr>Using The Touch Sensor</vt:lpstr>
      <vt:lpstr>SECTION 5: Color SENSOR</vt:lpstr>
      <vt:lpstr>Using the color sensor </vt:lpstr>
      <vt:lpstr>Using Color Sensor in color mode</vt:lpstr>
      <vt:lpstr>Color Sensor Challenge Solution</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194</cp:revision>
  <dcterms:created xsi:type="dcterms:W3CDTF">2014-08-07T02:19:13Z</dcterms:created>
  <dcterms:modified xsi:type="dcterms:W3CDTF">2014-10-15T23:57:09Z</dcterms:modified>
</cp:coreProperties>
</file>