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4"/>
  </p:notesMasterIdLst>
  <p:handoutMasterIdLst>
    <p:handoutMasterId r:id="rId15"/>
  </p:handoutMasterIdLst>
  <p:sldIdLst>
    <p:sldId id="369" r:id="rId2"/>
    <p:sldId id="352" r:id="rId3"/>
    <p:sldId id="286" r:id="rId4"/>
    <p:sldId id="287" r:id="rId5"/>
    <p:sldId id="361" r:id="rId6"/>
    <p:sldId id="362" r:id="rId7"/>
    <p:sldId id="363" r:id="rId8"/>
    <p:sldId id="364" r:id="rId9"/>
    <p:sldId id="365" r:id="rId10"/>
    <p:sldId id="366" r:id="rId11"/>
    <p:sldId id="367" r:id="rId12"/>
    <p:sldId id="35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117" d="100"/>
          <a:sy n="117" d="100"/>
        </p:scale>
        <p:origin x="-256" y="-11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10/25/14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10/25/14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7EFEF5-AB91-9444-B0FD-84612443B71F}" type="datetime1">
              <a:rPr lang="en-US" smtClean="0"/>
              <a:t>10/25/14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1E5CB-F85E-A640-8C88-8F7A454B6D67}" type="datetime1">
              <a:rPr lang="en-US" smtClean="0"/>
              <a:t>10/25/14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98C6F-5779-7140-8005-F03AED14B43D}" type="datetime1">
              <a:rPr lang="en-US" smtClean="0"/>
              <a:t>10/25/14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5BEA4-E070-2F4C-AF7B-4E81083B16DA}" type="datetime1">
              <a:rPr lang="en-US" smtClean="0"/>
              <a:t>10/25/14</a:t>
            </a:fld>
            <a:endParaRPr lang="en-US"/>
          </a:p>
        </p:txBody>
      </p:sp>
      <p:sp>
        <p:nvSpPr>
          <p:cNvPr id="5" name="Footer Placeholder 4"/>
          <p:cNvSpPr>
            <a:spLocks noGrp="1"/>
          </p:cNvSpPr>
          <p:nvPr>
            <p:ph type="ftr" sz="quarter" idx="11"/>
          </p:nvPr>
        </p:nvSpPr>
        <p:spPr/>
        <p:txBody>
          <a:bodyPr/>
          <a:lstStyle/>
          <a:p>
            <a:r>
              <a:rPr lang="en-US" smtClean="0"/>
              <a:t>© 2014, Droids Robotics, v. 1.0,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C7E96C8-DCD5-324F-8E0A-B8EF5E4CE25C}" type="datetime1">
              <a:rPr lang="en-US" smtClean="0"/>
              <a:t>10/25/14</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2014, Droids Robotics, v. 1.0, team@droidsrobotics.org</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6FE79DF-1608-D94F-9FCB-549E80C326CD}" type="datetime1">
              <a:rPr lang="en-US" smtClean="0"/>
              <a:t>10/25/14</a:t>
            </a:fld>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2F04E0-6F4B-BD49-A931-DEA10414B0DD}" type="datetime1">
              <a:rPr lang="en-US" smtClean="0"/>
              <a:t>10/25/14</a:t>
            </a:fld>
            <a:endParaRPr lang="en-US"/>
          </a:p>
        </p:txBody>
      </p:sp>
      <p:sp>
        <p:nvSpPr>
          <p:cNvPr id="8" name="Footer Placeholder 7"/>
          <p:cNvSpPr>
            <a:spLocks noGrp="1"/>
          </p:cNvSpPr>
          <p:nvPr>
            <p:ph type="ftr" sz="quarter" idx="11"/>
          </p:nvPr>
        </p:nvSpPr>
        <p:spPr/>
        <p:txBody>
          <a:bodyPr/>
          <a:lstStyle/>
          <a:p>
            <a:r>
              <a:rPr lang="en-US" smtClean="0"/>
              <a:t>© 2014, Droids Robotics, v. 1.0, team@droidsrobotics.org</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3EE58D-BAF2-7643-A625-2FA4D9F9A492}" type="datetime1">
              <a:rPr lang="en-US" smtClean="0"/>
              <a:t>10/25/14</a:t>
            </a:fld>
            <a:endParaRPr lang="en-US"/>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CF1CD-F1D5-8545-873F-2CE6CFBDC7E2}" type="datetime1">
              <a:rPr lang="en-US" smtClean="0"/>
              <a:t>10/25/14</a:t>
            </a:fld>
            <a:endParaRPr lang="en-US"/>
          </a:p>
        </p:txBody>
      </p:sp>
      <p:sp>
        <p:nvSpPr>
          <p:cNvPr id="3" name="Footer Placeholder 2"/>
          <p:cNvSpPr>
            <a:spLocks noGrp="1"/>
          </p:cNvSpPr>
          <p:nvPr>
            <p:ph type="ftr" sz="quarter" idx="11"/>
          </p:nvPr>
        </p:nvSpPr>
        <p:spPr/>
        <p:txBody>
          <a:bodyPr/>
          <a:lstStyle/>
          <a:p>
            <a:r>
              <a:rPr lang="en-US" smtClean="0"/>
              <a:t>© 2014, Droids Robotics, v. 1.0, team@droidsrobotics.org</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A538A-5768-BE47-8018-2FDB329F2878}" type="datetime1">
              <a:rPr lang="en-US" smtClean="0"/>
              <a:t>10/25/14</a:t>
            </a:fld>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390FA-2FDD-D44B-BBD5-0C007AB13703}" type="datetime1">
              <a:rPr lang="en-US" smtClean="0"/>
              <a:t>10/25/14</a:t>
            </a:fld>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AF2E7A6-8282-F24C-97DE-80B8471E6B28}" type="datetime1">
              <a:rPr lang="en-US" smtClean="0"/>
              <a:t>10/25/14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v. 1.0, team@droidsrobotics.org</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7" name="Rectangle 6"/>
          <p:cNvSpPr/>
          <p:nvPr/>
        </p:nvSpPr>
        <p:spPr>
          <a:xfrm>
            <a:off x="9001124" y="0"/>
            <a:ext cx="142876"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eam@droidsrobotic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emf"/><Relationship Id="rId5" Type="http://schemas.openxmlformats.org/officeDocument/2006/relationships/image" Target="../media/image6.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97" y="228600"/>
            <a:ext cx="7772400" cy="4571999"/>
          </a:xfrm>
        </p:spPr>
        <p:txBody>
          <a:bodyPr/>
          <a:lstStyle/>
          <a:p>
            <a:r>
              <a:rPr lang="en-US" sz="5400" dirty="0" smtClean="0"/>
              <a:t>Intermediate Programming Lesson: </a:t>
            </a:r>
            <a:br>
              <a:rPr lang="en-US" sz="5400" dirty="0" smtClean="0"/>
            </a:br>
            <a:r>
              <a:rPr lang="en-US" sz="5400" dirty="0" smtClean="0"/>
              <a:t/>
            </a:r>
            <a:br>
              <a:rPr lang="en-US" sz="5400" dirty="0" smtClean="0"/>
            </a:br>
            <a:r>
              <a:rPr lang="en-US" sz="4800" dirty="0" smtClean="0">
                <a:solidFill>
                  <a:srgbClr val="0000FF"/>
                </a:solidFill>
              </a:rPr>
              <a:t>TURN DEGREES MY BLOCK</a:t>
            </a:r>
            <a:endParaRPr lang="en-US" sz="4800" dirty="0">
              <a:solidFill>
                <a:srgbClr val="0000FF"/>
              </a:solidFill>
            </a:endParaRPr>
          </a:p>
        </p:txBody>
      </p:sp>
      <p:sp>
        <p:nvSpPr>
          <p:cNvPr id="3" name="Subtitle 2"/>
          <p:cNvSpPr>
            <a:spLocks noGrp="1"/>
          </p:cNvSpPr>
          <p:nvPr>
            <p:ph type="subTitle" idx="1"/>
          </p:nvPr>
        </p:nvSpPr>
        <p:spPr>
          <a:xfrm>
            <a:off x="335721" y="5032513"/>
            <a:ext cx="6858000" cy="914400"/>
          </a:xfrm>
        </p:spPr>
        <p:txBody>
          <a:bodyPr/>
          <a:lstStyle/>
          <a:p>
            <a:r>
              <a:rPr lang="en-US" dirty="0" smtClean="0"/>
              <a:t>By Droids Robotics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Droids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455" y="228600"/>
            <a:ext cx="2061923" cy="2061923"/>
          </a:xfrm>
          <a:prstGeom prst="rect">
            <a:avLst/>
          </a:prstGeom>
        </p:spPr>
      </p:pic>
    </p:spTree>
    <p:extLst>
      <p:ext uri="{BB962C8B-B14F-4D97-AF65-F5344CB8AC3E}">
        <p14:creationId xmlns:p14="http://schemas.microsoft.com/office/powerpoint/2010/main" val="29124238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6: TURN DEGREES Right</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3.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0367"/>
            <a:ext cx="8077200" cy="3949700"/>
          </a:xfrm>
          <a:prstGeom prst="rect">
            <a:avLst/>
          </a:prstGeom>
        </p:spPr>
      </p:pic>
    </p:spTree>
    <p:extLst>
      <p:ext uri="{BB962C8B-B14F-4D97-AF65-F5344CB8AC3E}">
        <p14:creationId xmlns:p14="http://schemas.microsoft.com/office/powerpoint/2010/main" val="16889475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7: Final Turn DEGREES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3.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331984"/>
            <a:ext cx="8286165" cy="2809320"/>
          </a:xfrm>
          <a:prstGeom prst="rect">
            <a:avLst/>
          </a:prstGeom>
        </p:spPr>
      </p:pic>
    </p:spTree>
    <p:extLst>
      <p:ext uri="{BB962C8B-B14F-4D97-AF65-F5344CB8AC3E}">
        <p14:creationId xmlns:p14="http://schemas.microsoft.com/office/powerpoint/2010/main" val="22790220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a:xfrm>
            <a:off x="457199" y="1253244"/>
            <a:ext cx="8245474" cy="4373563"/>
          </a:xfrm>
        </p:spPr>
        <p:txBody>
          <a:bodyPr>
            <a:normAutofit/>
          </a:bodyPr>
          <a:lstStyle/>
          <a:p>
            <a:pPr marL="342900" indent="-342900">
              <a:buFont typeface="Arial"/>
              <a:buChar char="•"/>
            </a:pPr>
            <a:r>
              <a:rPr lang="en-US" b="0" dirty="0" smtClean="0"/>
              <a:t>These slides and the corresponding EV3 project files were made by Sanjay Seshan and </a:t>
            </a:r>
            <a:r>
              <a:rPr lang="en-US" b="0" dirty="0" err="1" smtClean="0"/>
              <a:t>Arvind</a:t>
            </a:r>
            <a:r>
              <a:rPr lang="en-US" b="0" dirty="0" smtClean="0"/>
              <a:t> Seshan from FLL Team: Not the Droids You Are Looking For.</a:t>
            </a:r>
          </a:p>
          <a:p>
            <a:pPr marL="342900" indent="-342900">
              <a:buFont typeface="Arial"/>
              <a:buChar char="•"/>
            </a:pPr>
            <a:r>
              <a:rPr lang="en-US" b="0" dirty="0" smtClean="0"/>
              <a:t>They are free to use and distribute. Please just give credit to the team and send a thank you note if you can.</a:t>
            </a:r>
          </a:p>
          <a:p>
            <a:pPr marL="342900" indent="-342900">
              <a:buFont typeface="Arial"/>
              <a:buChar char="•"/>
            </a:pPr>
            <a:r>
              <a:rPr lang="en-US" b="0" dirty="0" smtClean="0"/>
              <a:t>You can reach the Droids at: </a:t>
            </a:r>
            <a:r>
              <a:rPr lang="en-US" b="0" dirty="0" smtClean="0">
                <a:hlinkClick r:id="rId2"/>
              </a:rPr>
              <a:t>team@droidsrobotics.org</a:t>
            </a:r>
            <a:endParaRPr lang="en-US" b="0" dirty="0"/>
          </a:p>
          <a:p>
            <a:pPr marL="342900" indent="-342900">
              <a:buFont typeface="Arial"/>
              <a:buChar char="•"/>
            </a:pPr>
            <a:r>
              <a:rPr lang="en-US" b="0" dirty="0" smtClean="0"/>
              <a:t>Calculator for converting CM/IN </a:t>
            </a:r>
            <a:r>
              <a:rPr lang="en-US" b="0" dirty="0"/>
              <a:t>into degrees: </a:t>
            </a:r>
            <a:r>
              <a:rPr lang="en-US" b="0" dirty="0" smtClean="0"/>
              <a:t>www.ev3lessons.com/</a:t>
            </a:r>
            <a:r>
              <a:rPr lang="en-US" b="0" dirty="0" err="1" smtClean="0"/>
              <a:t>resources.html</a:t>
            </a:r>
            <a:endParaRPr lang="en-US" b="0" dirty="0" smtClean="0"/>
          </a:p>
          <a:p>
            <a:pPr marL="342900" indent="-342900">
              <a:buFont typeface="Arial"/>
              <a:buChar char="•"/>
            </a:pPr>
            <a:r>
              <a:rPr lang="en-US" b="0" dirty="0" smtClean="0"/>
              <a:t>More lessons: www.ev3lessons.com</a:t>
            </a:r>
          </a:p>
          <a:p>
            <a:endParaRPr lang="en-US" dirty="0" smtClean="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21220894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blocks with inputs and outputs (</a:t>
            </a:r>
            <a:r>
              <a:rPr lang="en-US" dirty="0" smtClean="0">
                <a:latin typeface="Courier"/>
                <a:cs typeface="Courier"/>
              </a:rPr>
              <a:t>TURN DEGREES</a:t>
            </a:r>
            <a:r>
              <a:rPr lang="en-US" dirty="0" smtClean="0"/>
              <a:t>)</a:t>
            </a:r>
            <a:endParaRPr lang="en-US" dirty="0"/>
          </a:p>
        </p:txBody>
      </p:sp>
      <p:sp>
        <p:nvSpPr>
          <p:cNvPr id="3" name="Content Placeholder 2"/>
          <p:cNvSpPr>
            <a:spLocks noGrp="1"/>
          </p:cNvSpPr>
          <p:nvPr>
            <p:ph idx="1"/>
          </p:nvPr>
        </p:nvSpPr>
        <p:spPr>
          <a:xfrm>
            <a:off x="457200" y="1752600"/>
            <a:ext cx="4644887" cy="4373563"/>
          </a:xfrm>
        </p:spPr>
        <p:txBody>
          <a:bodyPr/>
          <a:lstStyle/>
          <a:p>
            <a:r>
              <a:rPr lang="en-US" dirty="0" smtClean="0"/>
              <a:t>See </a:t>
            </a:r>
            <a:r>
              <a:rPr lang="en-US" dirty="0"/>
              <a:t>the attached EV3 </a:t>
            </a:r>
            <a:r>
              <a:rPr lang="en-US" dirty="0" smtClean="0"/>
              <a:t>Files for </a:t>
            </a:r>
            <a:r>
              <a:rPr lang="en-US" dirty="0"/>
              <a:t>step-by-step instructions and the actual code for you to learn how to make a useful My </a:t>
            </a:r>
            <a:r>
              <a:rPr lang="en-US" dirty="0" smtClean="0"/>
              <a:t>Block to turn.  </a:t>
            </a:r>
          </a:p>
          <a:p>
            <a:r>
              <a:rPr lang="en-US" dirty="0" smtClean="0"/>
              <a:t>Start </a:t>
            </a:r>
            <a:r>
              <a:rPr lang="en-US" dirty="0"/>
              <a:t>at the </a:t>
            </a:r>
            <a:r>
              <a:rPr lang="en-US" dirty="0" smtClean="0"/>
              <a:t>Stage 1 tab </a:t>
            </a:r>
            <a:r>
              <a:rPr lang="en-US" dirty="0"/>
              <a:t>and read all the comments in each one.  We also show you the final programs</a:t>
            </a:r>
            <a:r>
              <a:rPr lang="en-US" dirty="0" smtClean="0"/>
              <a:t>.</a:t>
            </a:r>
            <a:endParaRPr lang="en-US" dirty="0"/>
          </a:p>
          <a:p>
            <a:r>
              <a:rPr lang="en-US" dirty="0" smtClean="0">
                <a:solidFill>
                  <a:srgbClr val="3366FF"/>
                </a:solidFill>
              </a:rPr>
              <a:t>The project file has instructions for a </a:t>
            </a:r>
            <a:r>
              <a:rPr lang="en-US" dirty="0" smtClean="0">
                <a:solidFill>
                  <a:srgbClr val="3366FF"/>
                </a:solidFill>
                <a:latin typeface="Courier"/>
                <a:cs typeface="Courier"/>
              </a:rPr>
              <a:t>Turn Degrees </a:t>
            </a:r>
            <a:r>
              <a:rPr lang="en-US" dirty="0" smtClean="0">
                <a:solidFill>
                  <a:srgbClr val="3366FF"/>
                </a:solidFill>
              </a:rPr>
              <a:t>My Block.  Some supplemental information is on the next few slides.</a:t>
            </a:r>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579" y="1524318"/>
            <a:ext cx="2985941" cy="4649304"/>
          </a:xfrm>
          <a:prstGeom prst="rect">
            <a:avLst/>
          </a:prstGeom>
        </p:spPr>
      </p:pic>
    </p:spTree>
    <p:extLst>
      <p:ext uri="{BB962C8B-B14F-4D97-AF65-F5344CB8AC3E}">
        <p14:creationId xmlns:p14="http://schemas.microsoft.com/office/powerpoint/2010/main" val="32024447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3038343" y="5314531"/>
            <a:ext cx="1875868" cy="1094256"/>
          </a:xfrm>
          <a:prstGeom prst="rect">
            <a:avLst/>
          </a:prstGeom>
        </p:spPr>
      </p:pic>
      <p:sp>
        <p:nvSpPr>
          <p:cNvPr id="2" name="Title 1"/>
          <p:cNvSpPr>
            <a:spLocks noGrp="1"/>
          </p:cNvSpPr>
          <p:nvPr>
            <p:ph type="title"/>
          </p:nvPr>
        </p:nvSpPr>
        <p:spPr/>
        <p:txBody>
          <a:bodyPr/>
          <a:lstStyle/>
          <a:p>
            <a:r>
              <a:rPr lang="en-US" dirty="0" smtClean="0"/>
              <a:t>Making a Turn My Block</a:t>
            </a:r>
            <a:endParaRPr lang="en-US" dirty="0"/>
          </a:p>
        </p:txBody>
      </p:sp>
      <p:sp>
        <p:nvSpPr>
          <p:cNvPr id="3" name="Content Placeholder 2"/>
          <p:cNvSpPr>
            <a:spLocks noGrp="1"/>
          </p:cNvSpPr>
          <p:nvPr>
            <p:ph idx="1"/>
          </p:nvPr>
        </p:nvSpPr>
        <p:spPr>
          <a:xfrm>
            <a:off x="237384" y="1087618"/>
            <a:ext cx="5074996" cy="4688462"/>
          </a:xfrm>
        </p:spPr>
        <p:txBody>
          <a:bodyPr>
            <a:noAutofit/>
          </a:bodyPr>
          <a:lstStyle/>
          <a:p>
            <a:r>
              <a:rPr lang="en-US" sz="2000" dirty="0" smtClean="0"/>
              <a:t>Just like Move Inches, you can also create a My Block for turns. In Move Inches, we had to figure out how much the robot wheels rotate for one inch on a ruler.</a:t>
            </a:r>
          </a:p>
          <a:p>
            <a:r>
              <a:rPr lang="en-US" sz="2000" dirty="0" smtClean="0"/>
              <a:t>To make a </a:t>
            </a:r>
            <a:r>
              <a:rPr lang="en-US" sz="2000" dirty="0" smtClean="0">
                <a:latin typeface="Courier"/>
                <a:cs typeface="Courier"/>
              </a:rPr>
              <a:t>Turn Degrees </a:t>
            </a:r>
            <a:r>
              <a:rPr lang="en-US" sz="2000" dirty="0" smtClean="0"/>
              <a:t>My Block, you have to figure out how much your rotation sensor on the motor turns for one degree on a protractor</a:t>
            </a:r>
          </a:p>
          <a:p>
            <a:r>
              <a:rPr lang="en-US" sz="2000" dirty="0" smtClean="0">
                <a:solidFill>
                  <a:srgbClr val="FF0000"/>
                </a:solidFill>
              </a:rPr>
              <a:t>A Turn My Block will be extremely useful to any FLL team because now you can measure your turns using a protractor!!!</a:t>
            </a:r>
          </a:p>
        </p:txBody>
      </p:sp>
      <p:pic>
        <p:nvPicPr>
          <p:cNvPr id="4" name="Picture 3"/>
          <p:cNvPicPr>
            <a:picLocks noChangeAspect="1"/>
          </p:cNvPicPr>
          <p:nvPr/>
        </p:nvPicPr>
        <p:blipFill rotWithShape="1">
          <a:blip r:embed="rId4"/>
          <a:srcRect r="43406" b="76658"/>
          <a:stretch/>
        </p:blipFill>
        <p:spPr>
          <a:xfrm>
            <a:off x="237384" y="5314531"/>
            <a:ext cx="1358434" cy="1061279"/>
          </a:xfrm>
          <a:prstGeom prst="rect">
            <a:avLst/>
          </a:prstGeom>
        </p:spPr>
      </p:pic>
      <p:pic>
        <p:nvPicPr>
          <p:cNvPr id="5" name="Picture 4"/>
          <p:cNvPicPr>
            <a:picLocks noChangeAspect="1"/>
          </p:cNvPicPr>
          <p:nvPr/>
        </p:nvPicPr>
        <p:blipFill rotWithShape="1">
          <a:blip r:embed="rId4">
            <a:clrChange>
              <a:clrFrom>
                <a:srgbClr val="FFFFFF"/>
              </a:clrFrom>
              <a:clrTo>
                <a:srgbClr val="FFFFFF">
                  <a:alpha val="0"/>
                </a:srgbClr>
              </a:clrTo>
            </a:clrChange>
          </a:blip>
          <a:srcRect r="43406" b="76658"/>
          <a:stretch/>
        </p:blipFill>
        <p:spPr>
          <a:xfrm rot="18900000">
            <a:off x="3324532" y="5427772"/>
            <a:ext cx="1358434" cy="1061279"/>
          </a:xfrm>
          <a:prstGeom prst="rect">
            <a:avLst/>
          </a:prstGeom>
        </p:spPr>
      </p:pic>
      <p:sp>
        <p:nvSpPr>
          <p:cNvPr id="10" name="Right Arrow 9"/>
          <p:cNvSpPr/>
          <p:nvPr/>
        </p:nvSpPr>
        <p:spPr>
          <a:xfrm>
            <a:off x="2015045" y="5634021"/>
            <a:ext cx="830440" cy="59833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914211" y="5314531"/>
            <a:ext cx="4098507" cy="923330"/>
          </a:xfrm>
          <a:prstGeom prst="rect">
            <a:avLst/>
          </a:prstGeom>
          <a:noFill/>
        </p:spPr>
        <p:txBody>
          <a:bodyPr wrap="square" rtlCol="0">
            <a:spAutoFit/>
          </a:bodyPr>
          <a:lstStyle/>
          <a:p>
            <a:r>
              <a:rPr lang="en-US" dirty="0" smtClean="0"/>
              <a:t>45 degree turn by the robot in the real world can be measured with a protractor. </a:t>
            </a:r>
            <a:r>
              <a:rPr lang="en-US" b="1" dirty="0" smtClean="0">
                <a:solidFill>
                  <a:srgbClr val="0000FF"/>
                </a:solidFill>
              </a:rPr>
              <a:t>We call this protractor degrees.</a:t>
            </a:r>
            <a:endParaRPr lang="en-US" b="1" dirty="0">
              <a:solidFill>
                <a:srgbClr val="0000FF"/>
              </a:solidFill>
            </a:endParaRPr>
          </a:p>
        </p:txBody>
      </p:sp>
      <p:pic>
        <p:nvPicPr>
          <p:cNvPr id="13" name="Picture 12"/>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6197137" y="1339561"/>
            <a:ext cx="2605047" cy="2605047"/>
          </a:xfrm>
          <a:prstGeom prst="rect">
            <a:avLst/>
          </a:prstGeom>
        </p:spPr>
      </p:pic>
      <p:sp>
        <p:nvSpPr>
          <p:cNvPr id="16" name="TextBox 15"/>
          <p:cNvSpPr txBox="1"/>
          <p:nvPr/>
        </p:nvSpPr>
        <p:spPr>
          <a:xfrm>
            <a:off x="5593259" y="3944608"/>
            <a:ext cx="3419459" cy="923330"/>
          </a:xfrm>
          <a:prstGeom prst="rect">
            <a:avLst/>
          </a:prstGeom>
          <a:noFill/>
        </p:spPr>
        <p:txBody>
          <a:bodyPr wrap="square" rtlCol="0">
            <a:spAutoFit/>
          </a:bodyPr>
          <a:lstStyle/>
          <a:p>
            <a:r>
              <a:rPr lang="en-US" dirty="0" smtClean="0"/>
              <a:t>You can use the EV3 to measure how much your wheel turns. </a:t>
            </a:r>
            <a:r>
              <a:rPr lang="en-US" b="1" dirty="0" smtClean="0">
                <a:solidFill>
                  <a:srgbClr val="008000"/>
                </a:solidFill>
              </a:rPr>
              <a:t>We call this rotation degrees.</a:t>
            </a:r>
            <a:endParaRPr lang="en-US" b="1" dirty="0">
              <a:solidFill>
                <a:srgbClr val="008000"/>
              </a:solidFill>
            </a:endParaRPr>
          </a:p>
        </p:txBody>
      </p:sp>
      <p:sp>
        <p:nvSpPr>
          <p:cNvPr id="33" name="Arc 32"/>
          <p:cNvSpPr/>
          <p:nvPr/>
        </p:nvSpPr>
        <p:spPr>
          <a:xfrm>
            <a:off x="6411486" y="1600200"/>
            <a:ext cx="2161589" cy="1831649"/>
          </a:xfrm>
          <a:prstGeom prst="arc">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8472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Measuring the Rotation Sensor</a:t>
            </a:r>
            <a:endParaRPr lang="en-US" dirty="0"/>
          </a:p>
        </p:txBody>
      </p:sp>
      <p:sp>
        <p:nvSpPr>
          <p:cNvPr id="3" name="Content Placeholder 2"/>
          <p:cNvSpPr>
            <a:spLocks noGrp="1"/>
          </p:cNvSpPr>
          <p:nvPr>
            <p:ph idx="1"/>
          </p:nvPr>
        </p:nvSpPr>
        <p:spPr>
          <a:xfrm>
            <a:off x="457200" y="1600200"/>
            <a:ext cx="8229600" cy="4821967"/>
          </a:xfrm>
        </p:spPr>
        <p:txBody>
          <a:bodyPr>
            <a:normAutofit fontScale="85000" lnSpcReduction="10000"/>
          </a:bodyPr>
          <a:lstStyle/>
          <a:p>
            <a:r>
              <a:rPr lang="en-US" sz="1800" dirty="0" smtClean="0">
                <a:solidFill>
                  <a:srgbClr val="000000"/>
                </a:solidFill>
              </a:rPr>
              <a:t>The EV3 has a Port View Function which lets it display values measured by sensors</a:t>
            </a:r>
          </a:p>
          <a:p>
            <a:r>
              <a:rPr lang="en-US" sz="1800" dirty="0" smtClean="0">
                <a:solidFill>
                  <a:srgbClr val="000000"/>
                </a:solidFill>
              </a:rPr>
              <a:t>In this section, we will show you how to use the port view to measure turns.</a:t>
            </a:r>
          </a:p>
          <a:p>
            <a:endParaRPr lang="en-US" sz="1800" dirty="0">
              <a:solidFill>
                <a:srgbClr val="000000"/>
              </a:solidFill>
            </a:endParaRPr>
          </a:p>
          <a:p>
            <a:r>
              <a:rPr lang="en-US" sz="1800" dirty="0" smtClean="0">
                <a:solidFill>
                  <a:srgbClr val="FF0000"/>
                </a:solidFill>
              </a:rPr>
              <a:t>Step 1: </a:t>
            </a:r>
            <a:r>
              <a:rPr lang="en-US" sz="1800" dirty="0" smtClean="0">
                <a:solidFill>
                  <a:srgbClr val="000000"/>
                </a:solidFill>
              </a:rPr>
              <a:t>Go to Port View on your brick.  On the EV3, it is on the third menu to the right.  Look for the value for one of your drive motors (motors attached to your wheels)</a:t>
            </a:r>
          </a:p>
          <a:p>
            <a:r>
              <a:rPr lang="en-US" sz="1800" dirty="0" smtClean="0">
                <a:solidFill>
                  <a:srgbClr val="FF0000"/>
                </a:solidFill>
              </a:rPr>
              <a:t>Step 2: </a:t>
            </a:r>
            <a:r>
              <a:rPr lang="en-US" sz="1800" dirty="0" smtClean="0">
                <a:solidFill>
                  <a:srgbClr val="000000"/>
                </a:solidFill>
              </a:rPr>
              <a:t>Turn the robot 90 degrees (Pivot Turn) yourself – using your hands to turn one wheel.  Make sure the wheels don’t slip when you do this.</a:t>
            </a:r>
          </a:p>
          <a:p>
            <a:r>
              <a:rPr lang="en-US" sz="1800" dirty="0" smtClean="0">
                <a:solidFill>
                  <a:srgbClr val="FF0000"/>
                </a:solidFill>
              </a:rPr>
              <a:t>Step 3: </a:t>
            </a:r>
            <a:r>
              <a:rPr lang="en-US" sz="1800" dirty="0" smtClean="0">
                <a:solidFill>
                  <a:srgbClr val="000000"/>
                </a:solidFill>
              </a:rPr>
              <a:t>Look at the </a:t>
            </a:r>
            <a:r>
              <a:rPr lang="en-US" sz="1800" b="1" dirty="0" smtClean="0">
                <a:solidFill>
                  <a:srgbClr val="008000"/>
                </a:solidFill>
              </a:rPr>
              <a:t>rotation degrees </a:t>
            </a:r>
            <a:r>
              <a:rPr lang="en-US" sz="1800" dirty="0" smtClean="0">
                <a:solidFill>
                  <a:srgbClr val="000000"/>
                </a:solidFill>
              </a:rPr>
              <a:t>value and write down the number of degrees (n)</a:t>
            </a:r>
          </a:p>
          <a:p>
            <a:r>
              <a:rPr lang="en-US" sz="1800" dirty="0" smtClean="0">
                <a:solidFill>
                  <a:srgbClr val="FF0000"/>
                </a:solidFill>
              </a:rPr>
              <a:t>Step 4: </a:t>
            </a:r>
            <a:r>
              <a:rPr lang="en-US" sz="1800" dirty="0" smtClean="0">
                <a:solidFill>
                  <a:srgbClr val="000000"/>
                </a:solidFill>
              </a:rPr>
              <a:t>Divide the number from step 3 (n) by 90 (n/90)</a:t>
            </a:r>
          </a:p>
          <a:p>
            <a:endParaRPr lang="en-US" sz="1800" dirty="0" smtClean="0">
              <a:solidFill>
                <a:srgbClr val="000000"/>
              </a:solidFill>
            </a:endParaRPr>
          </a:p>
          <a:p>
            <a:r>
              <a:rPr lang="en-US" sz="1800" dirty="0" smtClean="0">
                <a:solidFill>
                  <a:srgbClr val="000000"/>
                </a:solidFill>
              </a:rPr>
              <a:t>This is the number of how many motor </a:t>
            </a:r>
            <a:r>
              <a:rPr lang="en-US" sz="1800" b="1" dirty="0" smtClean="0">
                <a:solidFill>
                  <a:srgbClr val="008000"/>
                </a:solidFill>
              </a:rPr>
              <a:t>rotation degrees </a:t>
            </a:r>
            <a:r>
              <a:rPr lang="en-US" sz="1800" dirty="0" smtClean="0">
                <a:solidFill>
                  <a:srgbClr val="000000"/>
                </a:solidFill>
              </a:rPr>
              <a:t>are in 1 </a:t>
            </a:r>
            <a:r>
              <a:rPr lang="en-US" sz="1800" b="1" dirty="0" smtClean="0">
                <a:solidFill>
                  <a:srgbClr val="0000FF"/>
                </a:solidFill>
              </a:rPr>
              <a:t>protractor degree</a:t>
            </a:r>
            <a:r>
              <a:rPr lang="en-US" sz="1800" dirty="0" smtClean="0">
                <a:solidFill>
                  <a:srgbClr val="000000"/>
                </a:solidFill>
              </a:rPr>
              <a:t>.</a:t>
            </a:r>
          </a:p>
          <a:p>
            <a:endParaRPr lang="en-US" sz="1800" dirty="0">
              <a:solidFill>
                <a:srgbClr val="000000"/>
              </a:solidFill>
            </a:endParaRPr>
          </a:p>
          <a:p>
            <a:r>
              <a:rPr lang="en-US" sz="1800" dirty="0" smtClean="0">
                <a:solidFill>
                  <a:srgbClr val="FF6600"/>
                </a:solidFill>
              </a:rPr>
              <a:t>You can now use this information to make a Pivot Turn My Block called </a:t>
            </a:r>
            <a:r>
              <a:rPr lang="en-US" sz="1800" dirty="0" smtClean="0">
                <a:solidFill>
                  <a:srgbClr val="FF6600"/>
                </a:solidFill>
                <a:latin typeface="Courier"/>
                <a:cs typeface="Courier"/>
              </a:rPr>
              <a:t>Turn Degrees</a:t>
            </a:r>
            <a:r>
              <a:rPr lang="en-US" sz="1800" dirty="0" smtClean="0">
                <a:solidFill>
                  <a:srgbClr val="FF6600"/>
                </a:solidFill>
              </a:rPr>
              <a:t>. Please see my attached EV3 file.  There are Phases marked for you to follow.  Once you understand the code, you can modify this code to make a Spin Turn My Block as well.</a:t>
            </a:r>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spTree>
    <p:extLst>
      <p:ext uri="{BB962C8B-B14F-4D97-AF65-F5344CB8AC3E}">
        <p14:creationId xmlns:p14="http://schemas.microsoft.com/office/powerpoint/2010/main" val="16551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MEASURE TURNS </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2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84263"/>
            <a:ext cx="7327900" cy="5041900"/>
          </a:xfrm>
          <a:prstGeom prst="rect">
            <a:avLst/>
          </a:prstGeom>
        </p:spPr>
      </p:pic>
    </p:spTree>
    <p:extLst>
      <p:ext uri="{BB962C8B-B14F-4D97-AF65-F5344CB8AC3E}">
        <p14:creationId xmlns:p14="http://schemas.microsoft.com/office/powerpoint/2010/main" val="41988277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 ADD CONSTANTS</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29.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8907"/>
            <a:ext cx="8934174" cy="3878068"/>
          </a:xfrm>
          <a:prstGeom prst="rect">
            <a:avLst/>
          </a:prstGeom>
        </p:spPr>
      </p:pic>
    </p:spTree>
    <p:extLst>
      <p:ext uri="{BB962C8B-B14F-4D97-AF65-F5344CB8AC3E}">
        <p14:creationId xmlns:p14="http://schemas.microsoft.com/office/powerpoint/2010/main" val="11288323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 MAKE My BLOCK</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0.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0613"/>
            <a:ext cx="8867913" cy="4206087"/>
          </a:xfrm>
          <a:prstGeom prst="rect">
            <a:avLst/>
          </a:prstGeom>
        </p:spPr>
      </p:pic>
    </p:spTree>
    <p:extLst>
      <p:ext uri="{BB962C8B-B14F-4D97-AF65-F5344CB8AC3E}">
        <p14:creationId xmlns:p14="http://schemas.microsoft.com/office/powerpoint/2010/main" val="41961430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4: USE My BLOCK</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1.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2756"/>
            <a:ext cx="9144000" cy="3967184"/>
          </a:xfrm>
          <a:prstGeom prst="rect">
            <a:avLst/>
          </a:prstGeom>
        </p:spPr>
      </p:pic>
    </p:spTree>
    <p:extLst>
      <p:ext uri="{BB962C8B-B14F-4D97-AF65-F5344CB8AC3E}">
        <p14:creationId xmlns:p14="http://schemas.microsoft.com/office/powerpoint/2010/main" val="10661070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797021"/>
          </a:xfrm>
        </p:spPr>
        <p:txBody>
          <a:bodyPr/>
          <a:lstStyle/>
          <a:p>
            <a:r>
              <a:rPr lang="en-US" dirty="0" smtClean="0"/>
              <a:t>STAGE 5: ANOTHER MY BLOCK</a:t>
            </a:r>
            <a:endParaRPr lang="en-US" dirty="0"/>
          </a:p>
        </p:txBody>
      </p:sp>
      <p:sp>
        <p:nvSpPr>
          <p:cNvPr id="4" name="Footer Placeholder 3"/>
          <p:cNvSpPr>
            <a:spLocks noGrp="1"/>
          </p:cNvSpPr>
          <p:nvPr>
            <p:ph type="ftr" sz="quarter" idx="11"/>
          </p:nvPr>
        </p:nvSpPr>
        <p:spPr/>
        <p:txBody>
          <a:bodyPr/>
          <a:lstStyle/>
          <a:p>
            <a:r>
              <a:rPr lang="en-US" smtClean="0"/>
              <a:t>© 2014, Droids Robotics, v. 1.0, team@droidsrobotics.org</a:t>
            </a:r>
            <a:endParaRPr lang="en-US"/>
          </a:p>
        </p:txBody>
      </p:sp>
      <p:pic>
        <p:nvPicPr>
          <p:cNvPr id="5" name="Picture 4" descr="Screen Shot 2014-09-25 at 5.32.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28" y="1447319"/>
            <a:ext cx="8436846" cy="2627726"/>
          </a:xfrm>
          <a:prstGeom prst="rect">
            <a:avLst/>
          </a:prstGeom>
        </p:spPr>
      </p:pic>
    </p:spTree>
    <p:extLst>
      <p:ext uri="{BB962C8B-B14F-4D97-AF65-F5344CB8AC3E}">
        <p14:creationId xmlns:p14="http://schemas.microsoft.com/office/powerpoint/2010/main" val="146149707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7207</TotalTime>
  <Words>725</Words>
  <Application>Microsoft Macintosh PowerPoint</Application>
  <PresentationFormat>On-screen Show (4:3)</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Essential</vt:lpstr>
      <vt:lpstr>Intermediate Programming Lesson:   TURN DEGREES MY BLOCK</vt:lpstr>
      <vt:lpstr>My blocks with inputs and outputs (TURN DEGREES)</vt:lpstr>
      <vt:lpstr>Making a Turn My Block</vt:lpstr>
      <vt:lpstr>Measuring the Rotation Sensor</vt:lpstr>
      <vt:lpstr>STAGE 1: MEASURE TURNS </vt:lpstr>
      <vt:lpstr>STAGE 2: ADD CONSTANTS</vt:lpstr>
      <vt:lpstr>STAGE 3: MAKE My BLOCK</vt:lpstr>
      <vt:lpstr>STAGE 4: USE My BLOCK</vt:lpstr>
      <vt:lpstr>STAGE 5: ANOTHER MY BLOCK</vt:lpstr>
      <vt:lpstr>STAGE 6: TURN DEGREES Right</vt:lpstr>
      <vt:lpstr>STAGE 7: Final Turn DEGREES</vt:lpstr>
      <vt:lpstr>CREDITS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Sanjay Seshan</cp:lastModifiedBy>
  <cp:revision>186</cp:revision>
  <dcterms:created xsi:type="dcterms:W3CDTF">2014-08-07T02:19:13Z</dcterms:created>
  <dcterms:modified xsi:type="dcterms:W3CDTF">2014-10-25T17:19:47Z</dcterms:modified>
</cp:coreProperties>
</file>