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9"/>
  </p:notesMasterIdLst>
  <p:handoutMasterIdLst>
    <p:handoutMasterId r:id="rId20"/>
  </p:handoutMasterIdLst>
  <p:sldIdLst>
    <p:sldId id="347" r:id="rId2"/>
    <p:sldId id="379" r:id="rId3"/>
    <p:sldId id="356" r:id="rId4"/>
    <p:sldId id="368" r:id="rId5"/>
    <p:sldId id="362" r:id="rId6"/>
    <p:sldId id="369" r:id="rId7"/>
    <p:sldId id="370" r:id="rId8"/>
    <p:sldId id="380" r:id="rId9"/>
    <p:sldId id="371" r:id="rId10"/>
    <p:sldId id="372" r:id="rId11"/>
    <p:sldId id="373" r:id="rId12"/>
    <p:sldId id="374" r:id="rId13"/>
    <p:sldId id="375" r:id="rId14"/>
    <p:sldId id="376" r:id="rId15"/>
    <p:sldId id="377" r:id="rId16"/>
    <p:sldId id="378" r:id="rId17"/>
    <p:sldId id="36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70" d="100"/>
          <a:sy n="70" d="100"/>
        </p:scale>
        <p:origin x="-96" y="-66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10/17/14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BE4300-1B3E-384F-8C15-EF60BF688E39}" type="datetime1">
              <a:rPr lang="en-US" smtClean="0"/>
              <a:t>10/17/14</a:t>
            </a:fld>
            <a:endParaRPr lang="en-US"/>
          </a:p>
        </p:txBody>
      </p:sp>
      <p:sp>
        <p:nvSpPr>
          <p:cNvPr id="5" name="Footer Placeholder 4"/>
          <p:cNvSpPr>
            <a:spLocks noGrp="1"/>
          </p:cNvSpPr>
          <p:nvPr>
            <p:ph type="ftr" sz="quarter" idx="11"/>
          </p:nvPr>
        </p:nvSpPr>
        <p:spPr/>
        <p:txBody>
          <a:bodyPr/>
          <a:lstStyle/>
          <a:p>
            <a:r>
              <a:rPr lang="en-US" smtClean="0"/>
              <a:t>© 2014, Droids Robotics, v. 2.0, (October 17, 2014)</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7B1B7-565D-7244-B5D7-B8A624CE3B92}" type="datetime1">
              <a:rPr lang="en-US" smtClean="0"/>
              <a:t>10/17/14</a:t>
            </a:fld>
            <a:endParaRPr lang="en-US"/>
          </a:p>
        </p:txBody>
      </p:sp>
      <p:sp>
        <p:nvSpPr>
          <p:cNvPr id="5" name="Footer Placeholder 4"/>
          <p:cNvSpPr>
            <a:spLocks noGrp="1"/>
          </p:cNvSpPr>
          <p:nvPr>
            <p:ph type="ftr" sz="quarter" idx="11"/>
          </p:nvPr>
        </p:nvSpPr>
        <p:spPr/>
        <p:txBody>
          <a:bodyPr/>
          <a:lstStyle/>
          <a:p>
            <a:r>
              <a:rPr lang="en-US" smtClean="0"/>
              <a:t>© 2014, Droids Robotics, v. 2.0, (October 17, 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CC63A-CC60-5148-9C60-1FBA7D06E06F}" type="datetime1">
              <a:rPr lang="en-US" smtClean="0"/>
              <a:t>10/17/14</a:t>
            </a:fld>
            <a:endParaRPr lang="en-US"/>
          </a:p>
        </p:txBody>
      </p:sp>
      <p:sp>
        <p:nvSpPr>
          <p:cNvPr id="5" name="Footer Placeholder 4"/>
          <p:cNvSpPr>
            <a:spLocks noGrp="1"/>
          </p:cNvSpPr>
          <p:nvPr>
            <p:ph type="ftr" sz="quarter" idx="11"/>
          </p:nvPr>
        </p:nvSpPr>
        <p:spPr/>
        <p:txBody>
          <a:bodyPr/>
          <a:lstStyle/>
          <a:p>
            <a:r>
              <a:rPr lang="en-US" smtClean="0"/>
              <a:t>© 2014, Droids Robotics, v. 2.0, (October 17, 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DFFC14-474D-554E-9E19-51958015DC59}" type="datetime1">
              <a:rPr lang="en-US" smtClean="0"/>
              <a:t>10/17/14</a:t>
            </a:fld>
            <a:endParaRPr lang="en-US"/>
          </a:p>
        </p:txBody>
      </p:sp>
      <p:sp>
        <p:nvSpPr>
          <p:cNvPr id="5" name="Footer Placeholder 4"/>
          <p:cNvSpPr>
            <a:spLocks noGrp="1"/>
          </p:cNvSpPr>
          <p:nvPr>
            <p:ph type="ftr" sz="quarter" idx="11"/>
          </p:nvPr>
        </p:nvSpPr>
        <p:spPr/>
        <p:txBody>
          <a:bodyPr/>
          <a:lstStyle/>
          <a:p>
            <a:r>
              <a:rPr lang="en-US" smtClean="0"/>
              <a:t>© 2014, Droids Robotics, v. 2.0, (October 17, 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37E9A6-DFF0-C142-8A7D-2C72441C2E25}" type="datetime1">
              <a:rPr lang="en-US" smtClean="0"/>
              <a:t>10/17/14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2.0, (October 17, 2014)</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A55FF52-A041-0C41-AEA9-86C5B777D741}" type="datetime1">
              <a:rPr lang="en-US" smtClean="0"/>
              <a:t>10/17/14</a:t>
            </a:fld>
            <a:endParaRPr lang="en-US"/>
          </a:p>
        </p:txBody>
      </p:sp>
      <p:sp>
        <p:nvSpPr>
          <p:cNvPr id="6" name="Footer Placeholder 5"/>
          <p:cNvSpPr>
            <a:spLocks noGrp="1"/>
          </p:cNvSpPr>
          <p:nvPr>
            <p:ph type="ftr" sz="quarter" idx="11"/>
          </p:nvPr>
        </p:nvSpPr>
        <p:spPr/>
        <p:txBody>
          <a:bodyPr/>
          <a:lstStyle/>
          <a:p>
            <a:r>
              <a:rPr lang="en-US" smtClean="0"/>
              <a:t>© 2014, Droids Robotics, v. 2.0, (October 17, 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DC49A9-30F0-6B43-87D4-B77A091653AF}" type="datetime1">
              <a:rPr lang="en-US" smtClean="0"/>
              <a:t>10/17/14</a:t>
            </a:fld>
            <a:endParaRPr lang="en-US"/>
          </a:p>
        </p:txBody>
      </p:sp>
      <p:sp>
        <p:nvSpPr>
          <p:cNvPr id="8" name="Footer Placeholder 7"/>
          <p:cNvSpPr>
            <a:spLocks noGrp="1"/>
          </p:cNvSpPr>
          <p:nvPr>
            <p:ph type="ftr" sz="quarter" idx="11"/>
          </p:nvPr>
        </p:nvSpPr>
        <p:spPr/>
        <p:txBody>
          <a:bodyPr/>
          <a:lstStyle/>
          <a:p>
            <a:r>
              <a:rPr lang="en-US" smtClean="0"/>
              <a:t>© 2014, Droids Robotics, v. 2.0, (October 17, 2014)</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E634A-B744-EC44-B126-D70B7799E9B9}" type="datetime1">
              <a:rPr lang="en-US" smtClean="0"/>
              <a:t>10/17/14</a:t>
            </a:fld>
            <a:endParaRPr lang="en-US"/>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8F6A8-BD73-9A40-886B-F8E1F11C792C}" type="datetime1">
              <a:rPr lang="en-US" smtClean="0"/>
              <a:t>10/17/14</a:t>
            </a:fld>
            <a:endParaRPr lang="en-US"/>
          </a:p>
        </p:txBody>
      </p:sp>
      <p:sp>
        <p:nvSpPr>
          <p:cNvPr id="3" name="Footer Placeholder 2"/>
          <p:cNvSpPr>
            <a:spLocks noGrp="1"/>
          </p:cNvSpPr>
          <p:nvPr>
            <p:ph type="ftr" sz="quarter" idx="11"/>
          </p:nvPr>
        </p:nvSpPr>
        <p:spPr/>
        <p:txBody>
          <a:bodyPr/>
          <a:lstStyle/>
          <a:p>
            <a:r>
              <a:rPr lang="en-US" smtClean="0"/>
              <a:t>© 2014, Droids Robotics, v. 2.0, (October 17, 2014)</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C0FFD-581C-8C4B-B235-36155D46C538}" type="datetime1">
              <a:rPr lang="en-US" smtClean="0"/>
              <a:t>10/17/14</a:t>
            </a:fld>
            <a:endParaRPr lang="en-US"/>
          </a:p>
        </p:txBody>
      </p:sp>
      <p:sp>
        <p:nvSpPr>
          <p:cNvPr id="6" name="Footer Placeholder 5"/>
          <p:cNvSpPr>
            <a:spLocks noGrp="1"/>
          </p:cNvSpPr>
          <p:nvPr>
            <p:ph type="ftr" sz="quarter" idx="11"/>
          </p:nvPr>
        </p:nvSpPr>
        <p:spPr/>
        <p:txBody>
          <a:bodyPr/>
          <a:lstStyle/>
          <a:p>
            <a:r>
              <a:rPr lang="en-US" smtClean="0"/>
              <a:t>© 2014, Droids Robotics, v. 2.0, (October 17, 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8D02A-8188-EB46-9229-558640A20D13}" type="datetime1">
              <a:rPr lang="en-US" smtClean="0"/>
              <a:t>10/17/14</a:t>
            </a:fld>
            <a:endParaRPr lang="en-US"/>
          </a:p>
        </p:txBody>
      </p:sp>
      <p:sp>
        <p:nvSpPr>
          <p:cNvPr id="6" name="Footer Placeholder 5"/>
          <p:cNvSpPr>
            <a:spLocks noGrp="1"/>
          </p:cNvSpPr>
          <p:nvPr>
            <p:ph type="ftr" sz="quarter" idx="11"/>
          </p:nvPr>
        </p:nvSpPr>
        <p:spPr/>
        <p:txBody>
          <a:bodyPr/>
          <a:lstStyle/>
          <a:p>
            <a:r>
              <a:rPr lang="en-US" smtClean="0"/>
              <a:t>© 2014, Droids Robotics, v. 2.0, (October 17, 2014)</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EB6906E-105F-7746-9F61-D85A927F3255}" type="datetime1">
              <a:rPr lang="en-US" smtClean="0"/>
              <a:t>10/17/14</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2.0, (October 17, 2014)</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droidsrobotics.org" TargetMode="Externa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602" y="415016"/>
            <a:ext cx="8599837" cy="4571999"/>
          </a:xfrm>
        </p:spPr>
        <p:txBody>
          <a:bodyPr/>
          <a:lstStyle/>
          <a:p>
            <a:r>
              <a:rPr lang="en-US" sz="5400" dirty="0" smtClean="0"/>
              <a:t>INTERMEDIATE Ev3 </a:t>
            </a:r>
            <a:r>
              <a:rPr lang="en-US" sz="5400" smtClean="0"/>
              <a:t>programming </a:t>
            </a:r>
            <a:r>
              <a:rPr lang="en-US" sz="5400" smtClean="0"/>
              <a:t>LESSON </a:t>
            </a:r>
            <a:r>
              <a:rPr lang="en-US" sz="5400" dirty="0" smtClean="0"/>
              <a:t/>
            </a:r>
            <a:br>
              <a:rPr lang="en-US" sz="5400" dirty="0" smtClean="0"/>
            </a:br>
            <a:r>
              <a:rPr lang="en-US" sz="5400" dirty="0" smtClean="0"/>
              <a:t/>
            </a:r>
            <a:br>
              <a:rPr lang="en-US" sz="5400" dirty="0" smtClean="0"/>
            </a:br>
            <a:r>
              <a:rPr lang="en-US" sz="4400" dirty="0" smtClean="0">
                <a:solidFill>
                  <a:srgbClr val="0000FF"/>
                </a:solidFill>
              </a:rPr>
              <a:t>Color Line Follower My Block with </a:t>
            </a:r>
            <a:r>
              <a:rPr lang="en-US" sz="4400" dirty="0" err="1" smtClean="0">
                <a:solidFill>
                  <a:srgbClr val="0000FF"/>
                </a:solidFill>
              </a:rPr>
              <a:t>INputs</a:t>
            </a:r>
            <a:endParaRPr lang="en-US" sz="4000" dirty="0">
              <a:solidFill>
                <a:srgbClr val="0000FF"/>
              </a:solidFill>
            </a:endParaRPr>
          </a:p>
        </p:txBody>
      </p:sp>
      <p:sp>
        <p:nvSpPr>
          <p:cNvPr id="3" name="Subtitle 2"/>
          <p:cNvSpPr>
            <a:spLocks noGrp="1"/>
          </p:cNvSpPr>
          <p:nvPr>
            <p:ph type="subTitle" idx="1"/>
          </p:nvPr>
        </p:nvSpPr>
        <p:spPr>
          <a:xfrm>
            <a:off x="225296" y="5230578"/>
            <a:ext cx="6858000" cy="914400"/>
          </a:xfrm>
        </p:spPr>
        <p:txBody>
          <a:bodyPr/>
          <a:lstStyle/>
          <a:p>
            <a:r>
              <a:rPr lang="en-US" dirty="0" smtClean="0"/>
              <a:t>By Droids Robotics</a:t>
            </a:r>
          </a:p>
          <a:p>
            <a:r>
              <a:rPr lang="en-US" dirty="0" smtClean="0"/>
              <a:t>www.EV3LESSONS.com</a:t>
            </a:r>
            <a:endParaRPr lang="en-US" dirty="0"/>
          </a:p>
        </p:txBody>
      </p:sp>
      <p:sp>
        <p:nvSpPr>
          <p:cNvPr id="4" name="Footer Placeholder 3"/>
          <p:cNvSpPr>
            <a:spLocks noGrp="1"/>
          </p:cNvSpPr>
          <p:nvPr>
            <p:ph type="ftr" sz="quarter" idx="11"/>
          </p:nvPr>
        </p:nvSpPr>
        <p:spPr>
          <a:xfrm>
            <a:off x="457200" y="6492875"/>
            <a:ext cx="5925554" cy="283845"/>
          </a:xfrm>
        </p:spPr>
        <p:txBody>
          <a:bodyPr/>
          <a:lstStyle/>
          <a:p>
            <a:r>
              <a:rPr lang="en-US" dirty="0" smtClean="0"/>
              <a:t>© 2014, Droids Robotics, v. 2.0, (October 17, 2014)</a:t>
            </a:r>
            <a:endParaRPr lang="en-US" dirty="0"/>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1497040"/>
            <a:ext cx="2061923" cy="2061923"/>
          </a:xfrm>
          <a:prstGeom prst="rect">
            <a:avLst/>
          </a:prstGeom>
        </p:spPr>
      </p:pic>
    </p:spTree>
    <p:extLst>
      <p:ext uri="{BB962C8B-B14F-4D97-AF65-F5344CB8AC3E}">
        <p14:creationId xmlns:p14="http://schemas.microsoft.com/office/powerpoint/2010/main" val="11036086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Beginning Teams: You will need to know how to make a Simple Color Line Follower program</a:t>
            </a:r>
          </a:p>
          <a:p>
            <a:pPr marL="457200" indent="-457200">
              <a:buAutoNum type="arabicParenR"/>
            </a:pPr>
            <a:r>
              <a:rPr lang="en-US" b="0" dirty="0" smtClean="0"/>
              <a:t>Intermediate and Advanced students should use the instructions and make a My Block with Inputs so you can reuse the code as needed.</a:t>
            </a:r>
            <a:endParaRPr lang="en-US" b="0" dirty="0"/>
          </a:p>
          <a:p>
            <a:pPr marL="457200" indent="-457200">
              <a:buAutoNum type="arabicParenR"/>
            </a:pPr>
            <a:r>
              <a:rPr lang="en-US" b="0" dirty="0" smtClean="0"/>
              <a:t>Check which ports you have your color sensor connected to and adjust the code as needed</a:t>
            </a:r>
            <a:endParaRPr lang="en-US" b="0" dirty="0"/>
          </a:p>
          <a:p>
            <a:pPr marL="457200" indent="-457200">
              <a:buAutoNum type="arabicParenR"/>
            </a:pPr>
            <a:r>
              <a:rPr lang="en-US" b="0" dirty="0" smtClean="0"/>
              <a:t>You may have to adjust the speed or direction to work for your robot.  For example, our robot travel backwards for line following.</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spTree>
    <p:extLst>
      <p:ext uri="{BB962C8B-B14F-4D97-AF65-F5344CB8AC3E}">
        <p14:creationId xmlns:p14="http://schemas.microsoft.com/office/powerpoint/2010/main" val="35482873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val="38174965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
        <p:nvSpPr>
          <p:cNvPr id="6" name="Oval 5"/>
          <p:cNvSpPr/>
          <p:nvPr/>
        </p:nvSpPr>
        <p:spPr>
          <a:xfrm>
            <a:off x="7455099" y="4141027"/>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9295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STOPS ON BLACK</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01" y="1276584"/>
            <a:ext cx="8357073" cy="4617722"/>
          </a:xfrm>
          <a:prstGeom prst="rect">
            <a:avLst/>
          </a:prstGeom>
        </p:spPr>
      </p:pic>
      <p:sp>
        <p:nvSpPr>
          <p:cNvPr id="6" name="Oval 5"/>
          <p:cNvSpPr/>
          <p:nvPr/>
        </p:nvSpPr>
        <p:spPr>
          <a:xfrm>
            <a:off x="7531536" y="3736127"/>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39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ADDING INPUTS</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3" name="Picture 2" descr="Screen Shot 2014-10-16 at 12.39.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2" y="1760310"/>
            <a:ext cx="8522742" cy="3746185"/>
          </a:xfrm>
          <a:prstGeom prst="rect">
            <a:avLst/>
          </a:prstGeom>
        </p:spPr>
      </p:pic>
    </p:spTree>
    <p:extLst>
      <p:ext uri="{BB962C8B-B14F-4D97-AF65-F5344CB8AC3E}">
        <p14:creationId xmlns:p14="http://schemas.microsoft.com/office/powerpoint/2010/main" val="1262741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THE MYBLOCK</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Screen Shot 2014-10-16 at 12.40.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59" y="990733"/>
            <a:ext cx="6516308" cy="5502142"/>
          </a:xfrm>
          <a:prstGeom prst="rect">
            <a:avLst/>
          </a:prstGeom>
        </p:spPr>
      </p:pic>
    </p:spTree>
    <p:extLst>
      <p:ext uri="{BB962C8B-B14F-4D97-AF65-F5344CB8AC3E}">
        <p14:creationId xmlns:p14="http://schemas.microsoft.com/office/powerpoint/2010/main" val="34245787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MY BLOCK</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Tree>
    <p:extLst>
      <p:ext uri="{BB962C8B-B14F-4D97-AF65-F5344CB8AC3E}">
        <p14:creationId xmlns:p14="http://schemas.microsoft.com/office/powerpoint/2010/main" val="329811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063865"/>
            <a:ext cx="8245474" cy="4373563"/>
          </a:xfrm>
        </p:spPr>
        <p:txBody>
          <a:bodyPr>
            <a:normAutofit/>
          </a:bodyPr>
          <a:lstStyle/>
          <a:p>
            <a:pPr marL="342900" indent="-342900">
              <a:buFont typeface="Arial"/>
              <a:buChar char="•"/>
            </a:pPr>
            <a:r>
              <a:rPr lang="en-US" b="0" dirty="0" smtClean="0"/>
              <a:t>This lesson was made by Sanjay and Arvind Seshan from FLL Team Not the Droids You are Looking For.</a:t>
            </a:r>
          </a:p>
          <a:p>
            <a:pPr marL="342900" indent="-342900">
              <a:buFont typeface="Arial"/>
              <a:buChar char="•"/>
            </a:pPr>
            <a:r>
              <a:rPr lang="en-US" b="0" dirty="0" smtClean="0"/>
              <a:t>This material is free to use and distribute. Please credit Droids Robotics if you use it.</a:t>
            </a:r>
          </a:p>
          <a:p>
            <a:pPr marL="342900" indent="-342900">
              <a:buFont typeface="Arial"/>
              <a:buChar char="•"/>
            </a:pPr>
            <a:r>
              <a:rPr lang="en-US" b="0" dirty="0" smtClean="0"/>
              <a:t>Please send us an email letting us know if you liked the material, how you used it, and if you have any corrections or suggestions for improvement.</a:t>
            </a:r>
          </a:p>
          <a:p>
            <a:pPr lvl="2"/>
            <a:r>
              <a:rPr lang="en-US" dirty="0" smtClean="0">
                <a:hlinkClick r:id="rId2"/>
              </a:rPr>
              <a:t>team@droidsrobotics.org</a:t>
            </a:r>
            <a:endParaRPr lang="en-US" dirty="0" smtClean="0"/>
          </a:p>
          <a:p>
            <a:pPr marL="342900" indent="-342900">
              <a:buFont typeface="Arial"/>
              <a:buChar char="•"/>
            </a:pPr>
            <a:r>
              <a:rPr lang="en-US" sz="3200" b="0" dirty="0" smtClean="0"/>
              <a:t>More lessons at: www.ev3lessons.com</a:t>
            </a:r>
            <a:endParaRPr lang="en-US" sz="3200" dirty="0" smtClean="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Droids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803" y="5277849"/>
            <a:ext cx="1498871" cy="1498871"/>
          </a:xfrm>
          <a:prstGeom prst="rect">
            <a:avLst/>
          </a:prstGeom>
        </p:spPr>
      </p:pic>
    </p:spTree>
    <p:extLst>
      <p:ext uri="{BB962C8B-B14F-4D97-AF65-F5344CB8AC3E}">
        <p14:creationId xmlns:p14="http://schemas.microsoft.com/office/powerpoint/2010/main" val="27599404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227"/>
            <a:ext cx="8245474" cy="1290255"/>
          </a:xfrm>
        </p:spPr>
        <p:txBody>
          <a:bodyPr>
            <a:noAutofit/>
          </a:bodyPr>
          <a:lstStyle/>
          <a:p>
            <a:r>
              <a:rPr lang="en-US" sz="3200" dirty="0" smtClean="0"/>
              <a:t>PART 1: COLOR FOLLOWER WITH INPUTS….MOVES FOR CERTAIN NUMBER OF DEGREES</a:t>
            </a:r>
            <a:endParaRPr lang="en-US" sz="3200"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spTree>
    <p:extLst>
      <p:ext uri="{BB962C8B-B14F-4D97-AF65-F5344CB8AC3E}">
        <p14:creationId xmlns:p14="http://schemas.microsoft.com/office/powerpoint/2010/main" val="402576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022459"/>
            <a:ext cx="7886700" cy="5257155"/>
          </a:xfrm>
        </p:spPr>
        <p:txBody>
          <a:bodyPr>
            <a:noAutofit/>
          </a:bodyPr>
          <a:lstStyle/>
          <a:p>
            <a:pPr marL="233363" indent="-233363">
              <a:buFont typeface="Arial"/>
              <a:buChar char="•"/>
            </a:pPr>
            <a:r>
              <a:rPr lang="en-US" b="0" dirty="0" smtClean="0"/>
              <a:t>Another team asked us how to create a line follower My Block that would allow you to take multiple inputs – power, degrees and color</a:t>
            </a:r>
          </a:p>
          <a:p>
            <a:pPr marL="233363" indent="-233363">
              <a:buFont typeface="Arial"/>
              <a:buChar char="•"/>
            </a:pPr>
            <a:r>
              <a:rPr lang="en-US" b="0" dirty="0" smtClean="0"/>
              <a:t>This requires you to use your EV3 Color Sensor in Color Mode</a:t>
            </a:r>
          </a:p>
          <a:p>
            <a:pPr marL="233363" indent="-233363">
              <a:buFont typeface="Arial"/>
              <a:buChar char="•"/>
            </a:pPr>
            <a:r>
              <a:rPr lang="en-US" b="0" dirty="0" smtClean="0"/>
              <a:t>You will not have to Calibrate your color sensor for this lesson</a:t>
            </a:r>
          </a:p>
          <a:p>
            <a:pPr marL="233363" indent="-233363">
              <a:buFont typeface="Arial"/>
              <a:buChar char="•"/>
            </a:pPr>
            <a:r>
              <a:rPr lang="en-US" b="0" dirty="0" smtClean="0"/>
              <a:t>You will have to know how to make a basic My Block and use data wires (We show you in the comments, but you can check our My Blocks lesson in the Advanced section)</a:t>
            </a:r>
          </a:p>
          <a:p>
            <a:pPr marL="233363" indent="-233363">
              <a:buFont typeface="Arial"/>
              <a:buChar char="•"/>
            </a:pPr>
            <a:r>
              <a:rPr lang="en-US" b="0" dirty="0" smtClean="0"/>
              <a:t>Follow along in the companion EV3 File.  Always start at Stage 1</a:t>
            </a:r>
          </a:p>
          <a:p>
            <a:endParaRPr lang="en-US" b="0" dirty="0" smtClean="0"/>
          </a:p>
          <a:p>
            <a:pPr marL="233363" indent="-233363">
              <a:buFont typeface="Arial"/>
              <a:buChar char="•"/>
            </a:pPr>
            <a:r>
              <a:rPr lang="en-US" b="0" dirty="0" smtClean="0">
                <a:solidFill>
                  <a:srgbClr val="FF0000"/>
                </a:solidFill>
              </a:rPr>
              <a:t>Note:</a:t>
            </a:r>
            <a:r>
              <a:rPr lang="en-US" b="0" dirty="0" smtClean="0"/>
              <a:t> We use a simple line follower in this lesson. You can combine these techniques with any line follower. </a:t>
            </a:r>
          </a:p>
          <a:p>
            <a:pPr marL="233363" indent="-233363">
              <a:buFont typeface="Arial"/>
              <a:buChar char="•"/>
            </a:pPr>
            <a:r>
              <a:rPr lang="en-US" b="0" dirty="0" smtClean="0">
                <a:solidFill>
                  <a:srgbClr val="3366FF"/>
                </a:solidFill>
              </a:rPr>
              <a:t>Next steps: </a:t>
            </a:r>
            <a:r>
              <a:rPr lang="en-US" b="0" dirty="0" smtClean="0"/>
              <a:t>Droids Robotics recommends that teams learn how to create a proportional line follower for light or a smooth line follower for color </a:t>
            </a:r>
            <a:r>
              <a:rPr lang="en-US" b="0" dirty="0" smtClean="0">
                <a:sym typeface="Wingdings"/>
              </a:rPr>
              <a:t> </a:t>
            </a:r>
            <a:r>
              <a:rPr lang="en-US" b="0" dirty="0" smtClean="0"/>
              <a:t>check out our Advanced </a:t>
            </a:r>
            <a:r>
              <a:rPr lang="en-US" b="0" dirty="0"/>
              <a:t>L</a:t>
            </a:r>
            <a:r>
              <a:rPr lang="en-US" b="0" dirty="0" smtClean="0"/>
              <a:t>essons.</a:t>
            </a:r>
          </a:p>
        </p:txBody>
      </p:sp>
      <p:sp>
        <p:nvSpPr>
          <p:cNvPr id="8" name="Title 7"/>
          <p:cNvSpPr>
            <a:spLocks noGrp="1"/>
          </p:cNvSpPr>
          <p:nvPr>
            <p:ph type="title"/>
          </p:nvPr>
        </p:nvSpPr>
        <p:spPr/>
        <p:txBody>
          <a:bodyPr/>
          <a:lstStyle/>
          <a:p>
            <a:pPr marL="233363" indent="-233363"/>
            <a:r>
              <a:rPr lang="en-US" dirty="0" smtClean="0"/>
              <a:t>LESSON OVERVIEW</a:t>
            </a:r>
            <a:endParaRPr lang="en-US" dirty="0"/>
          </a:p>
        </p:txBody>
      </p:sp>
      <p:sp>
        <p:nvSpPr>
          <p:cNvPr id="9" name="Footer Placeholder 8"/>
          <p:cNvSpPr>
            <a:spLocks noGrp="1"/>
          </p:cNvSpPr>
          <p:nvPr>
            <p:ph type="ftr" sz="quarter" idx="11"/>
          </p:nvPr>
        </p:nvSpPr>
        <p:spPr/>
        <p:txBody>
          <a:bodyPr/>
          <a:lstStyle/>
          <a:p>
            <a:r>
              <a:rPr lang="en-US" smtClean="0"/>
              <a:t>© 2014, Droids Robotics, v. 2.0, (October 17, 2014)</a:t>
            </a:r>
            <a:endParaRPr lang="en-US"/>
          </a:p>
        </p:txBody>
      </p:sp>
    </p:spTree>
    <p:extLst>
      <p:ext uri="{BB962C8B-B14F-4D97-AF65-F5344CB8AC3E}">
        <p14:creationId xmlns:p14="http://schemas.microsoft.com/office/powerpoint/2010/main" val="20281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Simple Color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 y="1298181"/>
            <a:ext cx="8649293" cy="4968557"/>
          </a:xfrm>
          <a:prstGeom prst="rect">
            <a:avLst/>
          </a:prstGeom>
        </p:spPr>
      </p:pic>
    </p:spTree>
    <p:extLst>
      <p:ext uri="{BB962C8B-B14F-4D97-AF65-F5344CB8AC3E}">
        <p14:creationId xmlns:p14="http://schemas.microsoft.com/office/powerpoint/2010/main" val="20583801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v. 2.0, (October 17, 2014)</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2: RESET &amp; DEGREES</a:t>
            </a:r>
            <a:endParaRPr lang="en-US" dirty="0"/>
          </a:p>
        </p:txBody>
      </p:sp>
      <p:pic>
        <p:nvPicPr>
          <p:cNvPr id="5" name="Picture 4"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278344"/>
            <a:ext cx="8702674" cy="4269967"/>
          </a:xfrm>
          <a:prstGeom prst="rect">
            <a:avLst/>
          </a:prstGeom>
        </p:spPr>
      </p:pic>
      <p:sp>
        <p:nvSpPr>
          <p:cNvPr id="8" name="Oval 7"/>
          <p:cNvSpPr/>
          <p:nvPr/>
        </p:nvSpPr>
        <p:spPr>
          <a:xfrm>
            <a:off x="260946" y="2504888"/>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Oval 8"/>
          <p:cNvSpPr/>
          <p:nvPr/>
        </p:nvSpPr>
        <p:spPr>
          <a:xfrm>
            <a:off x="7676283" y="3422671"/>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279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v. 2.0, (October 17, 2014)</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3: ADDING INPUTS</a:t>
            </a:r>
            <a:endParaRPr lang="en-US" dirty="0"/>
          </a:p>
        </p:txBody>
      </p:sp>
      <p:pic>
        <p:nvPicPr>
          <p:cNvPr id="3" name="Picture 2" descr="Screen Shot 2014-10-12 at 7.14.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68" y="1784770"/>
            <a:ext cx="8813468" cy="3556655"/>
          </a:xfrm>
          <a:prstGeom prst="rect">
            <a:avLst/>
          </a:prstGeom>
        </p:spPr>
      </p:pic>
      <p:sp>
        <p:nvSpPr>
          <p:cNvPr id="5" name="Oval 4"/>
          <p:cNvSpPr/>
          <p:nvPr/>
        </p:nvSpPr>
        <p:spPr>
          <a:xfrm>
            <a:off x="457199" y="3044133"/>
            <a:ext cx="2487690" cy="713199"/>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441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v. 2.0, (October 17, 2014)</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STAGE 4: MY </a:t>
            </a:r>
            <a:r>
              <a:rPr lang="en-US" dirty="0" err="1" smtClean="0"/>
              <a:t>BLock</a:t>
            </a:r>
            <a:endParaRPr lang="en-US" dirty="0"/>
          </a:p>
        </p:txBody>
      </p:sp>
      <p:pic>
        <p:nvPicPr>
          <p:cNvPr id="3" name="Picture 2" descr="Screen Shot 2014-10-12 at 7.14.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974122"/>
            <a:ext cx="6396996" cy="5683619"/>
          </a:xfrm>
          <a:prstGeom prst="rect">
            <a:avLst/>
          </a:prstGeom>
        </p:spPr>
      </p:pic>
      <p:sp>
        <p:nvSpPr>
          <p:cNvPr id="4" name="Oval 3"/>
          <p:cNvSpPr/>
          <p:nvPr/>
        </p:nvSpPr>
        <p:spPr>
          <a:xfrm>
            <a:off x="3705439" y="3322456"/>
            <a:ext cx="3026981" cy="2000432"/>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441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v. 2.0, (October 17, 2014)</a:t>
            </a:r>
            <a:endParaRPr lang="en-US"/>
          </a:p>
        </p:txBody>
      </p:sp>
      <p:sp>
        <p:nvSpPr>
          <p:cNvPr id="3" name="Content Placeholder 2"/>
          <p:cNvSpPr txBox="1">
            <a:spLocks/>
          </p:cNvSpPr>
          <p:nvPr/>
        </p:nvSpPr>
        <p:spPr>
          <a:xfrm>
            <a:off x="457200" y="2652227"/>
            <a:ext cx="8245474" cy="1290255"/>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3200" dirty="0" smtClean="0"/>
              <a:t>PART 2: COLOR FOLLOWER WITH INPUTS….MOVES UNTIL IT SEES BLACK</a:t>
            </a:r>
            <a:endParaRPr lang="en-US" sz="3200" dirty="0"/>
          </a:p>
        </p:txBody>
      </p:sp>
    </p:spTree>
    <p:extLst>
      <p:ext uri="{BB962C8B-B14F-4D97-AF65-F5344CB8AC3E}">
        <p14:creationId xmlns:p14="http://schemas.microsoft.com/office/powerpoint/2010/main" val="170783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a:t>
            </a:r>
            <a:r>
              <a:rPr lang="en-US" dirty="0" smtClean="0"/>
              <a:t> LINE FOLLOWER THAT ENDS ON A BLACK LINE</a:t>
            </a:r>
            <a:endParaRPr lang="en-US" dirty="0"/>
          </a:p>
        </p:txBody>
      </p:sp>
      <p:sp>
        <p:nvSpPr>
          <p:cNvPr id="3" name="Content Placeholder 2"/>
          <p:cNvSpPr>
            <a:spLocks noGrp="1"/>
          </p:cNvSpPr>
          <p:nvPr>
            <p:ph idx="1"/>
          </p:nvPr>
        </p:nvSpPr>
        <p:spPr>
          <a:xfrm>
            <a:off x="457200" y="1565294"/>
            <a:ext cx="3429000" cy="4155263"/>
          </a:xfrm>
        </p:spPr>
        <p:txBody>
          <a:bodyPr>
            <a:normAutofit fontScale="92500" lnSpcReduction="20000"/>
          </a:bodyPr>
          <a:lstStyle/>
          <a:p>
            <a:r>
              <a:rPr lang="en-US" dirty="0" smtClean="0"/>
              <a:t>In previous lessons we taught a simple color line follower and one that stops after a certain amount of degrees</a:t>
            </a:r>
          </a:p>
          <a:p>
            <a:r>
              <a:rPr lang="en-US" dirty="0" smtClean="0"/>
              <a:t>A team in Ohio requested help with writing a color line follower that would stop when it sees black.</a:t>
            </a:r>
          </a:p>
          <a:p>
            <a:r>
              <a:rPr lang="en-US" dirty="0" smtClean="0"/>
              <a:t>This is very useful because you will notice that even when FLL Mats have colored lines on them, the “T intersections” are always black</a:t>
            </a:r>
            <a:endParaRPr lang="en-US" dirty="0"/>
          </a:p>
        </p:txBody>
      </p:sp>
      <p:sp>
        <p:nvSpPr>
          <p:cNvPr id="4" name="Footer Placeholder 3"/>
          <p:cNvSpPr>
            <a:spLocks noGrp="1"/>
          </p:cNvSpPr>
          <p:nvPr>
            <p:ph type="ftr" sz="quarter" idx="11"/>
          </p:nvPr>
        </p:nvSpPr>
        <p:spPr/>
        <p:txBody>
          <a:bodyPr/>
          <a:lstStyle/>
          <a:p>
            <a:r>
              <a:rPr lang="en-US" smtClean="0"/>
              <a:t>© 2014, Droids Robotics, v. 2.0, (October 17, 2014)</a:t>
            </a:r>
            <a:endParaRPr lang="en-US"/>
          </a:p>
        </p:txBody>
      </p:sp>
      <p:pic>
        <p:nvPicPr>
          <p:cNvPr id="5" name="Picture 4"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051" y="1752601"/>
            <a:ext cx="4716623" cy="2277998"/>
          </a:xfrm>
          <a:prstGeom prst="rect">
            <a:avLst/>
          </a:prstGeom>
        </p:spPr>
      </p:pic>
      <p:sp>
        <p:nvSpPr>
          <p:cNvPr id="6" name="Oval 5"/>
          <p:cNvSpPr/>
          <p:nvPr/>
        </p:nvSpPr>
        <p:spPr>
          <a:xfrm>
            <a:off x="4804391" y="1932478"/>
            <a:ext cx="975605" cy="368091"/>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533862" y="2268923"/>
            <a:ext cx="975605" cy="368091"/>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198459" y="2991865"/>
            <a:ext cx="975605" cy="368091"/>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986050" y="4261633"/>
            <a:ext cx="4716623"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ln>
                  <a:solidFill>
                    <a:schemeClr val="tx1"/>
                  </a:solidFill>
                </a:ln>
                <a:solidFill>
                  <a:schemeClr val="tx1"/>
                </a:solidFill>
              </a:rPr>
              <a:t>Follow along in the EV3 Code</a:t>
            </a:r>
          </a:p>
          <a:p>
            <a:r>
              <a:rPr lang="en-US" dirty="0" smtClean="0">
                <a:ln>
                  <a:solidFill>
                    <a:schemeClr val="tx1"/>
                  </a:solidFill>
                </a:ln>
                <a:solidFill>
                  <a:schemeClr val="tx1"/>
                </a:solidFill>
              </a:rPr>
              <a:t>Start at Step 1.  By Step 2 you will have your code.  Proceed to Steps 3 and 4 to make this code into a My Block with Inputs.</a:t>
            </a:r>
          </a:p>
        </p:txBody>
      </p:sp>
    </p:spTree>
    <p:extLst>
      <p:ext uri="{BB962C8B-B14F-4D97-AF65-F5344CB8AC3E}">
        <p14:creationId xmlns:p14="http://schemas.microsoft.com/office/powerpoint/2010/main" val="1601890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8412</TotalTime>
  <Words>836</Words>
  <Application>Microsoft Macintosh PowerPoint</Application>
  <PresentationFormat>On-screen Show (4:3)</PresentationFormat>
  <Paragraphs>59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Essential</vt:lpstr>
      <vt:lpstr>INTERMEDIATE Ev3 programming LESSON   Color Line Follower My Block with INputs</vt:lpstr>
      <vt:lpstr>PowerPoint Presentation</vt:lpstr>
      <vt:lpstr>LESSON OVERVIEW</vt:lpstr>
      <vt:lpstr>STAGE 1: Simple Color Line Follower</vt:lpstr>
      <vt:lpstr>PowerPoint Presentation</vt:lpstr>
      <vt:lpstr>PowerPoint Presentation</vt:lpstr>
      <vt:lpstr>PowerPoint Presentation</vt:lpstr>
      <vt:lpstr>PowerPoint Presentation</vt:lpstr>
      <vt:lpstr>CoLOR LINE FOLLOWER THAT ENDS ON A BLACK LINE</vt:lpstr>
      <vt:lpstr>TIPS TO SUCCEED</vt:lpstr>
      <vt:lpstr>STEP 1: MAKE A SIMPLE LINE FOLLOWER</vt:lpstr>
      <vt:lpstr>STEP 1: MAKE A SIMPLE LINE FOLLOWER</vt:lpstr>
      <vt:lpstr>STEP 2: STOPS ON BLACK</vt:lpstr>
      <vt:lpstr>STEP 3: ADDING INPUTS</vt:lpstr>
      <vt:lpstr>STEP 4: THE MYBLOCK</vt:lpstr>
      <vt:lpstr>INSIDE THE MY BLOCK</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235</cp:revision>
  <dcterms:created xsi:type="dcterms:W3CDTF">2014-08-07T02:19:13Z</dcterms:created>
  <dcterms:modified xsi:type="dcterms:W3CDTF">2014-10-18T02:04:07Z</dcterms:modified>
</cp:coreProperties>
</file>