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</p:sldMasterIdLst>
  <p:notesMasterIdLst>
    <p:notesMasterId r:id="rId12"/>
  </p:notesMasterIdLst>
  <p:handoutMasterIdLst>
    <p:handoutMasterId r:id="rId13"/>
  </p:handoutMasterIdLst>
  <p:sldIdLst>
    <p:sldId id="408" r:id="rId2"/>
    <p:sldId id="325" r:id="rId3"/>
    <p:sldId id="407" r:id="rId4"/>
    <p:sldId id="327" r:id="rId5"/>
    <p:sldId id="267" r:id="rId6"/>
    <p:sldId id="393" r:id="rId7"/>
    <p:sldId id="294" r:id="rId8"/>
    <p:sldId id="273" r:id="rId9"/>
    <p:sldId id="349" r:id="rId10"/>
    <p:sldId id="40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563" autoAdjust="0"/>
  </p:normalViewPr>
  <p:slideViewPr>
    <p:cSldViewPr snapToGrid="0" snapToObjects="1">
      <p:cViewPr varScale="1">
        <p:scale>
          <a:sx n="100" d="100"/>
          <a:sy n="100" d="100"/>
        </p:scale>
        <p:origin x="-1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11/1/14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11/1/14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EE719-582C-EA4B-BF7F-EABA5287D4E7}" type="datetime1">
              <a:rPr lang="en-US" smtClean="0"/>
              <a:t>11/1/14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48A4-3E56-0E4B-A854-1AD590649BBB}" type="datetime1">
              <a:rPr lang="en-US" smtClean="0"/>
              <a:t>11/1/14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7F4F-1051-534C-B747-B20A6BBA8ED1}" type="datetime1">
              <a:rPr lang="en-US" smtClean="0"/>
              <a:t>11/1/14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0BEA-2EB5-674D-81F0-6973D0DA12C1}" type="datetime1">
              <a:rPr lang="en-US" smtClean="0"/>
              <a:t>11/1/14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0B842-B6E8-1647-96A3-1237B496442F}" type="datetime1">
              <a:rPr lang="en-US" smtClean="0"/>
              <a:t>11/1/14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79D4-A838-5E43-BBB5-7BAA4CF95E6E}" type="datetime1">
              <a:rPr lang="en-US" smtClean="0"/>
              <a:t>11/1/14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8C7A8-0F65-1C4F-A564-3F4EADED0521}" type="datetime1">
              <a:rPr lang="en-US" smtClean="0"/>
              <a:t>11/1/14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FB088-CA30-C540-B1DE-8FD88E9D189D}" type="datetime1">
              <a:rPr lang="en-US" smtClean="0"/>
              <a:t>11/1/14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60B2E-D83D-7043-98FB-07AB50A24F3B}" type="datetime1">
              <a:rPr lang="en-US" smtClean="0"/>
              <a:t>11/1/14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E220-B77A-9348-BFD9-0C527B06B024}" type="datetime1">
              <a:rPr lang="en-US" smtClean="0"/>
              <a:t>11/1/14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9A35-E090-A740-9261-1E4FDF46DA25}" type="datetime1">
              <a:rPr lang="en-US" smtClean="0"/>
              <a:t>11/1/14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6EAF677-B99A-E643-A34F-E4FC68891A05}" type="datetime1">
              <a:rPr lang="en-US" smtClean="0"/>
              <a:t>11/1/14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458" y="476908"/>
            <a:ext cx="5931450" cy="2747778"/>
          </a:xfrm>
        </p:spPr>
        <p:txBody>
          <a:bodyPr/>
          <a:lstStyle/>
          <a:p>
            <a:pPr algn="ctr"/>
            <a:r>
              <a:rPr lang="en-US" sz="4800" dirty="0" smtClean="0"/>
              <a:t>BEGINNER EV3 PROGRAMMING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4800" dirty="0" smtClean="0"/>
              <a:t>Lesson 2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479509" y="5590828"/>
            <a:ext cx="47505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By: Droids Robotics</a:t>
            </a:r>
          </a:p>
          <a:p>
            <a:r>
              <a:rPr lang="en-US" sz="2800" dirty="0" smtClean="0"/>
              <a:t>www.ev3lessons.com</a:t>
            </a:r>
            <a:endParaRPr lang="en-US" sz="2800" dirty="0"/>
          </a:p>
        </p:txBody>
      </p:sp>
      <p:pic>
        <p:nvPicPr>
          <p:cNvPr id="3" name="Picture 2" descr="Droidslogo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908" y="678160"/>
            <a:ext cx="2395105" cy="23951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0924" y="3433362"/>
            <a:ext cx="588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Touch Sensor</a:t>
            </a:r>
          </a:p>
          <a:p>
            <a:r>
              <a:rPr lang="en-US" sz="2800" smtClean="0">
                <a:solidFill>
                  <a:srgbClr val="FF0000"/>
                </a:solidFill>
              </a:rPr>
              <a:t>Color </a:t>
            </a:r>
            <a:r>
              <a:rPr lang="en-US" sz="2800" dirty="0" smtClean="0">
                <a:solidFill>
                  <a:srgbClr val="FF0000"/>
                </a:solidFill>
              </a:rPr>
              <a:t>Sensor</a:t>
            </a:r>
          </a:p>
        </p:txBody>
      </p:sp>
    </p:spTree>
    <p:extLst>
      <p:ext uri="{BB962C8B-B14F-4D97-AF65-F5344CB8AC3E}">
        <p14:creationId xmlns:p14="http://schemas.microsoft.com/office/powerpoint/2010/main" val="3637626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This tutorial was created by Sanjay Seshan and </a:t>
            </a:r>
            <a:r>
              <a:rPr lang="en-US" sz="1800" dirty="0" err="1" smtClean="0"/>
              <a:t>Arvind</a:t>
            </a:r>
            <a:r>
              <a:rPr lang="en-US" sz="1800" dirty="0" smtClean="0"/>
              <a:t> Seshan from FLL Team Not the Droids You Are Looking For (Droids Robotics)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We have additional material for more advanced lessons available on request.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Useful tools for FLL teams and robot programmers are available at www.ev3lessons.com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The material is made available to you free of charge.</a:t>
            </a:r>
            <a:r>
              <a:rPr lang="en-US" sz="1800" dirty="0"/>
              <a:t> </a:t>
            </a:r>
            <a:r>
              <a:rPr lang="en-US" sz="1800" dirty="0" smtClean="0"/>
              <a:t>However, we would greatly appreciate a letter indicating that you are using the materials and what you think of them. 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Feedback and suggestions are encouraged.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Email: </a:t>
            </a:r>
            <a:r>
              <a:rPr lang="en-US" sz="1800" dirty="0" err="1" smtClean="0"/>
              <a:t>team@droidsrobotics.org</a:t>
            </a: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 dirty="0"/>
          </a:p>
        </p:txBody>
      </p:sp>
      <p:pic>
        <p:nvPicPr>
          <p:cNvPr id="5" name="Picture 4" descr="shapeimage_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339" y="5247282"/>
            <a:ext cx="2957913" cy="137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612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06070"/>
            <a:ext cx="8245475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SECTION 4: TOUCH SENSOR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24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Modification to your Robot Build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built the robot that we recommended, you will have to make a minor modification to the design so that the touch sensor is more accessible.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pic>
        <p:nvPicPr>
          <p:cNvPr id="5" name="Picture 4" descr="photo 1 (3)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00" t="25661" r="36250" b="23231"/>
          <a:stretch/>
        </p:blipFill>
        <p:spPr>
          <a:xfrm>
            <a:off x="1348764" y="3169824"/>
            <a:ext cx="1571442" cy="1443790"/>
          </a:xfrm>
          <a:prstGeom prst="rect">
            <a:avLst/>
          </a:prstGeom>
        </p:spPr>
      </p:pic>
      <p:pic>
        <p:nvPicPr>
          <p:cNvPr id="6" name="Picture 5" descr="photo 2 (4)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8" r="24736" b="12676"/>
          <a:stretch/>
        </p:blipFill>
        <p:spPr>
          <a:xfrm>
            <a:off x="3784341" y="3169824"/>
            <a:ext cx="2276909" cy="144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294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SENSOR TAB vs. FLOW TAB (READING VS Wait for Sensor)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155000"/>
            <a:ext cx="8245474" cy="2359273"/>
          </a:xfrm>
        </p:spPr>
        <p:txBody>
          <a:bodyPr/>
          <a:lstStyle/>
          <a:p>
            <a:r>
              <a:rPr lang="en-US" dirty="0" smtClean="0"/>
              <a:t>Compare sensor block to wait block</a:t>
            </a:r>
          </a:p>
          <a:p>
            <a:pPr lvl="1"/>
            <a:r>
              <a:rPr lang="en-US" dirty="0" smtClean="0"/>
              <a:t>When should we use one or the other</a:t>
            </a:r>
          </a:p>
          <a:p>
            <a:pPr lvl="1"/>
            <a:r>
              <a:rPr lang="en-US" dirty="0" smtClean="0"/>
              <a:t>Sensor Tab Sensor Blocks = Reading and Comparing Sensor Values</a:t>
            </a:r>
          </a:p>
          <a:p>
            <a:pPr lvl="1"/>
            <a:r>
              <a:rPr lang="en-US" dirty="0" smtClean="0"/>
              <a:t>Flow Tab Wait For Block = Wait until a sensor reading</a:t>
            </a:r>
          </a:p>
        </p:txBody>
      </p:sp>
      <p:pic>
        <p:nvPicPr>
          <p:cNvPr id="6" name="Picture 5" descr="Screen Shot 2014-08-07 at 12.27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765" y="1412696"/>
            <a:ext cx="3354455" cy="389814"/>
          </a:xfrm>
          <a:prstGeom prst="rect">
            <a:avLst/>
          </a:prstGeom>
        </p:spPr>
      </p:pic>
      <p:pic>
        <p:nvPicPr>
          <p:cNvPr id="8" name="Picture 7" descr="Screen Shot 2014-08-07 at 12.29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62" y="1329411"/>
            <a:ext cx="2991825" cy="3898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77455" y="5172364"/>
            <a:ext cx="71468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n>
                  <a:solidFill>
                    <a:srgbClr val="FF6600"/>
                  </a:solidFill>
                </a:ln>
              </a:rPr>
              <a:t>In this tutorial, we will use the </a:t>
            </a:r>
          </a:p>
          <a:p>
            <a:pPr algn="ctr"/>
            <a:r>
              <a:rPr lang="en-US" sz="2800" b="1" dirty="0" smtClean="0">
                <a:ln>
                  <a:solidFill>
                    <a:srgbClr val="FF6600"/>
                  </a:solidFill>
                </a:ln>
              </a:rPr>
              <a:t>Wait For Block</a:t>
            </a:r>
            <a:endParaRPr lang="en-US" sz="2800" b="1" dirty="0">
              <a:ln>
                <a:solidFill>
                  <a:srgbClr val="FF6600"/>
                </a:solidFill>
              </a:ln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4098636" y="4202545"/>
            <a:ext cx="531091" cy="877455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72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Touch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9410"/>
            <a:ext cx="4414983" cy="4789189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Challenge 1: </a:t>
            </a:r>
            <a:r>
              <a:rPr lang="en-US" sz="2800" dirty="0" smtClean="0"/>
              <a:t>Program your robot to move straight until you touch the sensor with your hand.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 smtClean="0">
                <a:solidFill>
                  <a:srgbClr val="FF0000"/>
                </a:solidFill>
              </a:rPr>
              <a:t>Challenge 2: </a:t>
            </a:r>
            <a:r>
              <a:rPr lang="en-US" sz="2800" dirty="0" smtClean="0"/>
              <a:t>Program your robot to move until it hits the edge of </a:t>
            </a:r>
            <a:r>
              <a:rPr lang="en-US" sz="2800" dirty="0" smtClean="0"/>
              <a:t>a wall. </a:t>
            </a:r>
            <a:r>
              <a:rPr lang="en-US" sz="2800" dirty="0" smtClean="0"/>
              <a:t>Then back up </a:t>
            </a:r>
            <a:r>
              <a:rPr lang="en-US" sz="2800" dirty="0" smtClean="0"/>
              <a:t>and </a:t>
            </a:r>
            <a:r>
              <a:rPr lang="en-US" sz="2800" dirty="0" smtClean="0"/>
              <a:t>turn right 90 degrees.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050" y="1609410"/>
            <a:ext cx="1423624" cy="1291340"/>
          </a:xfrm>
          <a:prstGeom prst="rect">
            <a:avLst/>
          </a:prstGeom>
        </p:spPr>
      </p:pic>
      <p:pic>
        <p:nvPicPr>
          <p:cNvPr id="4" name="Picture 3" descr="Screen Shot 2014-08-08 at 6.00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250" y="1412696"/>
            <a:ext cx="2209800" cy="3009900"/>
          </a:xfrm>
          <a:prstGeom prst="rect">
            <a:avLst/>
          </a:prstGeom>
        </p:spPr>
      </p:pic>
      <p:pic>
        <p:nvPicPr>
          <p:cNvPr id="6" name="Picture 5" descr="Screen Shot 2014-08-07 at 12.27.3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830" y="1022882"/>
            <a:ext cx="3354455" cy="3898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58614" y="3059546"/>
            <a:ext cx="1773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= released</a:t>
            </a:r>
          </a:p>
          <a:p>
            <a:r>
              <a:rPr lang="en-US" dirty="0" smtClean="0"/>
              <a:t>1 = pressed</a:t>
            </a:r>
          </a:p>
          <a:p>
            <a:r>
              <a:rPr lang="en-US" dirty="0" smtClean="0"/>
              <a:t>2 = bumped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500126" y="3659908"/>
            <a:ext cx="1465477" cy="4271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72182" y="5137528"/>
            <a:ext cx="3263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Hint: </a:t>
            </a:r>
            <a:r>
              <a:rPr lang="en-US" dirty="0" smtClean="0"/>
              <a:t>You will combine everything you have learnt so far: Move Steering + Turning + Wait Block 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Droids Robotics, 2014, v.</a:t>
            </a:r>
            <a:r>
              <a:rPr lang="en-US" dirty="0" smtClean="0"/>
              <a:t>1.2 </a:t>
            </a:r>
            <a:r>
              <a:rPr lang="en-US" dirty="0" smtClean="0"/>
              <a:t>(Last edit: </a:t>
            </a:r>
            <a:r>
              <a:rPr lang="en-US" dirty="0" smtClean="0"/>
              <a:t>11/1/</a:t>
            </a:r>
            <a:r>
              <a:rPr lang="en-US" dirty="0" smtClean="0"/>
              <a:t>2014)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513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06070"/>
            <a:ext cx="8245475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SECTION 5: Color SENSOR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017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the color sensor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380597"/>
            <a:ext cx="8245475" cy="50589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One of the ways for the robot to know its location is to take advantage of the markings on the field mat. </a:t>
            </a:r>
          </a:p>
          <a:p>
            <a:r>
              <a:rPr lang="en-US" dirty="0" smtClean="0"/>
              <a:t>Every year, the Robot Game’s mat has lines or dark markings that can be detected by the Color Sensor. </a:t>
            </a:r>
          </a:p>
          <a:p>
            <a:r>
              <a:rPr lang="en-US" dirty="0" smtClean="0"/>
              <a:t>Common uses:</a:t>
            </a:r>
          </a:p>
          <a:p>
            <a:pPr lvl="1"/>
            <a:r>
              <a:rPr lang="en-US" dirty="0" smtClean="0"/>
              <a:t>Move until a line</a:t>
            </a:r>
          </a:p>
          <a:p>
            <a:pPr lvl="1"/>
            <a:r>
              <a:rPr lang="en-US" dirty="0" smtClean="0"/>
              <a:t>Follow a line</a:t>
            </a:r>
          </a:p>
          <a:p>
            <a:pPr lvl="1"/>
            <a:endParaRPr lang="en-US" dirty="0"/>
          </a:p>
          <a:p>
            <a:r>
              <a:rPr lang="en-US" dirty="0"/>
              <a:t>Introduce color sensor</a:t>
            </a:r>
          </a:p>
          <a:p>
            <a:r>
              <a:rPr lang="en-US" sz="3500" dirty="0"/>
              <a:t>Modes:</a:t>
            </a:r>
          </a:p>
          <a:p>
            <a:pPr lvl="1"/>
            <a:r>
              <a:rPr lang="en-US" sz="3500" dirty="0">
                <a:solidFill>
                  <a:srgbClr val="008000"/>
                </a:solidFill>
              </a:rPr>
              <a:t>C</a:t>
            </a:r>
            <a:r>
              <a:rPr lang="en-US" sz="3500" dirty="0" smtClean="0">
                <a:solidFill>
                  <a:srgbClr val="008000"/>
                </a:solidFill>
              </a:rPr>
              <a:t>olor</a:t>
            </a:r>
            <a:r>
              <a:rPr lang="en-US" sz="3500" dirty="0"/>
              <a:t>, </a:t>
            </a:r>
            <a:r>
              <a:rPr lang="en-US" sz="3500" dirty="0" smtClean="0"/>
              <a:t>Reflected </a:t>
            </a:r>
            <a:r>
              <a:rPr lang="en-US" sz="3500" dirty="0"/>
              <a:t>L</a:t>
            </a:r>
            <a:r>
              <a:rPr lang="en-US" sz="3500" dirty="0" smtClean="0"/>
              <a:t>ight</a:t>
            </a:r>
            <a:r>
              <a:rPr lang="en-US" sz="3500" dirty="0"/>
              <a:t>, </a:t>
            </a:r>
            <a:r>
              <a:rPr lang="en-US" sz="3500" dirty="0" smtClean="0"/>
              <a:t>Ambient Light</a:t>
            </a:r>
          </a:p>
          <a:p>
            <a:pPr lvl="1"/>
            <a:r>
              <a:rPr lang="en-US" sz="3500" dirty="0" smtClean="0"/>
              <a:t>We will use the COLOR mode in this tutorial.</a:t>
            </a:r>
            <a:endParaRPr lang="en-US" sz="3500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512" y="3023317"/>
            <a:ext cx="1962198" cy="184868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33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Color Sensor in color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279" y="1524318"/>
            <a:ext cx="3486540" cy="505620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CHALLENGE: </a:t>
            </a:r>
            <a:r>
              <a:rPr lang="en-US" dirty="0"/>
              <a:t> </a:t>
            </a:r>
            <a:r>
              <a:rPr lang="en-US" dirty="0" smtClean="0"/>
              <a:t>Make the robot move up to the green line using the color sensor?</a:t>
            </a:r>
          </a:p>
          <a:p>
            <a:endParaRPr lang="en-US" dirty="0" smtClean="0"/>
          </a:p>
          <a:p>
            <a:r>
              <a:rPr lang="en-US" dirty="0" smtClean="0"/>
              <a:t>Step 1: </a:t>
            </a:r>
            <a:r>
              <a:rPr lang="en-US" dirty="0"/>
              <a:t>Use Wait For Color</a:t>
            </a:r>
          </a:p>
          <a:p>
            <a:r>
              <a:rPr lang="en-US" dirty="0" smtClean="0"/>
              <a:t>Step 2: </a:t>
            </a:r>
            <a:r>
              <a:rPr lang="en-US" dirty="0"/>
              <a:t>Use the color sensor in COLOR MODE</a:t>
            </a:r>
          </a:p>
          <a:p>
            <a:r>
              <a:rPr lang="en-US" dirty="0" smtClean="0"/>
              <a:t>Step 3: Coast or Break?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Tip: </a:t>
            </a:r>
            <a:r>
              <a:rPr lang="en-US" dirty="0" smtClean="0"/>
              <a:t>Coast will make the motors keep moving.  Break makes the motors stop immediately.  Which do you use to stop EXACTLY on the green line?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346" y="152718"/>
            <a:ext cx="1375328" cy="1295763"/>
          </a:xfrm>
          <a:prstGeom prst="rect">
            <a:avLst/>
          </a:prstGeom>
        </p:spPr>
      </p:pic>
      <p:pic>
        <p:nvPicPr>
          <p:cNvPr id="8" name="Picture 7" descr="Screen Shot 2014-08-08 at 6.40.38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3"/>
          <a:stretch/>
        </p:blipFill>
        <p:spPr>
          <a:xfrm>
            <a:off x="4537364" y="1333026"/>
            <a:ext cx="4306746" cy="3804701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4075545" y="2297546"/>
            <a:ext cx="4849384" cy="704272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567545" y="4722091"/>
            <a:ext cx="969819" cy="9698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579091" y="2909454"/>
            <a:ext cx="727364" cy="4040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Screen Shot 2014-08-08 at 6.46.2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713" y="5218545"/>
            <a:ext cx="1840923" cy="152149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29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Sensor Challenge Solution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7657067" y="1803731"/>
            <a:ext cx="932751" cy="0"/>
          </a:xfrm>
          <a:prstGeom prst="line">
            <a:avLst/>
          </a:prstGeom>
          <a:ln w="762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7657067" y="5490740"/>
            <a:ext cx="932751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8024706" y="2004257"/>
            <a:ext cx="0" cy="3355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61683" y="1366551"/>
            <a:ext cx="94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FINISH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61683" y="5677029"/>
            <a:ext cx="91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pic>
        <p:nvPicPr>
          <p:cNvPr id="15" name="Picture 14" descr="Screen Shot 2014-08-08 at 6.53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37" y="1735883"/>
            <a:ext cx="5511800" cy="42418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976091" y="3267364"/>
            <a:ext cx="1685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 Steering</a:t>
            </a:r>
          </a:p>
          <a:p>
            <a:r>
              <a:rPr lang="en-US" dirty="0" smtClean="0"/>
              <a:t>Set to “OFF” with BREAK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653309" y="3267364"/>
            <a:ext cx="1685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 Steering</a:t>
            </a:r>
          </a:p>
          <a:p>
            <a:r>
              <a:rPr lang="en-US" dirty="0" smtClean="0"/>
              <a:t>Set to “ON”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505378" y="5977683"/>
            <a:ext cx="3336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Wait until Color is Green (#3)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83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6121</TotalTime>
  <Words>641</Words>
  <Application>Microsoft Macintosh PowerPoint</Application>
  <PresentationFormat>On-screen Show (4:3)</PresentationFormat>
  <Paragraphs>66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Essential</vt:lpstr>
      <vt:lpstr>BEGINNER EV3 PROGRAMMING Lesson 2</vt:lpstr>
      <vt:lpstr>SECTION 4: TOUCH SENSOR</vt:lpstr>
      <vt:lpstr>Modification to your Robot Build</vt:lpstr>
      <vt:lpstr>SENSOR TAB vs. FLOW TAB (READING VS Wait for Sensor)</vt:lpstr>
      <vt:lpstr>Using The Touch Sensor</vt:lpstr>
      <vt:lpstr>SECTION 5: Color SENSOR</vt:lpstr>
      <vt:lpstr>Using the color sensor </vt:lpstr>
      <vt:lpstr>Using Color Sensor in color mode</vt:lpstr>
      <vt:lpstr>Color Sensor Challenge Solution</vt:lpstr>
      <vt:lpstr>CREDITS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Srinivasan Seshan</dc:creator>
  <cp:lastModifiedBy>Sanjay Seshan</cp:lastModifiedBy>
  <cp:revision>196</cp:revision>
  <dcterms:created xsi:type="dcterms:W3CDTF">2014-08-07T02:19:13Z</dcterms:created>
  <dcterms:modified xsi:type="dcterms:W3CDTF">2014-11-01T23:01:00Z</dcterms:modified>
</cp:coreProperties>
</file>