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347" r:id="rId2"/>
    <p:sldId id="353" r:id="rId3"/>
    <p:sldId id="350" r:id="rId4"/>
    <p:sldId id="355" r:id="rId5"/>
    <p:sldId id="348" r:id="rId6"/>
    <p:sldId id="354" r:id="rId7"/>
    <p:sldId id="356" r:id="rId8"/>
    <p:sldId id="358" r:id="rId9"/>
    <p:sldId id="357" r:id="rId10"/>
    <p:sldId id="349" r:id="rId11"/>
    <p:sldId id="35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4" d="100"/>
          <a:sy n="114" d="100"/>
        </p:scale>
        <p:origin x="-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48927C2-5C1E-9841-A200-9961C49A38F2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DFE-B1A2-984E-8165-4A8B2D4B16F2}" type="datetime1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DF5D-F3DC-954C-BE2B-91FA46D4AF3F}" type="datetime1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B5A0-217D-2A41-A27E-FF03EA2A2B3B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03EA4102-4043-6C49-900E-0B6222D64EB7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0E1C-CC93-B341-A1B0-91B7F76747CE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871C-C0A9-3148-8235-8FF763E32FB2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07840" y="268288"/>
            <a:ext cx="750185" cy="646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D530BDE-C45B-CC4D-87C8-9BDDA53297DD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3C13FB6C-B276-044C-9058-C145C100BD79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843D-25FD-6E48-BE8A-3CF6A5EEA05B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1429-C88B-0B42-8253-0FF87F98FDB0}" type="datetime1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115DC5-C6D1-8141-A3F3-65A4930F74DB}" type="datetime1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© 2014, Droids Robotics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v3lessons.com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5925554" cy="28384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198982" y="4224821"/>
            <a:ext cx="5627165" cy="621792"/>
          </a:xfrm>
        </p:spPr>
        <p:txBody>
          <a:bodyPr/>
          <a:lstStyle/>
          <a:p>
            <a:r>
              <a:rPr lang="en-US" dirty="0" smtClean="0"/>
              <a:t>Written in response to questions from another FLL Team</a:t>
            </a:r>
            <a:endParaRPr lang="en-US" dirty="0"/>
          </a:p>
        </p:txBody>
      </p:sp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3367179" y="2118745"/>
            <a:ext cx="5458968" cy="1306975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Improving Robot Reliability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34" name="Picture 33" descr="Logonobac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3654" r="1943" b="12519"/>
          <a:stretch/>
        </p:blipFill>
        <p:spPr>
          <a:xfrm>
            <a:off x="561039" y="338759"/>
            <a:ext cx="2530793" cy="25192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818" y="6323013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1"/>
            <a:ext cx="6508377" cy="773108"/>
          </a:xfrm>
        </p:spPr>
        <p:txBody>
          <a:bodyPr/>
          <a:lstStyle/>
          <a:p>
            <a:r>
              <a:rPr lang="en-US" dirty="0" smtClean="0"/>
              <a:t>Other Factors 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7462"/>
            <a:ext cx="8388778" cy="40987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Battery </a:t>
            </a:r>
            <a:r>
              <a:rPr lang="en-US" b="1" dirty="0" smtClean="0"/>
              <a:t>life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program your robot when the battery life is low, it won’t run the </a:t>
            </a:r>
            <a:r>
              <a:rPr lang="en-US" dirty="0" smtClean="0"/>
              <a:t>same when fully charged</a:t>
            </a:r>
          </a:p>
          <a:p>
            <a:pPr lvl="2"/>
            <a:r>
              <a:rPr lang="en-US" dirty="0" smtClean="0"/>
              <a:t>Motors behave differently with low battery</a:t>
            </a:r>
          </a:p>
          <a:p>
            <a:pPr lvl="2"/>
            <a:r>
              <a:rPr lang="en-US" dirty="0" smtClean="0"/>
              <a:t>But using sensors makes you not as dependent on battery</a:t>
            </a:r>
          </a:p>
          <a:p>
            <a:r>
              <a:rPr lang="en-US" b="1" dirty="0" smtClean="0"/>
              <a:t>LEGO pieces come apart over time:</a:t>
            </a:r>
          </a:p>
          <a:p>
            <a:pPr lvl="1"/>
            <a:r>
              <a:rPr lang="en-US" dirty="0" smtClean="0"/>
              <a:t>Squeeze in LEGO pieces in key areas before a run – the pegs get loose which means the sensors may not be in the same place as a previous run</a:t>
            </a:r>
          </a:p>
          <a:p>
            <a:pPr lvl="1"/>
            <a:r>
              <a:rPr lang="en-US" dirty="0" smtClean="0"/>
              <a:t>Push wires in for sensors and motors.  They come out!</a:t>
            </a:r>
          </a:p>
          <a:p>
            <a:r>
              <a:rPr lang="en-US" b="1" dirty="0" smtClean="0"/>
              <a:t>Motors and sensors don’t always match:</a:t>
            </a:r>
          </a:p>
          <a:p>
            <a:pPr lvl="1"/>
            <a:r>
              <a:rPr lang="en-US" dirty="0" smtClean="0"/>
              <a:t>Some teams test motors</a:t>
            </a:r>
            <a:r>
              <a:rPr lang="en-US" dirty="0"/>
              <a:t>, sensors and wheels to make sure </a:t>
            </a:r>
            <a:r>
              <a:rPr lang="en-US" dirty="0" smtClean="0"/>
              <a:t>that they match</a:t>
            </a:r>
          </a:p>
          <a:p>
            <a:pPr lvl="1"/>
            <a:r>
              <a:rPr lang="en-US" dirty="0" smtClean="0"/>
              <a:t>You will never get a perfect match so we recommend use other techniques and accept that they will be different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70897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17962" cy="3916363"/>
          </a:xfrm>
        </p:spPr>
        <p:txBody>
          <a:bodyPr/>
          <a:lstStyle/>
          <a:p>
            <a:r>
              <a:rPr lang="en-US" dirty="0" smtClean="0"/>
              <a:t>This lesson was written by Arvind Seshan and Sanjay Seshan from FLL Team Not the Droids You Are Looking For</a:t>
            </a:r>
          </a:p>
          <a:p>
            <a:r>
              <a:rPr lang="en-US" dirty="0" smtClean="0"/>
              <a:t>These lessons are free to use and adapt.  Just give credit to the original authors of the lesson</a:t>
            </a:r>
          </a:p>
          <a:p>
            <a:r>
              <a:rPr lang="en-US" dirty="0" smtClean="0"/>
              <a:t>More lessons at: </a:t>
            </a:r>
            <a:r>
              <a:rPr lang="en-US" dirty="0" smtClean="0">
                <a:hlinkClick r:id="rId2"/>
              </a:rPr>
              <a:t>www.ev3lessons.com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2014, Droids Robotics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394" y="6323013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70" y="342900"/>
            <a:ext cx="6597880" cy="826789"/>
          </a:xfrm>
        </p:spPr>
        <p:txBody>
          <a:bodyPr/>
          <a:lstStyle/>
          <a:p>
            <a:r>
              <a:rPr lang="en-US" dirty="0" smtClean="0"/>
              <a:t>Sources of Problems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51461"/>
              </p:ext>
            </p:extLst>
          </p:nvPr>
        </p:nvGraphicFramePr>
        <p:xfrm>
          <a:off x="579749" y="1585966"/>
          <a:ext cx="819104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/>
                <a:gridCol w="4095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Alignment in base varies from run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Each run is different</a:t>
                      </a:r>
                      <a:r>
                        <a:rPr lang="en-US" baseline="0" dirty="0" smtClean="0"/>
                        <a:t> and missions sometimes work.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Robots don’t travel straight for long or turn exactly the same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hard</a:t>
                      </a:r>
                      <a:r>
                        <a:rPr lang="en-US" baseline="0" dirty="0" smtClean="0"/>
                        <a:t> to predict the robot location exactly.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Errors accumulate as you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missions tend to fail. It is hard</a:t>
                      </a:r>
                      <a:r>
                        <a:rPr lang="en-US" baseline="0" dirty="0" smtClean="0"/>
                        <a:t> to do missions far from 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Adjusting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motors/attachments in base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move out of base may behave differently each time.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Attachments don’t work the same each time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Battery levels impact motor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Tweaks that work today fail</a:t>
                      </a:r>
                      <a:r>
                        <a:rPr lang="en-US" baseline="0" dirty="0" smtClean="0"/>
                        <a:t> tomorrow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4" y="311499"/>
            <a:ext cx="6762865" cy="1214667"/>
          </a:xfrm>
        </p:spPr>
        <p:txBody>
          <a:bodyPr/>
          <a:lstStyle/>
          <a:p>
            <a:r>
              <a:rPr lang="en-US" dirty="0" smtClean="0"/>
              <a:t>Starting Points in Base are Critical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12" y="1902010"/>
            <a:ext cx="5717500" cy="423718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FLL teams need to figure out where to start in base</a:t>
            </a:r>
          </a:p>
          <a:p>
            <a:pPr lvl="1"/>
            <a:r>
              <a:rPr lang="en-US" b="1" dirty="0" smtClean="0"/>
              <a:t>Jigs: </a:t>
            </a:r>
            <a:r>
              <a:rPr lang="en-US" dirty="0" smtClean="0"/>
              <a:t>a LEGO ruler/wall that your robot can align against them in base</a:t>
            </a:r>
          </a:p>
          <a:p>
            <a:pPr lvl="1"/>
            <a:r>
              <a:rPr lang="en-US" b="1" dirty="0" smtClean="0"/>
              <a:t>Same start each time: </a:t>
            </a:r>
            <a:r>
              <a:rPr lang="en-US" dirty="0" smtClean="0"/>
              <a:t>pick one spot and start there no matter what the mission for easy starts</a:t>
            </a:r>
          </a:p>
          <a:p>
            <a:pPr lvl="1"/>
            <a:r>
              <a:rPr lang="en-US" b="1" dirty="0" smtClean="0"/>
              <a:t>Inch marks: </a:t>
            </a:r>
            <a:r>
              <a:rPr lang="en-US" dirty="0" smtClean="0"/>
              <a:t>Use the inch marks to pick a starting spot for each run</a:t>
            </a:r>
          </a:p>
          <a:p>
            <a:pPr lvl="1"/>
            <a:r>
              <a:rPr lang="en-US" b="1" dirty="0" smtClean="0"/>
              <a:t>Words: </a:t>
            </a:r>
            <a:r>
              <a:rPr lang="en-US" dirty="0" smtClean="0"/>
              <a:t>Base has words. If you aren’t near an inch mark, pick a word or letter to start on.	</a:t>
            </a:r>
          </a:p>
          <a:p>
            <a:r>
              <a:rPr lang="en-US" dirty="0" smtClean="0"/>
              <a:t>Even better, try to find a way to align the robot using other techniques (see next page)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12" y="6324790"/>
            <a:ext cx="6007100" cy="365125"/>
          </a:xfrm>
        </p:spPr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812631" y="2282072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 a jig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96165" y="4635759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710640" y="4773606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41314" y="6139193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 marks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88475" y="5564427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4858" y="6507353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7019" y="471364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60560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12960" y="47065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72508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36049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88449" y="47141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47997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1538" y="47363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63938" y="47216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406092" y="1902009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3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7274676" cy="1143000"/>
          </a:xfrm>
        </p:spPr>
        <p:txBody>
          <a:bodyPr/>
          <a:lstStyle/>
          <a:p>
            <a:r>
              <a:rPr lang="en-US" dirty="0" smtClean="0"/>
              <a:t>Robot Doesn’t Travel Straight &amp; Errors Accumulate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9919" cy="11767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 the time you get to the far side of the table, you are no longer in the right position</a:t>
            </a:r>
          </a:p>
          <a:p>
            <a:r>
              <a:rPr lang="en-US" dirty="0" smtClean="0"/>
              <a:t>Solution: Repeat alignment techniques multiple </a:t>
            </a:r>
            <a:r>
              <a:rPr lang="en-US" dirty="0"/>
              <a:t>times in a run for better </a:t>
            </a:r>
            <a:r>
              <a:rPr lang="en-US" dirty="0" smtClean="0"/>
              <a:t>reliability (see next slide)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7586624" cy="693112"/>
          </a:xfrm>
        </p:spPr>
        <p:txBody>
          <a:bodyPr/>
          <a:lstStyle/>
          <a:p>
            <a:r>
              <a:rPr lang="en-US" dirty="0" smtClean="0"/>
              <a:t>Where are you on the FLL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12499"/>
            <a:ext cx="5724713" cy="40737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these alignment strategies that are commonly used:</a:t>
            </a:r>
          </a:p>
          <a:p>
            <a:pPr lvl="1"/>
            <a:r>
              <a:rPr lang="en-US" b="1" dirty="0" smtClean="0"/>
              <a:t>Align on walls </a:t>
            </a:r>
            <a:r>
              <a:rPr lang="en-US" dirty="0" smtClean="0"/>
              <a:t>– deliberately back into a wall to straighten out (note: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ou may stall doing this. See the Stall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etection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esson)</a:t>
            </a:r>
            <a:endParaRPr lang="en-US" dirty="0" smtClean="0"/>
          </a:p>
          <a:p>
            <a:pPr lvl="1"/>
            <a:r>
              <a:rPr lang="en-US" b="1" dirty="0" smtClean="0"/>
              <a:t>Square/Align on lines </a:t>
            </a:r>
            <a:r>
              <a:rPr lang="en-US" dirty="0" smtClean="0"/>
              <a:t>–If you are moving angled, you can straighten out whenever you see a line. </a:t>
            </a:r>
            <a:r>
              <a:rPr lang="en-US" dirty="0" smtClean="0">
                <a:solidFill>
                  <a:srgbClr val="FF0000"/>
                </a:solidFill>
              </a:rPr>
              <a:t>(See Squaring Lesson)</a:t>
            </a:r>
          </a:p>
          <a:p>
            <a:pPr lvl="1"/>
            <a:r>
              <a:rPr lang="en-US" b="1" dirty="0" smtClean="0"/>
              <a:t>Move until a line </a:t>
            </a:r>
            <a:r>
              <a:rPr lang="en-US" dirty="0" smtClean="0"/>
              <a:t>– travel until you find a line so you know where you are on the mat </a:t>
            </a:r>
            <a:r>
              <a:rPr lang="en-US" dirty="0" smtClean="0">
                <a:solidFill>
                  <a:srgbClr val="FF0000"/>
                </a:solidFill>
              </a:rPr>
              <a:t>(See Basic Lessons)</a:t>
            </a:r>
          </a:p>
          <a:p>
            <a:pPr lvl="1"/>
            <a:r>
              <a:rPr lang="en-US" b="1" dirty="0" smtClean="0"/>
              <a:t>Align on a mission model </a:t>
            </a:r>
            <a:r>
              <a:rPr lang="en-US" dirty="0" smtClean="0"/>
              <a:t>– Mission models that are stuck in one place can be used to align against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2014, Droids Robotics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965576" y="43112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09201" y="5381705"/>
            <a:ext cx="1187198" cy="5347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 Model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631605" y="34980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833891" y="46798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299244" y="29911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156834" y="24235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727475" y="22746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40322" y="25121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 into walls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49288" y="38137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Square on a line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696285" y="48612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Align on a mission model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15057" y="147563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1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7308099" cy="837929"/>
          </a:xfrm>
        </p:spPr>
        <p:txBody>
          <a:bodyPr/>
          <a:lstStyle/>
          <a:p>
            <a:r>
              <a:rPr lang="en-US" dirty="0" smtClean="0"/>
              <a:t>Adjusting Attachments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6484"/>
            <a:ext cx="8266227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Just like the robot body, you need to set up your attachments in the same way each time for improving reliability</a:t>
            </a:r>
          </a:p>
          <a:p>
            <a:pPr lvl="1"/>
            <a:r>
              <a:rPr lang="en-US" dirty="0" smtClean="0"/>
              <a:t>Jigs that allow the attachment arm to only move to a certain level to make sure the arm is set the same way each time</a:t>
            </a:r>
          </a:p>
          <a:p>
            <a:pPr lvl="2"/>
            <a:r>
              <a:rPr lang="en-US" dirty="0" smtClean="0"/>
              <a:t>In Senior Solutions, we used a jig to make sure the arm that picked up the pill box always started at the right level</a:t>
            </a:r>
          </a:p>
          <a:p>
            <a:pPr lvl="1"/>
            <a:r>
              <a:rPr lang="en-US" dirty="0" smtClean="0"/>
              <a:t>Indicators on the robot (e.g. bright peg) might help you remember where to reset the arm to</a:t>
            </a:r>
          </a:p>
          <a:p>
            <a:pPr lvl="2"/>
            <a:r>
              <a:rPr lang="en-US" dirty="0" smtClean="0"/>
              <a:t>In Food Factor, we had a red peg in a hole to remember how far back to move the arm</a:t>
            </a:r>
          </a:p>
          <a:p>
            <a:pPr lvl="1"/>
            <a:r>
              <a:rPr lang="en-US" dirty="0" smtClean="0"/>
              <a:t>You can use a touch sensor to detect the position of an attachment at the start of a run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715390"/>
          </a:xfrm>
        </p:spPr>
        <p:txBody>
          <a:bodyPr/>
          <a:lstStyle/>
          <a:p>
            <a:r>
              <a:rPr lang="en-US" dirty="0" smtClean="0"/>
              <a:t>Adjusting Motors in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61" y="1708500"/>
            <a:ext cx="4968482" cy="41465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Moving attachments or wheels</a:t>
            </a:r>
          </a:p>
          <a:p>
            <a:pPr lvl="1"/>
            <a:r>
              <a:rPr lang="en-US" dirty="0" smtClean="0"/>
              <a:t>When the program is stopped you can move wheels and attachments easily and it has no impact</a:t>
            </a:r>
          </a:p>
          <a:p>
            <a:pPr lvl="1"/>
            <a:r>
              <a:rPr lang="en-US" dirty="0" smtClean="0"/>
              <a:t>If a program is running, there are multiple steps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smtClean="0"/>
              <a:t>You need to put the motors into “coast” mode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smtClean="0"/>
              <a:t>If you move the motors in coast mode, the motors will move back to the original position on the first move!</a:t>
            </a:r>
          </a:p>
          <a:p>
            <a:pPr lvl="3"/>
            <a:r>
              <a:rPr lang="en-US" dirty="0" smtClean="0"/>
              <a:t>You need to “reset” the motor after an adjustment and before you start your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2397222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3065" y="1708500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Put all the motors you use on coast so you can move the motors by hand to adjust</a:t>
            </a:r>
            <a:endParaRPr lang="en-US" sz="1400" dirty="0"/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4973191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3065" y="4398054"/>
            <a:ext cx="3308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2) Now you have to “reset” the motors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447963" y="1381343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2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6006"/>
            <a:ext cx="6508377" cy="845704"/>
          </a:xfrm>
        </p:spPr>
        <p:txBody>
          <a:bodyPr/>
          <a:lstStyle/>
          <a:p>
            <a:r>
              <a:rPr lang="en-US" dirty="0" smtClean="0"/>
              <a:t>Using Coast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pic>
        <p:nvPicPr>
          <p:cNvPr id="3" name="Picture 2" descr="Screen Shot 2014-11-04 at 1.1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861"/>
            <a:ext cx="9144000" cy="3215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work well.  Not as reliable!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87950" y="3531348"/>
            <a:ext cx="4478694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46006"/>
            <a:ext cx="6508377" cy="845704"/>
          </a:xfrm>
        </p:spPr>
        <p:txBody>
          <a:bodyPr/>
          <a:lstStyle/>
          <a:p>
            <a:r>
              <a:rPr lang="en-US" dirty="0" smtClean="0"/>
              <a:t>Using Coast &amp; Reset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</a:t>
            </a:r>
            <a:endParaRPr lang="en-US"/>
          </a:p>
        </p:txBody>
      </p:sp>
      <p:pic>
        <p:nvPicPr>
          <p:cNvPr id="5" name="Picture 4" descr="Screen Shot 2014-11-04 at 1.1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" y="2040021"/>
            <a:ext cx="8686801" cy="1817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reliable!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68462" y="3297410"/>
            <a:ext cx="4478694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1187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9200</TotalTime>
  <Words>892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Improving Robot Reliability</vt:lpstr>
      <vt:lpstr>Sources of Problems</vt:lpstr>
      <vt:lpstr>Starting Points in Base are Critical</vt:lpstr>
      <vt:lpstr>Robot Doesn’t Travel Straight &amp; Errors Accumulate Over Time</vt:lpstr>
      <vt:lpstr>Where are you on the FLL table?</vt:lpstr>
      <vt:lpstr>Adjusting Attachments in Base</vt:lpstr>
      <vt:lpstr>Adjusting Motors in Base</vt:lpstr>
      <vt:lpstr>Using Coast</vt:lpstr>
      <vt:lpstr>Using Coast &amp; Reset</vt:lpstr>
      <vt:lpstr>Other Factors in Reliability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266</cp:revision>
  <dcterms:created xsi:type="dcterms:W3CDTF">2014-08-07T02:19:13Z</dcterms:created>
  <dcterms:modified xsi:type="dcterms:W3CDTF">2014-11-04T18:31:39Z</dcterms:modified>
</cp:coreProperties>
</file>