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5"/>
    <p:restoredTop sz="94613"/>
  </p:normalViewPr>
  <p:slideViewPr>
    <p:cSldViewPr snapToGrid="0" snapToObjects="1">
      <p:cViewPr varScale="1">
        <p:scale>
          <a:sx n="115" d="100"/>
          <a:sy n="115" d="100"/>
        </p:scale>
        <p:origin x="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E04346-BDF2-5D45-8B07-69F3E5573DE7}" type="datetime1">
              <a:rPr lang="en-US" smtClean="0"/>
              <a:t>7/19/16</a:t>
            </a:fld>
            <a:endParaRPr lang="en-US"/>
          </a:p>
        </p:txBody>
      </p:sp>
      <p:sp>
        <p:nvSpPr>
          <p:cNvPr id="5" name="Footer Placeholder 4"/>
          <p:cNvSpPr>
            <a:spLocks noGrp="1"/>
          </p:cNvSpPr>
          <p:nvPr>
            <p:ph type="ftr" sz="quarter" idx="11"/>
          </p:nvPr>
        </p:nvSpPr>
        <p:spPr/>
        <p:txBody>
          <a:bodyPr/>
          <a:lstStyle/>
          <a:p>
            <a:r>
              <a:rPr lang="sk-SK" smtClean="0"/>
              <a:t>© 2016 EV3Lessons.com, Last edit 7/19/2016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E02A067-0993-F84B-9D1B-35C5DF055948}" type="datetime1">
              <a:rPr lang="en-US" smtClean="0"/>
              <a:t>7/19/16</a:t>
            </a:fld>
            <a:endParaRPr lang="en-US"/>
          </a:p>
        </p:txBody>
      </p:sp>
      <p:sp>
        <p:nvSpPr>
          <p:cNvPr id="5" name="Footer Placeholder 4"/>
          <p:cNvSpPr>
            <a:spLocks noGrp="1"/>
          </p:cNvSpPr>
          <p:nvPr>
            <p:ph type="ftr" sz="quarter" idx="11"/>
          </p:nvPr>
        </p:nvSpPr>
        <p:spPr/>
        <p:txBody>
          <a:bodyPr/>
          <a:lstStyle/>
          <a:p>
            <a:r>
              <a:rPr lang="sk-SK" smtClean="0"/>
              <a:t>© 2016 EV3Lessons.com, Last edit 7/19/2016</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F78453A3-2385-274D-B1A2-727D3BCEF8F7}" type="datetime1">
              <a:rPr lang="en-US" smtClean="0"/>
              <a:t>7/19/16</a:t>
            </a:fld>
            <a:endParaRPr lang="en-US" dirty="0"/>
          </a:p>
        </p:txBody>
      </p:sp>
      <p:sp>
        <p:nvSpPr>
          <p:cNvPr id="5" name="Footer Placeholder 4"/>
          <p:cNvSpPr>
            <a:spLocks noGrp="1"/>
          </p:cNvSpPr>
          <p:nvPr>
            <p:ph type="ftr" sz="quarter" idx="11"/>
          </p:nvPr>
        </p:nvSpPr>
        <p:spPr/>
        <p:txBody>
          <a:bodyPr/>
          <a:lstStyle/>
          <a:p>
            <a:r>
              <a:rPr lang="sk-SK" smtClean="0"/>
              <a:t>© 2016 EV3Lessons.com, Last edit 7/19/2016</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2A53B15-3202-AC45-82F2-FB34DA4213B3}" type="datetime1">
              <a:rPr lang="en-US" smtClean="0"/>
              <a:t>7/19/16</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E4996D0-A51A-BA4F-9731-E7EF811BFEE2}" type="datetime1">
              <a:rPr lang="en-US" smtClean="0"/>
              <a:t>7/19/16</a:t>
            </a:fld>
            <a:endParaRPr lang="en-US"/>
          </a:p>
        </p:txBody>
      </p:sp>
      <p:sp>
        <p:nvSpPr>
          <p:cNvPr id="8" name="Footer Placeholder 7"/>
          <p:cNvSpPr>
            <a:spLocks noGrp="1"/>
          </p:cNvSpPr>
          <p:nvPr>
            <p:ph type="ftr" sz="quarter" idx="11"/>
          </p:nvPr>
        </p:nvSpPr>
        <p:spPr/>
        <p:txBody>
          <a:bodyPr/>
          <a:lstStyle/>
          <a:p>
            <a:r>
              <a:rPr lang="sk-SK" smtClean="0"/>
              <a:t>© 2016 EV3Lessons.com, Last edit 7/19/2016</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BF229D2-2609-434B-A6CC-2C83588BA60B}" type="datetime1">
              <a:rPr lang="en-US" smtClean="0"/>
              <a:t>7/19/16</a:t>
            </a:fld>
            <a:endParaRPr lang="en-US"/>
          </a:p>
        </p:txBody>
      </p:sp>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9856964-FF25-1545-9D1E-1985E7B0109A}" type="datetime1">
              <a:rPr lang="en-US" smtClean="0"/>
              <a:t>7/19/16</a:t>
            </a:fld>
            <a:endParaRPr lang="en-US"/>
          </a:p>
        </p:txBody>
      </p:sp>
      <p:sp>
        <p:nvSpPr>
          <p:cNvPr id="5" name="Footer Placeholder 4"/>
          <p:cNvSpPr>
            <a:spLocks noGrp="1"/>
          </p:cNvSpPr>
          <p:nvPr>
            <p:ph type="ftr" sz="quarter" idx="11"/>
          </p:nvPr>
        </p:nvSpPr>
        <p:spPr/>
        <p:txBody>
          <a:bodyPr/>
          <a:lstStyle/>
          <a:p>
            <a:r>
              <a:rPr lang="sk-SK" smtClean="0"/>
              <a:t>© 2016 EV3Lessons.com, Last edit 7/19/2016</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A8DC17B2-D549-3441-B82D-D9EE2520C774}" type="datetime1">
              <a:rPr lang="en-US" smtClean="0"/>
              <a:t>7/19/16</a:t>
            </a:fld>
            <a:endParaRPr lang="en-US"/>
          </a:p>
        </p:txBody>
      </p:sp>
      <p:sp>
        <p:nvSpPr>
          <p:cNvPr id="5" name="Footer Placeholder 4"/>
          <p:cNvSpPr>
            <a:spLocks noGrp="1"/>
          </p:cNvSpPr>
          <p:nvPr>
            <p:ph type="ftr" sz="quarter" idx="11"/>
          </p:nvPr>
        </p:nvSpPr>
        <p:spPr/>
        <p:txBody>
          <a:bodyPr/>
          <a:lstStyle/>
          <a:p>
            <a:r>
              <a:rPr lang="sk-SK" smtClean="0"/>
              <a:t>© 2016 EV3Lessons.com, Last edit 7/19/2016</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0CB02-5E54-5647-AF7A-C13B382E6F29}" type="datetime1">
              <a:rPr lang="en-US" smtClean="0"/>
              <a:t>7/19/16</a:t>
            </a:fld>
            <a:endParaRPr lang="en-US" dirty="0"/>
          </a:p>
        </p:txBody>
      </p:sp>
      <p:sp>
        <p:nvSpPr>
          <p:cNvPr id="4" name="Footer Placeholder 3"/>
          <p:cNvSpPr>
            <a:spLocks noGrp="1"/>
          </p:cNvSpPr>
          <p:nvPr>
            <p:ph type="ftr" sz="quarter" idx="11"/>
          </p:nvPr>
        </p:nvSpPr>
        <p:spPr/>
        <p:txBody>
          <a:bodyPr/>
          <a:lstStyle/>
          <a:p>
            <a:r>
              <a:rPr lang="sk-SK" smtClean="0"/>
              <a:t>© 2016 EV3Lessons.com, Last edit 7/19/2016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95F24AF-7F13-E64A-9C60-D1F34B675635}" type="datetime1">
              <a:rPr lang="en-US" smtClean="0"/>
              <a:t>7/19/16</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2016 EV3Lessons.com, Last edit 7/19/2016</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the Gyro Sensor </a:t>
            </a:r>
            <a:br>
              <a:rPr lang="en-US" dirty="0" smtClean="0"/>
            </a:br>
            <a:r>
              <a:rPr lang="en-US" dirty="0" smtClean="0"/>
              <a:t>and Dealing with Drift</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normAutofit/>
          </a:bodyPr>
          <a:lstStyle/>
          <a:p>
            <a:r>
              <a:rPr lang="en-US" dirty="0" smtClean="0"/>
              <a:t>Strategy 3 Solution</a:t>
            </a:r>
            <a:endParaRPr lang="en-US" dirty="0"/>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0.1sec to run.</a:t>
            </a:r>
            <a:endParaRPr lang="en-US" dirty="0"/>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normAutofit/>
          </a:bodyPr>
          <a:lstStyle/>
          <a:p>
            <a:r>
              <a:rPr lang="en-US" dirty="0" smtClean="0"/>
              <a:t>Strategy 4 Solution</a:t>
            </a:r>
            <a:endParaRPr lang="en-US" dirty="0"/>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normAutofit/>
          </a:bodyPr>
          <a:lstStyle/>
          <a:p>
            <a:r>
              <a:rPr lang="en-US" dirty="0" smtClean="0"/>
              <a:t>Discussion Guide</a:t>
            </a:r>
            <a:endParaRPr lang="en-US" dirty="0"/>
          </a:p>
        </p:txBody>
      </p:sp>
      <p:sp>
        <p:nvSpPr>
          <p:cNvPr id="7" name="Content Placeholder 2"/>
          <p:cNvSpPr txBox="1">
            <a:spLocks/>
          </p:cNvSpPr>
          <p:nvPr/>
        </p:nvSpPr>
        <p:spPr>
          <a:xfrm>
            <a:off x="284163" y="2133600"/>
            <a:ext cx="8574087" cy="4303432"/>
          </a:xfrm>
          <a:prstGeom prst="rect">
            <a:avLst/>
          </a:prstGeom>
        </p:spPr>
        <p:txBody>
          <a:bodyPr>
            <a:normAutofit fontScale="7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dirty="0" err="1" smtClean="0">
                <a:solidFill>
                  <a:srgbClr val="FF0000"/>
                </a:solidFill>
              </a:rPr>
              <a:t>What</a:t>
            </a:r>
            <a:r>
              <a:rPr lang="it-IT" dirty="0" smtClean="0">
                <a:solidFill>
                  <a:srgbClr val="FF0000"/>
                </a:solidFill>
              </a:rPr>
              <a:t> are 2 common </a:t>
            </a:r>
            <a:r>
              <a:rPr lang="it-IT" dirty="0" err="1" smtClean="0">
                <a:solidFill>
                  <a:srgbClr val="FF0000"/>
                </a:solidFill>
              </a:rPr>
              <a:t>problems</a:t>
            </a:r>
            <a:r>
              <a:rPr lang="it-IT" dirty="0" smtClean="0">
                <a:solidFill>
                  <a:srgbClr val="FF0000"/>
                </a:solidFill>
              </a:rPr>
              <a: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programming</a:t>
            </a:r>
            <a:r>
              <a:rPr lang="it-IT" dirty="0" smtClean="0">
                <a:solidFill>
                  <a:srgbClr val="FF0000"/>
                </a:solidFill>
              </a:rPr>
              <a:t> with the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a:t>
            </a:r>
            <a:r>
              <a:rPr lang="it-IT" dirty="0" err="1" smtClean="0"/>
              <a:t>Gryo</a:t>
            </a:r>
            <a:r>
              <a:rPr lang="it-IT" dirty="0" smtClean="0"/>
              <a:t> </a:t>
            </a:r>
            <a:r>
              <a:rPr lang="it-IT" dirty="0" err="1" smtClean="0"/>
              <a:t>drift</a:t>
            </a:r>
            <a:r>
              <a:rPr lang="it-IT" dirty="0" smtClean="0"/>
              <a:t> and </a:t>
            </a:r>
            <a:r>
              <a:rPr lang="it-IT" dirty="0" err="1" smtClean="0"/>
              <a:t>Gyro</a:t>
            </a:r>
            <a:r>
              <a:rPr lang="it-IT" dirty="0" smtClean="0"/>
              <a:t> </a:t>
            </a:r>
            <a:r>
              <a:rPr lang="it-IT" dirty="0" err="1" smtClean="0"/>
              <a:t>lag</a:t>
            </a:r>
            <a:endParaRPr lang="it-IT" dirty="0" smtClean="0"/>
          </a:p>
          <a:p>
            <a:pPr marL="457200" indent="-457200">
              <a:buFont typeface="+mj-lt"/>
              <a:buAutoNum type="arabicPeriod"/>
            </a:pPr>
            <a:r>
              <a:rPr lang="it-IT" dirty="0" err="1" smtClean="0">
                <a:solidFill>
                  <a:srgbClr val="FF0000"/>
                </a:solidFill>
              </a:rPr>
              <a:t>What</a:t>
            </a:r>
            <a:r>
              <a:rPr lang="it-IT" dirty="0">
                <a:solidFill>
                  <a:srgbClr val="FF0000"/>
                </a:solidFill>
              </a:rPr>
              <a:t> </a:t>
            </a:r>
            <a:r>
              <a:rPr lang="it-IT" dirty="0" err="1" smtClean="0">
                <a:solidFill>
                  <a:srgbClr val="FF0000"/>
                </a:solidFill>
              </a:rPr>
              <a:t>does</a:t>
            </a:r>
            <a:r>
              <a:rPr lang="it-IT" dirty="0" smtClean="0">
                <a:solidFill>
                  <a:srgbClr val="FF0000"/>
                </a:solidFill>
              </a:rPr>
              <a:t> </a:t>
            </a:r>
            <a:r>
              <a:rPr lang="it-IT" dirty="0" err="1" smtClean="0">
                <a:solidFill>
                  <a:srgbClr val="FF0000"/>
                </a:solidFill>
              </a:rPr>
              <a:t>Gyro</a:t>
            </a:r>
            <a:r>
              <a:rPr lang="it-IT" dirty="0" smtClean="0">
                <a:solidFill>
                  <a:srgbClr val="FF0000"/>
                </a:solidFill>
              </a:rPr>
              <a:t> </a:t>
            </a:r>
            <a:r>
              <a:rPr lang="it-IT" dirty="0" err="1" smtClean="0">
                <a:solidFill>
                  <a:srgbClr val="FF0000"/>
                </a:solidFill>
              </a:rPr>
              <a:t>drift</a:t>
            </a:r>
            <a:r>
              <a:rPr lang="it-IT" dirty="0" smtClean="0">
                <a:solidFill>
                  <a:srgbClr val="FF0000"/>
                </a:solidFill>
              </a:rPr>
              <a:t> </a:t>
            </a:r>
            <a:r>
              <a:rPr lang="it-IT" dirty="0" err="1" smtClean="0">
                <a:solidFill>
                  <a:srgbClr val="FF0000"/>
                </a:solidFill>
              </a:rPr>
              <a:t>mean</a:t>
            </a:r>
            <a:r>
              <a:rPr lang="it-IT" dirty="0" smtClean="0">
                <a:solidFill>
                  <a:srgbClr val="FF0000"/>
                </a:solidFill>
              </a:rPr>
              <a:t>?</a:t>
            </a:r>
          </a:p>
          <a:p>
            <a:pPr marL="460375" lvl="1" indent="0">
              <a:buNone/>
            </a:pPr>
            <a:r>
              <a:rPr lang="it-IT" dirty="0" err="1" smtClean="0"/>
              <a:t>Ans</a:t>
            </a:r>
            <a:r>
              <a:rPr lang="it-IT" dirty="0" smtClean="0"/>
              <a:t>. The </a:t>
            </a:r>
            <a:r>
              <a:rPr lang="it-IT" dirty="0" err="1" smtClean="0"/>
              <a:t>Gyro</a:t>
            </a:r>
            <a:r>
              <a:rPr lang="it-IT" dirty="0" smtClean="0"/>
              <a:t> </a:t>
            </a:r>
            <a:r>
              <a:rPr lang="it-IT" dirty="0" err="1" smtClean="0"/>
              <a:t>readings</a:t>
            </a:r>
            <a:r>
              <a:rPr lang="it-IT" dirty="0" smtClean="0"/>
              <a:t> </a:t>
            </a:r>
            <a:r>
              <a:rPr lang="it-IT" dirty="0" err="1" smtClean="0"/>
              <a:t>keep</a:t>
            </a:r>
            <a:r>
              <a:rPr lang="it-IT" dirty="0" smtClean="0"/>
              <a:t> </a:t>
            </a:r>
            <a:r>
              <a:rPr lang="it-IT" dirty="0" err="1" smtClean="0"/>
              <a:t>changing</a:t>
            </a:r>
            <a:r>
              <a:rPr lang="it-IT" dirty="0" smtClean="0"/>
              <a:t> </a:t>
            </a:r>
            <a:r>
              <a:rPr lang="it-IT" dirty="0" err="1" smtClean="0"/>
              <a:t>even</a:t>
            </a:r>
            <a:r>
              <a:rPr lang="it-IT" dirty="0" smtClean="0"/>
              <a:t> </a:t>
            </a:r>
            <a:r>
              <a:rPr lang="it-IT" dirty="0" err="1" smtClean="0"/>
              <a:t>when</a:t>
            </a:r>
            <a:r>
              <a:rPr lang="it-IT" dirty="0" smtClean="0"/>
              <a:t> the robot </a:t>
            </a:r>
            <a:r>
              <a:rPr lang="it-IT" dirty="0" err="1" smtClean="0"/>
              <a:t>is</a:t>
            </a:r>
            <a:r>
              <a:rPr lang="it-IT" dirty="0" smtClean="0"/>
              <a:t> </a:t>
            </a:r>
            <a:r>
              <a:rPr lang="it-IT" dirty="0" err="1" smtClean="0"/>
              <a:t>still</a:t>
            </a:r>
            <a:endParaRPr lang="it-IT" dirty="0" smtClean="0"/>
          </a:p>
          <a:p>
            <a:pPr marL="457200" indent="-457200">
              <a:buFont typeface="+mj-lt"/>
              <a:buAutoNum type="arabicPeriod"/>
            </a:pPr>
            <a:r>
              <a:rPr lang="it-IT" dirty="0" smtClean="0">
                <a:solidFill>
                  <a:srgbClr val="FF0000"/>
                </a:solidFill>
              </a:rPr>
              <a:t>Can </a:t>
            </a:r>
            <a:r>
              <a:rPr lang="it-IT" dirty="0" err="1" smtClean="0">
                <a:solidFill>
                  <a:srgbClr val="FF0000"/>
                </a:solidFill>
              </a:rPr>
              <a:t>you</a:t>
            </a:r>
            <a:r>
              <a:rPr lang="it-IT" dirty="0" smtClean="0">
                <a:solidFill>
                  <a:srgbClr val="FF0000"/>
                </a:solidFill>
              </a:rPr>
              <a:t> </a:t>
            </a:r>
            <a:r>
              <a:rPr lang="it-IT" dirty="0" err="1" smtClean="0">
                <a:solidFill>
                  <a:srgbClr val="FF0000"/>
                </a:solidFill>
              </a:rPr>
              <a:t>move</a:t>
            </a:r>
            <a:r>
              <a:rPr lang="it-IT" dirty="0" smtClean="0">
                <a:solidFill>
                  <a:srgbClr val="FF0000"/>
                </a:solidFill>
              </a:rPr>
              <a:t> </a:t>
            </a:r>
            <a:r>
              <a:rPr lang="it-IT" dirty="0" err="1" smtClean="0">
                <a:solidFill>
                  <a:srgbClr val="FF0000"/>
                </a:solidFill>
              </a:rPr>
              <a:t>your</a:t>
            </a:r>
            <a:r>
              <a:rPr lang="it-IT" dirty="0" smtClean="0">
                <a:solidFill>
                  <a:srgbClr val="FF0000"/>
                </a:solidFill>
              </a:rPr>
              <a:t> robot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you</a:t>
            </a:r>
            <a:r>
              <a:rPr lang="it-IT" dirty="0" smtClean="0">
                <a:solidFill>
                  <a:srgbClr val="FF0000"/>
                </a:solidFill>
              </a:rPr>
              <a:t>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No!!  </a:t>
            </a:r>
            <a:r>
              <a:rPr lang="it-IT" dirty="0" err="1" smtClean="0"/>
              <a:t>Keep</a:t>
            </a:r>
            <a:r>
              <a:rPr lang="it-IT" dirty="0" smtClean="0"/>
              <a:t> the robot </a:t>
            </a:r>
            <a:r>
              <a:rPr lang="it-IT" dirty="0" err="1" smtClean="0"/>
              <a:t>still</a:t>
            </a:r>
            <a:r>
              <a:rPr lang="it-IT" dirty="0" smtClean="0"/>
              <a:t>.</a:t>
            </a:r>
          </a:p>
          <a:p>
            <a:pPr marL="457200" indent="-457200">
              <a:buFont typeface="+mj-lt"/>
              <a:buAutoNum type="arabicPeriod"/>
            </a:pPr>
            <a:r>
              <a:rPr lang="it-IT" dirty="0" smtClean="0">
                <a:solidFill>
                  <a:srgbClr val="FF0000"/>
                </a:solidFill>
              </a:rPr>
              <a:t>Do </a:t>
            </a:r>
            <a:r>
              <a:rPr lang="it-IT" dirty="0" err="1" smtClean="0">
                <a:solidFill>
                  <a:srgbClr val="FF0000"/>
                </a:solidFill>
              </a:rPr>
              <a:t>you</a:t>
            </a:r>
            <a:r>
              <a:rPr lang="it-IT" dirty="0" smtClean="0">
                <a:solidFill>
                  <a:srgbClr val="FF0000"/>
                </a:solidFill>
              </a:rPr>
              <a:t> </a:t>
            </a:r>
            <a:r>
              <a:rPr lang="it-IT" dirty="0" err="1" smtClean="0">
                <a:solidFill>
                  <a:srgbClr val="FF0000"/>
                </a:solidFill>
              </a:rPr>
              <a:t>need</a:t>
            </a:r>
            <a:r>
              <a:rPr lang="it-IT" dirty="0" smtClean="0">
                <a:solidFill>
                  <a:srgbClr val="FF0000"/>
                </a:solidFill>
              </a:rPr>
              <a:t> to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gryo</a:t>
            </a:r>
            <a:r>
              <a:rPr lang="it-IT" dirty="0" smtClean="0">
                <a:solidFill>
                  <a:srgbClr val="FF0000"/>
                </a:solidFill>
              </a:rPr>
              <a:t> </a:t>
            </a:r>
            <a:r>
              <a:rPr lang="it-IT" dirty="0" err="1" smtClean="0">
                <a:solidFill>
                  <a:srgbClr val="FF0000"/>
                </a:solidFill>
              </a:rPr>
              <a:t>before</a:t>
            </a:r>
            <a:r>
              <a:rPr lang="it-IT" dirty="0" smtClean="0">
                <a:solidFill>
                  <a:srgbClr val="FF0000"/>
                </a:solidFill>
              </a:rPr>
              <a:t> </a:t>
            </a:r>
            <a:r>
              <a:rPr lang="it-IT" dirty="0" err="1" smtClean="0">
                <a:solidFill>
                  <a:srgbClr val="FF0000"/>
                </a:solidFill>
              </a:rPr>
              <a:t>every</a:t>
            </a:r>
            <a:r>
              <a:rPr lang="it-IT" dirty="0" smtClean="0">
                <a:solidFill>
                  <a:srgbClr val="FF0000"/>
                </a:solidFill>
              </a:rPr>
              <a:t> </a:t>
            </a:r>
            <a:r>
              <a:rPr lang="it-IT" dirty="0" err="1" smtClean="0">
                <a:solidFill>
                  <a:srgbClr val="FF0000"/>
                </a:solidFill>
              </a:rPr>
              <a:t>move</a:t>
            </a:r>
            <a:r>
              <a:rPr lang="it-IT" dirty="0" smtClean="0">
                <a:solidFill>
                  <a:srgbClr val="FF0000"/>
                </a:solidFill>
              </a:rPr>
              <a:t>?</a:t>
            </a:r>
          </a:p>
          <a:p>
            <a:pPr marL="460375" lvl="1" indent="0">
              <a:buNone/>
            </a:pPr>
            <a:r>
              <a:rPr lang="it-IT" dirty="0" err="1" smtClean="0"/>
              <a:t>Ans</a:t>
            </a:r>
            <a:r>
              <a:rPr lang="it-IT" dirty="0" smtClean="0"/>
              <a:t>. No. Once </a:t>
            </a:r>
            <a:r>
              <a:rPr lang="it-IT" dirty="0" err="1" smtClean="0"/>
              <a:t>before</a:t>
            </a:r>
            <a:r>
              <a:rPr lang="it-IT" dirty="0" smtClean="0"/>
              <a:t> </a:t>
            </a:r>
            <a:r>
              <a:rPr lang="it-IT" dirty="0" err="1" smtClean="0"/>
              <a:t>you</a:t>
            </a:r>
            <a:r>
              <a:rPr lang="it-IT" dirty="0" smtClean="0"/>
              <a:t> </a:t>
            </a:r>
            <a:r>
              <a:rPr lang="it-IT" dirty="0" err="1" smtClean="0"/>
              <a:t>run</a:t>
            </a:r>
            <a:r>
              <a:rPr lang="it-IT" dirty="0" smtClean="0"/>
              <a:t> </a:t>
            </a:r>
            <a:r>
              <a:rPr lang="it-IT" dirty="0" err="1" smtClean="0"/>
              <a:t>your</a:t>
            </a:r>
            <a:r>
              <a:rPr lang="it-IT" dirty="0" smtClean="0"/>
              <a:t> </a:t>
            </a:r>
            <a:r>
              <a:rPr lang="it-IT" dirty="0" err="1" smtClean="0"/>
              <a:t>entire</a:t>
            </a:r>
            <a:r>
              <a:rPr lang="it-IT" dirty="0" smtClean="0"/>
              <a:t> </a:t>
            </a:r>
            <a:r>
              <a:rPr lang="it-IT" dirty="0" err="1" smtClean="0"/>
              <a:t>program</a:t>
            </a:r>
            <a:endParaRPr lang="it-IT" dirty="0" smtClean="0"/>
          </a:p>
          <a:p>
            <a:pPr marL="457200" indent="-457200">
              <a:buFont typeface="+mj-lt"/>
              <a:buAutoNum type="arabicPeriod"/>
            </a:pPr>
            <a:r>
              <a:rPr lang="it-IT" dirty="0" err="1" smtClean="0">
                <a:solidFill>
                  <a:srgbClr val="FF0000"/>
                </a:solidFill>
              </a:rPr>
              <a:t>Why</a:t>
            </a:r>
            <a:r>
              <a:rPr lang="it-IT" dirty="0" smtClean="0">
                <a:solidFill>
                  <a:srgbClr val="FF0000"/>
                </a:solidFill>
              </a:rPr>
              <a:t> </a:t>
            </a:r>
            <a:r>
              <a:rPr lang="it-IT" dirty="0" err="1" smtClean="0">
                <a:solidFill>
                  <a:srgbClr val="FF0000"/>
                </a:solidFill>
              </a:rPr>
              <a:t>might</a:t>
            </a:r>
            <a:r>
              <a:rPr lang="it-IT" dirty="0" smtClean="0">
                <a:solidFill>
                  <a:srgbClr val="FF0000"/>
                </a:solidFill>
              </a:rPr>
              <a:t> </a:t>
            </a:r>
            <a:r>
              <a:rPr lang="it-IT" dirty="0" err="1" smtClean="0">
                <a:solidFill>
                  <a:srgbClr val="FF0000"/>
                </a:solidFill>
              </a:rPr>
              <a:t>it</a:t>
            </a:r>
            <a:r>
              <a:rPr lang="it-IT" dirty="0" smtClean="0">
                <a:solidFill>
                  <a:srgbClr val="FF0000"/>
                </a:solidFill>
              </a:rPr>
              <a:t> be </a:t>
            </a:r>
            <a:r>
              <a:rPr lang="it-IT" dirty="0" err="1" smtClean="0">
                <a:solidFill>
                  <a:srgbClr val="FF0000"/>
                </a:solidFill>
              </a:rPr>
              <a:t>important</a:t>
            </a:r>
            <a:r>
              <a:rPr lang="it-IT" dirty="0" smtClean="0">
                <a:solidFill>
                  <a:srgbClr val="FF0000"/>
                </a:solidFill>
              </a:rPr>
              <a:t> to </a:t>
            </a:r>
            <a:r>
              <a:rPr lang="it-IT" dirty="0" err="1" smtClean="0">
                <a:solidFill>
                  <a:srgbClr val="FF0000"/>
                </a:solidFill>
              </a:rPr>
              <a:t>consider</a:t>
            </a:r>
            <a:r>
              <a:rPr lang="it-IT" dirty="0" smtClean="0">
                <a:solidFill>
                  <a:srgbClr val="FF0000"/>
                </a:solidFill>
              </a:rPr>
              <a:t> multiple </a:t>
            </a:r>
            <a:r>
              <a:rPr lang="it-IT" dirty="0" err="1" smtClean="0">
                <a:solidFill>
                  <a:srgbClr val="FF0000"/>
                </a:solidFill>
              </a:rPr>
              <a:t>solutions</a:t>
            </a:r>
            <a:r>
              <a:rPr lang="it-IT" dirty="0" smtClean="0">
                <a:solidFill>
                  <a:srgbClr val="FF0000"/>
                </a:solidFill>
              </a:rPr>
              <a:t> to a </a:t>
            </a:r>
            <a:r>
              <a:rPr lang="it-IT" dirty="0" err="1" smtClean="0">
                <a:solidFill>
                  <a:srgbClr val="FF0000"/>
                </a:solidFill>
              </a:rPr>
              <a:t>problem</a:t>
            </a:r>
            <a:r>
              <a:rPr lang="it-IT" dirty="0" smtClean="0">
                <a:solidFill>
                  <a:srgbClr val="FF0000"/>
                </a:solidFill>
              </a:rPr>
              <a:t>?</a:t>
            </a:r>
            <a:endParaRPr lang="it-IT" dirty="0">
              <a:solidFill>
                <a:srgbClr val="FF0000"/>
              </a:solidFill>
            </a:endParaRPr>
          </a:p>
          <a:p>
            <a:pPr marL="460375" lvl="1" indent="0">
              <a:buNone/>
            </a:pPr>
            <a:r>
              <a:rPr lang="it-IT" dirty="0" err="1" smtClean="0"/>
              <a:t>Ans</a:t>
            </a:r>
            <a:r>
              <a:rPr lang="it-IT" dirty="0" smtClean="0"/>
              <a:t>. In </a:t>
            </a:r>
            <a:r>
              <a:rPr lang="it-IT" dirty="0" err="1" smtClean="0"/>
              <a:t>robotics</a:t>
            </a:r>
            <a:r>
              <a:rPr lang="it-IT" dirty="0" smtClean="0"/>
              <a:t>, </a:t>
            </a:r>
            <a:r>
              <a:rPr lang="it-IT" dirty="0" err="1" smtClean="0"/>
              <a:t>there</a:t>
            </a:r>
            <a:r>
              <a:rPr lang="it-IT" dirty="0" smtClean="0"/>
              <a:t> are multiple ways to solve a </a:t>
            </a:r>
            <a:r>
              <a:rPr lang="it-IT" dirty="0" err="1" smtClean="0"/>
              <a:t>problem</a:t>
            </a:r>
            <a:r>
              <a:rPr lang="it-IT" dirty="0"/>
              <a:t> </a:t>
            </a:r>
            <a:r>
              <a:rPr lang="it-IT" dirty="0" smtClean="0"/>
              <a:t>and </a:t>
            </a:r>
            <a:r>
              <a:rPr lang="it-IT" dirty="0" err="1" smtClean="0"/>
              <a:t>there</a:t>
            </a:r>
            <a:r>
              <a:rPr lang="it-IT" dirty="0" smtClean="0"/>
              <a:t> </a:t>
            </a:r>
            <a:r>
              <a:rPr lang="it-IT" dirty="0" err="1" smtClean="0"/>
              <a:t>might</a:t>
            </a:r>
            <a:r>
              <a:rPr lang="it-IT" dirty="0" smtClean="0"/>
              <a:t> be </a:t>
            </a:r>
            <a:r>
              <a:rPr lang="it-IT" dirty="0" err="1" smtClean="0"/>
              <a:t>tradeoffs</a:t>
            </a:r>
            <a:r>
              <a:rPr lang="it-IT" dirty="0" smtClean="0"/>
              <a:t> </a:t>
            </a:r>
            <a:r>
              <a:rPr lang="it-IT" dirty="0" err="1" smtClean="0"/>
              <a:t>between</a:t>
            </a:r>
            <a:r>
              <a:rPr lang="it-IT" dirty="0" smtClean="0"/>
              <a:t> the </a:t>
            </a:r>
            <a:r>
              <a:rPr lang="it-IT" dirty="0" err="1" smtClean="0"/>
              <a:t>solutions</a:t>
            </a:r>
            <a:r>
              <a:rPr lang="it-IT" dirty="0" smtClean="0"/>
              <a:t> (e.g. </a:t>
            </a:r>
            <a:r>
              <a:rPr lang="it-IT" dirty="0" err="1" smtClean="0"/>
              <a:t>how</a:t>
            </a:r>
            <a:r>
              <a:rPr lang="it-IT" dirty="0" smtClean="0"/>
              <a:t> long the code </a:t>
            </a:r>
            <a:r>
              <a:rPr lang="it-IT" dirty="0" err="1" smtClean="0"/>
              <a:t>takes</a:t>
            </a:r>
            <a:r>
              <a:rPr lang="it-IT" dirty="0" smtClean="0"/>
              <a:t> to </a:t>
            </a:r>
            <a:r>
              <a:rPr lang="it-IT" dirty="0" err="1" smtClean="0"/>
              <a:t>run</a:t>
            </a:r>
            <a:r>
              <a:rPr lang="it-IT" dirty="0" smtClean="0"/>
              <a:t> the code, can </a:t>
            </a:r>
            <a:r>
              <a:rPr lang="it-IT" dirty="0" err="1" smtClean="0"/>
              <a:t>you</a:t>
            </a:r>
            <a:r>
              <a:rPr lang="it-IT" dirty="0" smtClean="0"/>
              <a:t> use </a:t>
            </a:r>
            <a:r>
              <a:rPr lang="it-IT" dirty="0" err="1" smtClean="0"/>
              <a:t>both</a:t>
            </a:r>
            <a:r>
              <a:rPr lang="it-IT" dirty="0" smtClean="0"/>
              <a:t> rate and angle </a:t>
            </a:r>
            <a:r>
              <a:rPr lang="it-IT" dirty="0" err="1" smtClean="0"/>
              <a:t>readings</a:t>
            </a:r>
            <a:r>
              <a:rPr lang="it-IT" dirty="0" smtClean="0"/>
              <a:t>?)</a:t>
            </a:r>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tutorial was written by Sanjay </a:t>
            </a:r>
            <a:r>
              <a:rPr lang="en-US" dirty="0" err="1" smtClean="0"/>
              <a:t>Seshan</a:t>
            </a:r>
            <a:r>
              <a:rPr lang="en-US" dirty="0" smtClean="0"/>
              <a:t> and Arvind </a:t>
            </a:r>
            <a:r>
              <a:rPr lang="en-US" dirty="0" err="1" smtClean="0"/>
              <a:t>Seshan</a:t>
            </a:r>
            <a:r>
              <a:rPr lang="en-US" dirty="0" smtClean="0"/>
              <a:t> </a:t>
            </a:r>
            <a:r>
              <a:rPr lang="en-US" smtClean="0"/>
              <a:t>and uses </a:t>
            </a:r>
            <a:r>
              <a:rPr lang="en-US" dirty="0" smtClean="0"/>
              <a:t>code shared by Hoosier </a:t>
            </a:r>
            <a:r>
              <a:rPr lang="en-US" dirty="0" err="1" smtClean="0"/>
              <a:t>Girlz</a:t>
            </a:r>
            <a:r>
              <a:rPr lang="en-US" dirty="0" smtClean="0"/>
              <a:t> (http://</a:t>
            </a:r>
            <a:r>
              <a:rPr lang="en-US" dirty="0" err="1" smtClean="0"/>
              <a:t>www.fllhoosiergirlz.com</a:t>
            </a:r>
            <a:r>
              <a:rPr lang="en-US" dirty="0" smtClean="0"/>
              <a:t>)</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a:bodyPr>
          <a:lstStyle/>
          <a:p>
            <a:pPr marL="457200" indent="-457200">
              <a:buFont typeface="+mj-lt"/>
              <a:buAutoNum type="arabicPeriod"/>
            </a:pPr>
            <a:r>
              <a:rPr lang="en-US" dirty="0" smtClean="0"/>
              <a:t>Learn what the Gyro Sensor does</a:t>
            </a:r>
          </a:p>
          <a:p>
            <a:pPr marL="457200" indent="-457200">
              <a:buFont typeface="+mj-lt"/>
              <a:buAutoNum type="arabicPeriod"/>
            </a:pPr>
            <a:r>
              <a:rPr lang="en-US" dirty="0" smtClean="0"/>
              <a:t>Learn about 2 common problems with using the gyro sensor (drift and lag)</a:t>
            </a:r>
          </a:p>
          <a:p>
            <a:pPr marL="457200" indent="-457200">
              <a:buFont typeface="+mj-lt"/>
              <a:buAutoNum type="arabicPeriod"/>
            </a:pPr>
            <a:r>
              <a:rPr lang="en-US" dirty="0" smtClean="0"/>
              <a:t>Learn what “drift” means</a:t>
            </a:r>
          </a:p>
          <a:p>
            <a:pPr marL="457200" indent="-457200">
              <a:buFont typeface="+mj-lt"/>
              <a:buAutoNum type="arabicPeriod"/>
            </a:pPr>
            <a:r>
              <a:rPr lang="en-US" dirty="0" smtClean="0"/>
              <a:t>Learn how to correct for drift with a gyro “calibration” technique</a:t>
            </a:r>
          </a:p>
          <a:p>
            <a:pPr marL="457200" indent="-457200">
              <a:buFont typeface="+mj-lt"/>
              <a:buAutoNum type="arabicPeriod"/>
            </a:pPr>
            <a:r>
              <a:rPr lang="en-US" dirty="0" smtClean="0"/>
              <a:t>Understand why it is important to consider multiple solutions to a problem such as gyro drift</a:t>
            </a:r>
          </a:p>
          <a:p>
            <a:pPr marL="0" indent="0">
              <a:buNone/>
            </a:pPr>
            <a:r>
              <a:rPr lang="en-US" smtClean="0"/>
              <a:t>Prerequisites</a:t>
            </a:r>
            <a:r>
              <a:rPr lang="en-US" dirty="0" smtClean="0"/>
              <a:t>: Data wires, Loops, Logic &amp; Comparison Blocks</a:t>
            </a:r>
          </a:p>
        </p:txBody>
      </p:sp>
      <p:sp>
        <p:nvSpPr>
          <p:cNvPr id="2" name="Footer Placeholder 1"/>
          <p:cNvSpPr>
            <a:spLocks noGrp="1"/>
          </p:cNvSpPr>
          <p:nvPr>
            <p:ph type="ftr" sz="quarter" idx="11"/>
          </p:nvPr>
        </p:nvSpPr>
        <p:spPr/>
        <p:txBody>
          <a:bodyPr/>
          <a:lstStyle/>
          <a:p>
            <a:r>
              <a:rPr lang="sk-SK" smtClean="0"/>
              <a:t>© 2016 EV3Lessons.com, Last edit 7/19/2016</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Gyro sensor detects rotational motion</a:t>
            </a:r>
          </a:p>
          <a:p>
            <a:r>
              <a:rPr lang="en-US" dirty="0" smtClean="0"/>
              <a:t>The sensor measures the rate of rotation in degrees per second (rate)</a:t>
            </a:r>
          </a:p>
          <a:p>
            <a:r>
              <a:rPr lang="en-US" dirty="0" smtClean="0"/>
              <a:t>It also keeps track of the total rotational angle and therefore lets you measure how far your robot has turned (angle)</a:t>
            </a:r>
          </a:p>
          <a:p>
            <a:r>
              <a:rPr lang="en-US" dirty="0" smtClean="0"/>
              <a:t>The accuracy of the sensor is ±3 degrees for 90 degree turn</a:t>
            </a:r>
            <a:endParaRPr lang="en-US" dirty="0"/>
          </a:p>
          <a:p>
            <a:endParaRPr lang="en-US" dirty="0"/>
          </a:p>
        </p:txBody>
      </p:sp>
      <p:sp>
        <p:nvSpPr>
          <p:cNvPr id="2" name="Footer Placeholder 1"/>
          <p:cNvSpPr>
            <a:spLocks noGrp="1"/>
          </p:cNvSpPr>
          <p:nvPr>
            <p:ph type="ftr" sz="quarter" idx="11"/>
          </p:nvPr>
        </p:nvSpPr>
        <p:spPr/>
        <p:txBody>
          <a:bodyPr/>
          <a:lstStyle/>
          <a:p>
            <a:r>
              <a:rPr lang="sk-SK" smtClean="0"/>
              <a:t>© 2016 EV3Lessons.com, Last edit 7/19/2016</a:t>
            </a:r>
            <a:endParaRPr lang="en-US"/>
          </a:p>
        </p:txBody>
      </p:sp>
      <p:sp>
        <p:nvSpPr>
          <p:cNvPr id="6" name="Title 5"/>
          <p:cNvSpPr>
            <a:spLocks noGrp="1"/>
          </p:cNvSpPr>
          <p:nvPr>
            <p:ph type="title"/>
          </p:nvPr>
        </p:nvSpPr>
        <p:spPr/>
        <p:txBody>
          <a:bodyPr/>
          <a:lstStyle/>
          <a:p>
            <a:r>
              <a:rPr lang="en-US" dirty="0" smtClean="0"/>
              <a:t>What is the Gyro Sensor?</a:t>
            </a:r>
            <a:endParaRPr lang="en-US" dirty="0"/>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There are 2 common Gyro issues – drift and lag</a:t>
            </a:r>
          </a:p>
          <a:p>
            <a:pPr lvl="1"/>
            <a:r>
              <a:rPr lang="en-US" dirty="0" smtClean="0"/>
              <a:t>Drift – readings keep changing even when the robot is still</a:t>
            </a:r>
          </a:p>
          <a:p>
            <a:pPr lvl="1"/>
            <a:r>
              <a:rPr lang="en-US" dirty="0" smtClean="0"/>
              <a:t>Lag – readings are delayed</a:t>
            </a:r>
          </a:p>
          <a:p>
            <a:r>
              <a:rPr lang="en-US" dirty="0" smtClean="0"/>
              <a:t>In this lesson, we focus on the first problem: drift. </a:t>
            </a:r>
          </a:p>
          <a:p>
            <a:pPr lvl="1"/>
            <a:r>
              <a:rPr lang="en-US" dirty="0" smtClean="0"/>
              <a:t>We will cover lag in the Gyro Turn lesson</a:t>
            </a:r>
          </a:p>
          <a:p>
            <a:r>
              <a:rPr lang="en-US" dirty="0" smtClean="0"/>
              <a:t>Solution to drift: gyro calibration</a:t>
            </a:r>
          </a:p>
          <a:p>
            <a:pPr lvl="1"/>
            <a:r>
              <a:rPr lang="en-US" dirty="0" smtClean="0"/>
              <a:t>The source of the drift problem is that the gyro must “learn” what is still.</a:t>
            </a:r>
          </a:p>
          <a:p>
            <a:pPr lvl="1"/>
            <a:r>
              <a:rPr lang="en-US" dirty="0" smtClean="0"/>
              <a:t>For a color sensor, you have to “teach” the robot what is black and white</a:t>
            </a:r>
          </a:p>
          <a:p>
            <a:pPr lvl="1"/>
            <a:r>
              <a:rPr lang="en-US" dirty="0" smtClean="0"/>
              <a:t>For your gyro, you need to calibrate the sensor to understand what is “still”</a:t>
            </a:r>
          </a:p>
          <a:p>
            <a:endParaRPr lang="en-US" dirty="0" smtClean="0"/>
          </a:p>
        </p:txBody>
      </p:sp>
      <p:sp>
        <p:nvSpPr>
          <p:cNvPr id="4" name="Footer Placeholder 3"/>
          <p:cNvSpPr>
            <a:spLocks noGrp="1"/>
          </p:cNvSpPr>
          <p:nvPr>
            <p:ph type="ftr" sz="quarter" idx="11"/>
          </p:nvPr>
        </p:nvSpPr>
        <p:spPr/>
        <p:txBody>
          <a:bodyPr/>
          <a:lstStyle/>
          <a:p>
            <a:r>
              <a:rPr lang="sk-SK" smtClean="0"/>
              <a:t>© 2016 EV3Lessons.com, Last edit 7/19/2016</a:t>
            </a:r>
            <a:endParaRPr lang="en-US" dirty="0"/>
          </a:p>
        </p:txBody>
      </p:sp>
      <p:sp>
        <p:nvSpPr>
          <p:cNvPr id="2" name="Title 1"/>
          <p:cNvSpPr>
            <a:spLocks noGrp="1"/>
          </p:cNvSpPr>
          <p:nvPr>
            <p:ph type="title"/>
          </p:nvPr>
        </p:nvSpPr>
        <p:spPr/>
        <p:txBody>
          <a:bodyPr/>
          <a:lstStyle/>
          <a:p>
            <a:r>
              <a:rPr lang="en-US" smtClean="0"/>
              <a:t>Gyro Sensor Problems</a:t>
            </a:r>
            <a:endParaRPr lang="en-US" dirty="0"/>
          </a:p>
        </p:txBody>
      </p:sp>
    </p:spTree>
    <p:extLst>
      <p:ext uri="{BB962C8B-B14F-4D97-AF65-F5344CB8AC3E}">
        <p14:creationId xmlns:p14="http://schemas.microsoft.com/office/powerpoint/2010/main" val="243152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smtClean="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smtClean="0"/>
              <a:t>Unfortunately</a:t>
            </a:r>
            <a:r>
              <a:rPr lang="en-US" sz="2800" dirty="0"/>
              <a:t>, there is no gyro calibration block. </a:t>
            </a:r>
            <a:r>
              <a:rPr lang="en-US" sz="2800" dirty="0" smtClean="0"/>
              <a:t>There a few ways to make the sensor recalibrate.</a:t>
            </a:r>
          </a:p>
          <a:p>
            <a:endParaRPr lang="en-US" sz="2800" dirty="0" smtClean="0"/>
          </a:p>
        </p:txBody>
      </p:sp>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normAutofit/>
          </a:bodyPr>
          <a:lstStyle/>
          <a:p>
            <a:r>
              <a:rPr lang="en-US" dirty="0" smtClean="0"/>
              <a:t>Gyro Calibration to Solve Problem 1: Lag</a:t>
            </a:r>
            <a:endParaRPr lang="en-US" dirty="0"/>
          </a:p>
        </p:txBody>
      </p:sp>
    </p:spTree>
    <p:extLst>
      <p:ext uri="{BB962C8B-B14F-4D97-AF65-F5344CB8AC3E}">
        <p14:creationId xmlns:p14="http://schemas.microsoft.com/office/powerpoint/2010/main" val="1930300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Arial"/>
              <a:buChar char="•"/>
            </a:pPr>
            <a:r>
              <a:rPr lang="en-US" dirty="0" smtClean="0"/>
              <a:t>The below are critical notes for using the gyro correctly!!!!!</a:t>
            </a:r>
          </a:p>
          <a:p>
            <a:pPr marL="342900" indent="-342900">
              <a:buFont typeface="Arial"/>
              <a:buChar char="•"/>
            </a:pPr>
            <a:r>
              <a:rPr lang="en-US" dirty="0" smtClean="0"/>
              <a:t>THE </a:t>
            </a:r>
            <a:r>
              <a:rPr lang="en-US" dirty="0"/>
              <a:t>ROBOT MUST BE STILL WHEN YOU RUN ANY OF THESE CALIBRATION PROGRAMS!!!!</a:t>
            </a:r>
          </a:p>
          <a:p>
            <a:pPr marL="342900" indent="-342900">
              <a:buFont typeface="Arial"/>
              <a:buChar char="•"/>
            </a:pPr>
            <a:r>
              <a:rPr lang="en-US" dirty="0" smtClean="0"/>
              <a:t>JUST </a:t>
            </a:r>
            <a:r>
              <a:rPr lang="en-US" dirty="0"/>
              <a:t>LIKE THE COLOR CALIBRATION, YOU SHOULDN’T RUN THIS EVERY TIME YOU NEED TO READ THE GYRO. YOU SHOULD CALIBRATE IN A SEPARATE PROGRAM JUST BEFORE YOU RUN YOUR PROGRAM OR ONCE AT THE BEGINNING OF YOUR PROGRAM.</a:t>
            </a:r>
          </a:p>
          <a:p>
            <a:endParaRPr lang="en-US" dirty="0"/>
          </a:p>
        </p:txBody>
      </p:sp>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lstStyle/>
          <a:p>
            <a:r>
              <a:rPr lang="en-US" dirty="0" smtClean="0"/>
              <a:t>IMPORTANT NOTES</a:t>
            </a:r>
            <a:endParaRPr lang="en-US" dirty="0"/>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lstStyle/>
          <a:p>
            <a:r>
              <a:rPr lang="en-US" dirty="0" smtClean="0"/>
              <a:t>Calibration: Strategy 1</a:t>
            </a:r>
            <a:endParaRPr lang="en-US" dirty="0"/>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The gyro recalibrates when it switches modes. So, a “rate” reading followed by an “angle” reading calibrates the gyro. </a:t>
            </a:r>
            <a:endParaRPr lang="en-US" dirty="0">
              <a:solidFill>
                <a:srgbClr val="000000"/>
              </a:solidFill>
            </a:endParaRP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Second, add a wait block to give the sensor a bit of time to fully reset. Our measurements show that 0.1 seconds is sufficient.</a:t>
            </a:r>
            <a:endParaRPr lang="en-US" dirty="0">
              <a:solidFill>
                <a:srgbClr val="3366FF"/>
              </a:solidFill>
            </a:endParaRP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lstStyle/>
          <a:p>
            <a:r>
              <a:rPr lang="en-US" dirty="0" smtClean="0"/>
              <a:t>Calibration: Strategy 2</a:t>
            </a:r>
            <a:endParaRPr lang="en-US" dirty="0"/>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The downside of this version is that it takes longer (about 3 seconds). Also, you cannot use gyro reset anymore!</a:t>
            </a:r>
            <a:endParaRPr lang="en-US" dirty="0">
              <a:solidFill>
                <a:srgbClr val="3366FF"/>
              </a:solidFill>
            </a:endParaRP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smtClean="0"/>
              <a:t>Having</a:t>
            </a:r>
            <a:r>
              <a:rPr lang="it-IT" dirty="0" smtClean="0"/>
              <a:t> a </a:t>
            </a:r>
            <a:r>
              <a:rPr lang="it-IT" dirty="0" err="1" smtClean="0"/>
              <a:t>fixed</a:t>
            </a:r>
            <a:r>
              <a:rPr lang="it-IT" dirty="0" smtClean="0"/>
              <a:t> time </a:t>
            </a:r>
            <a:r>
              <a:rPr lang="it-IT" dirty="0" err="1" smtClean="0"/>
              <a:t>wait</a:t>
            </a:r>
            <a:r>
              <a:rPr lang="it-IT" dirty="0" smtClean="0"/>
              <a:t> for the </a:t>
            </a:r>
            <a:r>
              <a:rPr lang="it-IT" dirty="0" err="1" smtClean="0"/>
              <a:t>gyro</a:t>
            </a:r>
            <a:r>
              <a:rPr lang="it-IT" dirty="0" smtClean="0"/>
              <a:t> to calibrate </a:t>
            </a:r>
            <a:r>
              <a:rPr lang="it-IT" dirty="0" err="1" smtClean="0"/>
              <a:t>may</a:t>
            </a:r>
            <a:r>
              <a:rPr lang="it-IT" dirty="0" smtClean="0"/>
              <a:t> </a:t>
            </a:r>
            <a:r>
              <a:rPr lang="it-IT" dirty="0" err="1" smtClean="0"/>
              <a:t>not</a:t>
            </a:r>
            <a:r>
              <a:rPr lang="it-IT" dirty="0" smtClean="0"/>
              <a:t> </a:t>
            </a:r>
            <a:r>
              <a:rPr lang="it-IT" dirty="0" err="1" smtClean="0"/>
              <a:t>always</a:t>
            </a:r>
            <a:r>
              <a:rPr lang="it-IT" dirty="0" smtClean="0"/>
              <a:t> work. </a:t>
            </a:r>
          </a:p>
          <a:p>
            <a:r>
              <a:rPr lang="it-IT" dirty="0" smtClean="0"/>
              <a:t>The </a:t>
            </a:r>
            <a:r>
              <a:rPr lang="it-IT" dirty="0" err="1" smtClean="0"/>
              <a:t>gyro</a:t>
            </a:r>
            <a:r>
              <a:rPr lang="it-IT" dirty="0" smtClean="0"/>
              <a:t> </a:t>
            </a:r>
            <a:r>
              <a:rPr lang="it-IT" dirty="0" err="1" smtClean="0"/>
              <a:t>returns</a:t>
            </a:r>
            <a:r>
              <a:rPr lang="it-IT" dirty="0" smtClean="0"/>
              <a:t> “</a:t>
            </a:r>
            <a:r>
              <a:rPr lang="it-IT" dirty="0" err="1" smtClean="0"/>
              <a:t>Not</a:t>
            </a:r>
            <a:r>
              <a:rPr lang="it-IT" dirty="0" smtClean="0"/>
              <a:t> a </a:t>
            </a:r>
            <a:r>
              <a:rPr lang="it-IT" dirty="0" err="1" smtClean="0"/>
              <a:t>Number</a:t>
            </a:r>
            <a:r>
              <a:rPr lang="it-IT" dirty="0" smtClean="0"/>
              <a:t>” (</a:t>
            </a:r>
            <a:r>
              <a:rPr lang="it-IT" dirty="0" err="1" smtClean="0"/>
              <a:t>NaN</a:t>
            </a:r>
            <a:r>
              <a:rPr lang="it-IT" dirty="0" smtClean="0"/>
              <a:t>) </a:t>
            </a:r>
            <a:r>
              <a:rPr lang="it-IT" dirty="0" err="1" smtClean="0"/>
              <a:t>until</a:t>
            </a:r>
            <a:r>
              <a:rPr lang="it-IT" dirty="0" smtClean="0"/>
              <a:t> </a:t>
            </a:r>
            <a:r>
              <a:rPr lang="it-IT" dirty="0" err="1" smtClean="0"/>
              <a:t>it</a:t>
            </a:r>
            <a:r>
              <a:rPr lang="it-IT" dirty="0" smtClean="0"/>
              <a:t> </a:t>
            </a:r>
            <a:r>
              <a:rPr lang="it-IT" dirty="0" err="1" smtClean="0"/>
              <a:t>has</a:t>
            </a:r>
            <a:r>
              <a:rPr lang="it-IT" dirty="0" smtClean="0"/>
              <a:t> </a:t>
            </a:r>
            <a:r>
              <a:rPr lang="it-IT" dirty="0" err="1" smtClean="0"/>
              <a:t>actually</a:t>
            </a:r>
            <a:r>
              <a:rPr lang="it-IT" dirty="0" smtClean="0"/>
              <a:t> reset and </a:t>
            </a:r>
            <a:r>
              <a:rPr lang="it-IT" dirty="0" err="1" smtClean="0"/>
              <a:t>NaNs</a:t>
            </a:r>
            <a:r>
              <a:rPr lang="it-IT" dirty="0" smtClean="0"/>
              <a:t> are </a:t>
            </a:r>
            <a:r>
              <a:rPr lang="it-IT" dirty="0" err="1" smtClean="0"/>
              <a:t>not</a:t>
            </a:r>
            <a:r>
              <a:rPr lang="it-IT" dirty="0" smtClean="0"/>
              <a:t> &gt;, =, or &lt; </a:t>
            </a:r>
            <a:r>
              <a:rPr lang="it-IT" dirty="0" err="1" smtClean="0"/>
              <a:t>any</a:t>
            </a:r>
            <a:r>
              <a:rPr lang="it-IT" dirty="0" smtClean="0"/>
              <a:t> </a:t>
            </a:r>
            <a:r>
              <a:rPr lang="it-IT" dirty="0" err="1" smtClean="0"/>
              <a:t>number</a:t>
            </a:r>
            <a:r>
              <a:rPr lang="it-IT" dirty="0" smtClean="0"/>
              <a:t>.  </a:t>
            </a:r>
            <a:r>
              <a:rPr lang="it-IT" dirty="0" err="1" smtClean="0"/>
              <a:t>This</a:t>
            </a:r>
            <a:r>
              <a:rPr lang="it-IT" dirty="0" smtClean="0"/>
              <a:t> </a:t>
            </a:r>
            <a:r>
              <a:rPr lang="it-IT" dirty="0" err="1" smtClean="0"/>
              <a:t>is</a:t>
            </a:r>
            <a:r>
              <a:rPr lang="it-IT" dirty="0" smtClean="0"/>
              <a:t> </a:t>
            </a:r>
            <a:r>
              <a:rPr lang="it-IT" dirty="0" err="1" smtClean="0"/>
              <a:t>because</a:t>
            </a:r>
            <a:r>
              <a:rPr lang="it-IT" dirty="0" smtClean="0"/>
              <a:t> </a:t>
            </a:r>
            <a:r>
              <a:rPr lang="it-IT" dirty="0" err="1" smtClean="0"/>
              <a:t>they</a:t>
            </a:r>
            <a:r>
              <a:rPr lang="it-IT" dirty="0" smtClean="0"/>
              <a:t> are </a:t>
            </a:r>
            <a:r>
              <a:rPr lang="it-IT" dirty="0" err="1" smtClean="0"/>
              <a:t>not</a:t>
            </a:r>
            <a:r>
              <a:rPr lang="it-IT" dirty="0" smtClean="0"/>
              <a:t> </a:t>
            </a:r>
            <a:r>
              <a:rPr lang="it-IT" dirty="0" err="1" smtClean="0"/>
              <a:t>numbers</a:t>
            </a:r>
            <a:r>
              <a:rPr lang="it-IT" dirty="0" smtClean="0"/>
              <a:t>  </a:t>
            </a:r>
          </a:p>
          <a:p>
            <a:r>
              <a:rPr lang="en-US" dirty="0" smtClean="0"/>
              <a:t>The only way you can know when it is fully reset is to make sure you are getting back a real number, instead of a Not-a-Number value</a:t>
            </a:r>
          </a:p>
          <a:p>
            <a:pPr lvl="1"/>
            <a:r>
              <a:rPr lang="en-US" dirty="0" smtClean="0"/>
              <a:t>STEP 1: Recalibrate the gyro</a:t>
            </a:r>
          </a:p>
          <a:p>
            <a:pPr lvl="1"/>
            <a:r>
              <a:rPr lang="en-US" dirty="0" smtClean="0"/>
              <a:t>STEP 2: start a loop</a:t>
            </a:r>
          </a:p>
          <a:p>
            <a:pPr lvl="1"/>
            <a:r>
              <a:rPr lang="en-US" dirty="0" smtClean="0"/>
              <a:t>STEP 3: read angle</a:t>
            </a:r>
          </a:p>
          <a:p>
            <a:pPr lvl="1"/>
            <a:r>
              <a:rPr lang="it-IT" dirty="0" smtClean="0"/>
              <a:t>STEP 4: </a:t>
            </a:r>
            <a:r>
              <a:rPr lang="it-IT" dirty="0" err="1" smtClean="0"/>
              <a:t>check</a:t>
            </a:r>
            <a:r>
              <a:rPr lang="it-IT" dirty="0" smtClean="0"/>
              <a:t> angle &gt;= 0</a:t>
            </a:r>
          </a:p>
          <a:p>
            <a:pPr lvl="1"/>
            <a:r>
              <a:rPr lang="it-IT" dirty="0" smtClean="0"/>
              <a:t>STEP 5: </a:t>
            </a:r>
            <a:r>
              <a:rPr lang="it-IT" dirty="0" err="1" smtClean="0"/>
              <a:t>check</a:t>
            </a:r>
            <a:r>
              <a:rPr lang="it-IT" dirty="0" smtClean="0"/>
              <a:t> angle &lt; 0</a:t>
            </a:r>
          </a:p>
          <a:p>
            <a:pPr lvl="1"/>
            <a:r>
              <a:rPr lang="it-IT" dirty="0" smtClean="0"/>
              <a:t>STEP 6: OR </a:t>
            </a:r>
            <a:r>
              <a:rPr lang="it-IT" dirty="0" err="1" smtClean="0"/>
              <a:t>outputs</a:t>
            </a:r>
            <a:r>
              <a:rPr lang="it-IT" dirty="0" smtClean="0"/>
              <a:t> of </a:t>
            </a:r>
            <a:r>
              <a:rPr lang="it-IT" dirty="0" err="1" smtClean="0"/>
              <a:t>steps</a:t>
            </a:r>
            <a:r>
              <a:rPr lang="it-IT" dirty="0" smtClean="0"/>
              <a:t> 4 &amp; 5</a:t>
            </a:r>
          </a:p>
          <a:p>
            <a:pPr lvl="1"/>
            <a:r>
              <a:rPr lang="it-IT" dirty="0" smtClean="0"/>
              <a:t>STEP 7: </a:t>
            </a:r>
            <a:r>
              <a:rPr lang="it-IT" dirty="0" err="1" smtClean="0"/>
              <a:t>If</a:t>
            </a:r>
            <a:r>
              <a:rPr lang="it-IT" dirty="0" smtClean="0"/>
              <a:t> the output of </a:t>
            </a:r>
            <a:r>
              <a:rPr lang="it-IT" dirty="0" err="1" smtClean="0"/>
              <a:t>step</a:t>
            </a:r>
            <a:r>
              <a:rPr lang="it-IT" dirty="0" smtClean="0"/>
              <a:t> 6 </a:t>
            </a:r>
            <a:r>
              <a:rPr lang="it-IT" dirty="0" err="1" smtClean="0"/>
              <a:t>is</a:t>
            </a:r>
            <a:r>
              <a:rPr lang="it-IT" dirty="0" smtClean="0"/>
              <a:t> </a:t>
            </a:r>
            <a:r>
              <a:rPr lang="it-IT" dirty="0" err="1" smtClean="0"/>
              <a:t>true</a:t>
            </a:r>
            <a:r>
              <a:rPr lang="it-IT" dirty="0" smtClean="0"/>
              <a:t>, exit </a:t>
            </a:r>
            <a:r>
              <a:rPr lang="it-IT" dirty="0" err="1" smtClean="0"/>
              <a:t>loop</a:t>
            </a:r>
            <a:endParaRPr lang="it-IT" dirty="0" smtClean="0"/>
          </a:p>
          <a:p>
            <a:r>
              <a:rPr lang="it-IT" dirty="0" smtClean="0"/>
              <a:t>At </a:t>
            </a:r>
            <a:r>
              <a:rPr lang="it-IT" dirty="0" err="1" smtClean="0"/>
              <a:t>this</a:t>
            </a:r>
            <a:r>
              <a:rPr lang="it-IT" dirty="0" smtClean="0"/>
              <a:t> </a:t>
            </a:r>
            <a:r>
              <a:rPr lang="it-IT" dirty="0" err="1" smtClean="0"/>
              <a:t>point</a:t>
            </a:r>
            <a:r>
              <a:rPr lang="it-IT" dirty="0" smtClean="0"/>
              <a:t>, the </a:t>
            </a:r>
            <a:r>
              <a:rPr lang="it-IT" dirty="0" err="1" smtClean="0"/>
              <a:t>sensor</a:t>
            </a:r>
            <a:r>
              <a:rPr lang="it-IT" dirty="0" smtClean="0"/>
              <a:t> </a:t>
            </a:r>
            <a:r>
              <a:rPr lang="it-IT" dirty="0" err="1" smtClean="0"/>
              <a:t>drift</a:t>
            </a:r>
            <a:r>
              <a:rPr lang="it-IT" dirty="0" smtClean="0"/>
              <a:t> </a:t>
            </a:r>
            <a:r>
              <a:rPr lang="it-IT" dirty="0" err="1" smtClean="0"/>
              <a:t>should</a:t>
            </a:r>
            <a:r>
              <a:rPr lang="it-IT" dirty="0" smtClean="0"/>
              <a:t> be </a:t>
            </a:r>
            <a:r>
              <a:rPr lang="it-IT" dirty="0" err="1" smtClean="0"/>
              <a:t>gone</a:t>
            </a:r>
            <a:r>
              <a:rPr lang="it-IT" dirty="0" smtClean="0"/>
              <a:t>.  </a:t>
            </a:r>
          </a:p>
        </p:txBody>
      </p:sp>
      <p:sp>
        <p:nvSpPr>
          <p:cNvPr id="4" name="Footer Placeholder 3"/>
          <p:cNvSpPr>
            <a:spLocks noGrp="1"/>
          </p:cNvSpPr>
          <p:nvPr>
            <p:ph type="ftr" sz="quarter" idx="11"/>
          </p:nvPr>
        </p:nvSpPr>
        <p:spPr/>
        <p:txBody>
          <a:bodyPr/>
          <a:lstStyle/>
          <a:p>
            <a:r>
              <a:rPr lang="sk-SK" smtClean="0"/>
              <a:t>© 2016 EV3Lessons.com, Last edit 7/19/2016</a:t>
            </a:r>
            <a:endParaRPr lang="en-US"/>
          </a:p>
        </p:txBody>
      </p:sp>
      <p:sp>
        <p:nvSpPr>
          <p:cNvPr id="2" name="Title 1"/>
          <p:cNvSpPr>
            <a:spLocks noGrp="1"/>
          </p:cNvSpPr>
          <p:nvPr>
            <p:ph type="title"/>
          </p:nvPr>
        </p:nvSpPr>
        <p:spPr/>
        <p:txBody>
          <a:bodyPr>
            <a:normAutofit/>
          </a:bodyPr>
          <a:lstStyle/>
          <a:p>
            <a:r>
              <a:rPr lang="en-US" dirty="0" smtClean="0"/>
              <a:t>Strategy 3: </a:t>
            </a:r>
            <a:r>
              <a:rPr lang="en-US" dirty="0" err="1" smtClean="0"/>
              <a:t>Pseudocode</a:t>
            </a:r>
            <a:endParaRPr lang="en-US" dirty="0"/>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2977</TotalTime>
  <Words>1075</Words>
  <Application>Microsoft Macintosh PowerPoint</Application>
  <PresentationFormat>On-screen Show (4:3)</PresentationFormat>
  <Paragraphs>88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Helvetica Neue</vt:lpstr>
      <vt:lpstr>Wingdings</vt:lpstr>
      <vt:lpstr>Arial</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Microsoft Office User</cp:lastModifiedBy>
  <cp:revision>14</cp:revision>
  <dcterms:created xsi:type="dcterms:W3CDTF">2014-10-28T21:59:38Z</dcterms:created>
  <dcterms:modified xsi:type="dcterms:W3CDTF">2016-07-20T02:54:17Z</dcterms:modified>
</cp:coreProperties>
</file>