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35" r:id="rId1"/>
  </p:sldMasterIdLst>
  <p:notesMasterIdLst>
    <p:notesMasterId r:id="rId12"/>
  </p:notesMasterIdLst>
  <p:handoutMasterIdLst>
    <p:handoutMasterId r:id="rId13"/>
  </p:handoutMasterIdLst>
  <p:sldIdLst>
    <p:sldId id="258" r:id="rId2"/>
    <p:sldId id="283" r:id="rId3"/>
    <p:sldId id="275" r:id="rId4"/>
    <p:sldId id="278" r:id="rId5"/>
    <p:sldId id="280" r:id="rId6"/>
    <p:sldId id="285" r:id="rId7"/>
    <p:sldId id="284" r:id="rId8"/>
    <p:sldId id="286" r:id="rId9"/>
    <p:sldId id="287" r:id="rId10"/>
    <p:sldId id="27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01" autoAdjust="0"/>
    <p:restoredTop sz="94613"/>
  </p:normalViewPr>
  <p:slideViewPr>
    <p:cSldViewPr snapToGrid="0" snapToObjects="1">
      <p:cViewPr varScale="1">
        <p:scale>
          <a:sx n="115" d="100"/>
          <a:sy n="115" d="100"/>
        </p:scale>
        <p:origin x="86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4B44E-40A3-0E46-B16A-9BF1250A248B}" type="datetimeFigureOut">
              <a:rPr lang="en-US" smtClean="0"/>
              <a:t>7/19/16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F1604-CF25-2840-A4A3-96CDE3604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57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AD16C-2DB4-6642-BAD4-9ED973A087A0}" type="datetimeFigureOut">
              <a:rPr lang="en-US" smtClean="0"/>
              <a:t>7/19/16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BF589-3978-3C45-966B-D7B7A71F2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41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090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07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D5D21-E88E-F04F-8D3F-37773DD9EF06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7/19/2016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" y="-1"/>
            <a:ext cx="9144000" cy="192024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0" y="1920240"/>
            <a:ext cx="9144000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855890"/>
            <a:ext cx="8229600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ctr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0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075497"/>
            <a:ext cx="8229600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4" name="TextBox 13"/>
          <p:cNvSpPr txBox="1"/>
          <p:nvPr/>
        </p:nvSpPr>
        <p:spPr>
          <a:xfrm>
            <a:off x="329321" y="365291"/>
            <a:ext cx="50462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ADVANCED EV3 PROGRAMMING LESSON</a:t>
            </a:r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15" name="Picture 14" descr="EV3Lessons.com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0917" y="473502"/>
            <a:ext cx="2940317" cy="1092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/>
          <p:cNvCxnSpPr/>
          <p:nvPr/>
        </p:nvCxnSpPr>
        <p:spPr>
          <a:xfrm>
            <a:off x="457200" y="4012165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02223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9537B-1308-EA4F-B6CF-32947B52AF00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7/19/2016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830872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9B388-6B1A-B449-813E-A0B463256BE6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7/19/2016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3" name="Rectangle 12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360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0" y="5075171"/>
            <a:ext cx="9143999" cy="17828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0" y="4937760"/>
            <a:ext cx="9144000" cy="137411"/>
            <a:chOff x="284163" y="1577847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8A0D3-ED2B-494A-81F3-449B8E675AD6}" type="datetime1">
              <a:rPr lang="en-US" smtClean="0"/>
              <a:t>7/19/16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7/19/2016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1819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8" name="Rectangle 1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9E9ED-D20D-B24E-89C5-893B969C497F}" type="datetime1">
              <a:rPr lang="en-US" smtClean="0"/>
              <a:t>7/19/16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4163" y="1577847"/>
            <a:ext cx="1600200" cy="13741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1885174" y="1577847"/>
            <a:ext cx="2743200" cy="13741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/>
        </p:nvSpPr>
        <p:spPr>
          <a:xfrm>
            <a:off x="4626864" y="1577847"/>
            <a:ext cx="4233672" cy="13741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031649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21" name="Rectangle 20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F79C9-CDCE-5044-8C05-D047B8DA150B}" type="datetime1">
              <a:rPr lang="en-US" smtClean="0"/>
              <a:t>7/19/16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7/19/2016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5541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7" name="Rectangle 16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7D824-C780-7B4F-83D0-7994C7AF9347}" type="datetime1">
              <a:rPr lang="en-US" smtClean="0"/>
              <a:t>7/19/16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7/19/2016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0014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4" name="Rectangle 13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6ADC1-CC02-9A43-A4CB-D167625C05C1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7/19/2016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8702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 rot="5400000">
            <a:off x="5257800" y="2965449"/>
            <a:ext cx="6858000" cy="914400"/>
          </a:xfrm>
        </p:spPr>
        <p:txBody>
          <a:bodyPr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679924" y="6437032"/>
            <a:ext cx="2133600" cy="365125"/>
          </a:xfrm>
        </p:spPr>
        <p:txBody>
          <a:bodyPr/>
          <a:lstStyle/>
          <a:p>
            <a:fld id="{165CE8FC-6AF2-4C4C-95D2-0351DEDCF74B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7/19/2016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77031" y="6439714"/>
            <a:ext cx="630621" cy="359760"/>
          </a:xfrm>
        </p:spPr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 rot="5400000">
            <a:off x="4753323" y="3358675"/>
            <a:ext cx="6861177" cy="137475"/>
            <a:chOff x="284163" y="1577847"/>
            <a:chExt cx="8576373" cy="137411"/>
          </a:xfrm>
        </p:grpSpPr>
        <p:sp>
          <p:nvSpPr>
            <p:cNvPr id="13" name="Rectangle 12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694498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20A14-C36E-184E-8C61-19F1C10DB4B5}" type="datetime1">
              <a:rPr lang="en-US" smtClean="0"/>
              <a:t>7/19/16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7/19/2016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199698" y="1554163"/>
            <a:ext cx="8737927" cy="47418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842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163" y="1818870"/>
            <a:ext cx="8574087" cy="4307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84041" y="643434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9112A0D-79EC-1341-9CB6-98B750B400BC}" type="datetime1">
              <a:rPr lang="en-US" smtClean="0"/>
              <a:t>7/19/16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sk-SK" smtClean="0"/>
              <a:t>© 2016 EV3Lessons.com, Last edit 7/19/2016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18872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7915" y="6439714"/>
            <a:ext cx="630621" cy="35976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90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</p:sldLayoutIdLst>
  <p:timing>
    <p:tnLst>
      <p:par>
        <p:cTn id="1" dur="indefinite" restart="never" nodeType="tmRoot"/>
      </p:par>
    </p:tnLst>
  </p:timing>
  <p:hf sldNum="0" hdr="0" dt="0"/>
  <p:txStyles>
    <p:titleStyle>
      <a:lvl1pPr marL="231775" indent="3175" algn="l" defTabSz="914400" rtl="0" eaLnBrk="1" latinLnBrk="0" hangingPunct="1">
        <a:spcBef>
          <a:spcPct val="0"/>
        </a:spcBef>
        <a:buNone/>
        <a:tabLst/>
        <a:defRPr sz="4200" kern="1200">
          <a:solidFill>
            <a:schemeClr val="bg1"/>
          </a:solidFill>
          <a:latin typeface="Calibri" charset="0"/>
          <a:ea typeface="Calibri" charset="0"/>
          <a:cs typeface="Calibri" charset="0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Gyro Move Straight &amp; </a:t>
            </a:r>
            <a:br>
              <a:rPr lang="en-US" smtClean="0"/>
            </a:br>
            <a:r>
              <a:rPr lang="en-US" smtClean="0"/>
              <a:t>Gyro Wall Follow</a:t>
            </a:r>
            <a:endParaRPr lang="en-US" dirty="0"/>
          </a:p>
        </p:txBody>
      </p:sp>
      <p:sp>
        <p:nvSpPr>
          <p:cNvPr id="14" name="Subtitle 1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Sanjay and Arvind </a:t>
            </a:r>
            <a:r>
              <a:rPr lang="en-US" dirty="0" err="1" smtClean="0"/>
              <a:t>Seshan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" t="17619" r="3095" b="25000"/>
          <a:stretch/>
        </p:blipFill>
        <p:spPr>
          <a:xfrm>
            <a:off x="3459013" y="4560129"/>
            <a:ext cx="2225974" cy="138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42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This tutorial was created by Sanjay </a:t>
            </a:r>
            <a:r>
              <a:rPr lang="en-US" dirty="0" err="1" smtClean="0"/>
              <a:t>Seshan</a:t>
            </a:r>
            <a:r>
              <a:rPr lang="en-US" dirty="0" smtClean="0"/>
              <a:t> and Arvind </a:t>
            </a:r>
            <a:r>
              <a:rPr lang="en-US" dirty="0" err="1" smtClean="0"/>
              <a:t>Seshan</a:t>
            </a:r>
            <a:r>
              <a:rPr lang="en-US" dirty="0" smtClean="0"/>
              <a:t> </a:t>
            </a:r>
            <a:endParaRPr lang="en-US" dirty="0" smtClean="0"/>
          </a:p>
          <a:p>
            <a:pPr lvl="1"/>
            <a:r>
              <a:rPr lang="en-US" dirty="0" smtClean="0"/>
              <a:t>More </a:t>
            </a:r>
            <a:r>
              <a:rPr lang="en-US" dirty="0" smtClean="0"/>
              <a:t>lessons at www.ev3lessons.com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7/19/2016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Credits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199" y="5391957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2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2487" y="4312845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1110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Learn what proportional control means and why to use it</a:t>
            </a:r>
          </a:p>
          <a:p>
            <a:r>
              <a:rPr lang="en-US" smtClean="0"/>
              <a:t>Learn to apply proportional control to get your robot to move straight</a:t>
            </a:r>
          </a:p>
          <a:p>
            <a:r>
              <a:rPr lang="en-US" smtClean="0"/>
              <a:t>Lear to apply proportional control to the Gyro sensor to wall follow (move at a particular angle)</a:t>
            </a:r>
          </a:p>
          <a:p>
            <a:endParaRPr lang="en-US" smtClean="0"/>
          </a:p>
          <a:p>
            <a:r>
              <a:rPr lang="en-US" smtClean="0"/>
              <a:t>Prerequisites: Math Blocks, Data Wires, Proportional Control, Gyro Sensor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7/19/2016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Lesson Objectives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235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mtClean="0"/>
              <a:t>You must go through the Proportional Control Lesson and the Proportional Line Follower Lesson before you complete this lesson</a:t>
            </a:r>
          </a:p>
          <a:p>
            <a:r>
              <a:rPr lang="en-US" smtClean="0"/>
              <a:t>You must also complete the two Gyro Lessons.</a:t>
            </a:r>
          </a:p>
          <a:p>
            <a:r>
              <a:rPr lang="en-US" smtClean="0"/>
              <a:t>The concept of proportional control is used in this lesson to go straight and wall follow</a:t>
            </a:r>
          </a:p>
          <a:p>
            <a:r>
              <a:rPr lang="en-US" smtClean="0"/>
              <a:t>Just like for any other proportional control, you need to figure out how to measure error and an appropriate correction</a:t>
            </a:r>
          </a:p>
          <a:p>
            <a:r>
              <a:rPr lang="en-US" smtClean="0"/>
              <a:t>Video of how the robot will behave:  https://youtu.be/0gII2wZs44Y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7/19/2016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Tips For Success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53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7/19/2016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Pseudocode/Hints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6590849"/>
              </p:ext>
            </p:extLst>
          </p:nvPr>
        </p:nvGraphicFramePr>
        <p:xfrm>
          <a:off x="602341" y="2087843"/>
          <a:ext cx="7870372" cy="3388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21575"/>
                <a:gridCol w="1838721"/>
                <a:gridCol w="2447219"/>
                <a:gridCol w="21628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Application</a:t>
                      </a:r>
                      <a:endParaRPr lang="en-US" b="1" dirty="0"/>
                    </a:p>
                  </a:txBody>
                  <a:tcPr>
                    <a:solidFill>
                      <a:srgbClr val="F5C20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Objective</a:t>
                      </a:r>
                      <a:endParaRPr lang="en-US" b="1" dirty="0"/>
                    </a:p>
                  </a:txBody>
                  <a:tcPr>
                    <a:solidFill>
                      <a:srgbClr val="F5C20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Error</a:t>
                      </a:r>
                      <a:endParaRPr lang="en-US" b="1" dirty="0"/>
                    </a:p>
                  </a:txBody>
                  <a:tcPr>
                    <a:solidFill>
                      <a:srgbClr val="F5C20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Correction</a:t>
                      </a:r>
                      <a:endParaRPr lang="en-US" b="1" dirty="0"/>
                    </a:p>
                  </a:txBody>
                  <a:tcPr>
                    <a:solidFill>
                      <a:srgbClr val="F5C20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Gyro Straight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Make the robot at a constant</a:t>
                      </a:r>
                      <a:r>
                        <a:rPr lang="en-US" baseline="0" dirty="0" smtClean="0"/>
                        <a:t> heading/angle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How far you are from that heading/angle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Turn sharper</a:t>
                      </a:r>
                      <a:r>
                        <a:rPr lang="en-US" baseline="0" dirty="0" smtClean="0"/>
                        <a:t> based on how far you are from that angle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Line Follower</a:t>
                      </a:r>
                      <a:endParaRPr lang="en-US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Stay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on the edge of the line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How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far are our light readings from those at line edge</a:t>
                      </a:r>
                      <a:br>
                        <a:rPr lang="en-US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</a:br>
                      <a:r>
                        <a:rPr lang="en-US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(</a:t>
                      </a:r>
                      <a:r>
                        <a:rPr lang="en-US" baseline="0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current_light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– </a:t>
                      </a:r>
                      <a:r>
                        <a:rPr lang="en-US" baseline="0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target_light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)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Turn sharper based on distance from line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Gyro</a:t>
                      </a:r>
                      <a:r>
                        <a:rPr lang="en-US" b="1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Turn</a:t>
                      </a:r>
                      <a:endParaRPr lang="en-US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Turn to a target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angle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How many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degrees are we from target turn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Turn faster based on degrees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remaining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3391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7/19/2016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FYI: Proportional Line Follower</a:t>
            </a:r>
            <a:endParaRPr lang="en-US" dirty="0"/>
          </a:p>
        </p:txBody>
      </p:sp>
      <p:pic>
        <p:nvPicPr>
          <p:cNvPr id="3" name="Picture 2" descr="Screen Shot 2014-10-18 at 1.09.13 P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59" y="1847121"/>
            <a:ext cx="8579191" cy="4341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480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7/19/2016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Code: Gyro Move Straight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78797"/>
            <a:ext cx="9012443" cy="4080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406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1" y="2133600"/>
            <a:ext cx="8350250" cy="399256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Compare the proportional line follower code with the proportional move straight code.  What similarities and differences do you see?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/>
              <a:t>Ans. The code is almost the same.  The one difference is how the error is calculated.  The error is calculated using the gyro sensor.  The correction is identical!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7/19/2016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Guide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944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7/19/2016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Code: Gyro Wall Follow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66" y="2029234"/>
            <a:ext cx="8954414" cy="3448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096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1" y="2133600"/>
            <a:ext cx="8350250" cy="399256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Compare the move straight code with the wall follow code.  What similarities and differences do you see?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/>
              <a:t>Ans. There is no target angle for moving straight is 0.  But when you want to wall follow, you have to enter a target value of how much you want to angle into the wall.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7/19/2016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Guide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351514"/>
      </p:ext>
    </p:extLst>
  </p:cSld>
  <p:clrMapOvr>
    <a:masterClrMapping/>
  </p:clrMapOvr>
</p:sld>
</file>

<file path=ppt/theme/theme1.xml><?xml version="1.0" encoding="utf-8"?>
<a:theme xmlns:a="http://schemas.openxmlformats.org/drawingml/2006/main" name="advanced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dvanced" id="{90896108-50DE-FE4A-B182-456CF756ABD8}" vid="{7A7CEA50-AD81-7D48-98DE-F95E5886FB3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advanced</Template>
  <TotalTime>3593</TotalTime>
  <Words>363</Words>
  <Application>Microsoft Macintosh PowerPoint</Application>
  <PresentationFormat>On-screen Show (4:3)</PresentationFormat>
  <Paragraphs>53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Helvetica Neue</vt:lpstr>
      <vt:lpstr>Wingdings</vt:lpstr>
      <vt:lpstr>Arial</vt:lpstr>
      <vt:lpstr>advanced</vt:lpstr>
      <vt:lpstr>Gyro Move Straight &amp;  Gyro Wall Follow</vt:lpstr>
      <vt:lpstr>Lesson Objectives</vt:lpstr>
      <vt:lpstr>Tips For Success</vt:lpstr>
      <vt:lpstr>Pseudocode/Hints</vt:lpstr>
      <vt:lpstr>FYI: Proportional Line Follower</vt:lpstr>
      <vt:lpstr>Code: Gyro Move Straight</vt:lpstr>
      <vt:lpstr>Discussion Guide</vt:lpstr>
      <vt:lpstr>Code: Gyro Wall Follow</vt:lpstr>
      <vt:lpstr>Discussion Guide</vt:lpstr>
      <vt:lpstr>Credits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Proportional Control</dc:title>
  <dc:creator>Sanjay Seshan</dc:creator>
  <cp:lastModifiedBy>Microsoft Office User</cp:lastModifiedBy>
  <cp:revision>33</cp:revision>
  <dcterms:created xsi:type="dcterms:W3CDTF">2014-10-28T21:59:38Z</dcterms:created>
  <dcterms:modified xsi:type="dcterms:W3CDTF">2016-07-20T03:00:25Z</dcterms:modified>
</cp:coreProperties>
</file>