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8"/>
  </p:notesMasterIdLst>
  <p:handoutMasterIdLst>
    <p:handoutMasterId r:id="rId9"/>
  </p:handoutMasterIdLst>
  <p:sldIdLst>
    <p:sldId id="408" r:id="rId3"/>
    <p:sldId id="412" r:id="rId4"/>
    <p:sldId id="411" r:id="rId5"/>
    <p:sldId id="413" r:id="rId6"/>
    <p:sldId id="41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78" autoAdjust="0"/>
    <p:restoredTop sz="95652" autoAdjust="0"/>
  </p:normalViewPr>
  <p:slideViewPr>
    <p:cSldViewPr snapToGrid="0" snapToObjects="1">
      <p:cViewPr varScale="1">
        <p:scale>
          <a:sx n="97" d="100"/>
          <a:sy n="97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A8C7-3E09-7948-9D61-597B7A958F80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1CB7-C56B-BF4B-A8B6-8B3DA32F0C8E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0D6-5ABB-7541-9C08-D37C43330BEE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005-3157-D340-A2D8-A9470CED3900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CAB0-D13E-9E4A-8100-ECA22F0E9C24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71E5-C857-7346-A42F-87A6992B2722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CDEE-5736-8F45-BBD5-B69AC739AEBB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90E0-0391-E943-A294-DE2ECECE912E}" type="datetime1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3D8C-9CD7-5B4A-992E-047532CE4569}" type="datetime1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6EC-C1DC-9A47-A3E5-51BE8FBA26CB}" type="datetime1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2A3-C0FF-3048-96FB-FC47CA0194D5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C5B1-EA26-3E44-A56E-60E3A3FBEECC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9BD5-0ACA-474E-876B-0DBD1A53BAB0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F3C7-9D5A-F044-88CB-ABFD6D2E2F89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C9B-5A27-9843-B14A-B38D5EF75BE9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0EF1-DF42-F24D-8C3A-58AD7534091D}" type="datetime1">
              <a:rPr lang="en-US" smtClean="0"/>
              <a:t>9/22/15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A9-2CDB-A147-8C82-99A07F0378F7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4044-3535-0748-B038-1BEFF304CA5B}" type="datetime1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8011-2CFF-034B-A4AB-D6037936BBDC}" type="datetime1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204B-656E-0747-8D25-7B7C5C06A4B8}" type="datetime1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77B7-E402-384D-A641-AD006442A591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BAA5-C4FC-5040-A6EA-0990473972FD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51BF14C-0C23-8145-B87B-6B15C9E6EA39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9/22/2015)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5C5C-58CF-1943-9D9F-B2EA5B1BC003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0936" y="3510939"/>
            <a:ext cx="492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How to Use EV3 Lessons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63" y="1678963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u="sng" dirty="0" smtClean="0"/>
              <a:t>Beginner Lessons</a:t>
            </a:r>
            <a:r>
              <a:rPr lang="en-US" dirty="0" smtClean="0"/>
              <a:t>: </a:t>
            </a:r>
            <a:r>
              <a:rPr lang="en-US" b="0" dirty="0" smtClean="0"/>
              <a:t>These lessons will teach you to move and turn the robot, use the sensors, and use loops and switches. </a:t>
            </a:r>
          </a:p>
          <a:p>
            <a:pPr marL="457200" indent="-457200">
              <a:buFont typeface="Arial"/>
              <a:buChar char="•"/>
            </a:pPr>
            <a:r>
              <a:rPr lang="en-US" u="sng" dirty="0"/>
              <a:t>Intermediate </a:t>
            </a:r>
            <a:r>
              <a:rPr lang="en-US" u="sng" dirty="0" smtClean="0"/>
              <a:t>Lessons</a:t>
            </a:r>
            <a:r>
              <a:rPr lang="en-US" dirty="0" smtClean="0"/>
              <a:t>: </a:t>
            </a:r>
            <a:r>
              <a:rPr lang="en-US" b="0" dirty="0" smtClean="0"/>
              <a:t>These </a:t>
            </a:r>
            <a:r>
              <a:rPr lang="en-US" b="0" dirty="0"/>
              <a:t>lessons </a:t>
            </a:r>
            <a:r>
              <a:rPr lang="en-US" b="0" dirty="0" smtClean="0"/>
              <a:t>introduce more advanced programming techniques such as My Blocks, variables</a:t>
            </a:r>
            <a:r>
              <a:rPr lang="en-US" b="0" dirty="0"/>
              <a:t>, </a:t>
            </a:r>
            <a:r>
              <a:rPr lang="en-US" b="0" dirty="0" smtClean="0"/>
              <a:t>parallel beams, calibration and math</a:t>
            </a:r>
            <a:r>
              <a:rPr lang="en-US" b="0" dirty="0"/>
              <a:t>/logic </a:t>
            </a:r>
            <a:r>
              <a:rPr lang="en-US" b="0" dirty="0" smtClean="0"/>
              <a:t>blocks. </a:t>
            </a:r>
          </a:p>
          <a:p>
            <a:pPr marL="457200" indent="-457200">
              <a:buFont typeface="Arial"/>
              <a:buChar char="•"/>
            </a:pPr>
            <a:r>
              <a:rPr lang="en-US" u="sng" dirty="0" smtClean="0"/>
              <a:t>Advanced Lessons</a:t>
            </a:r>
            <a:r>
              <a:rPr lang="en-US" dirty="0" smtClean="0"/>
              <a:t>: </a:t>
            </a:r>
            <a:r>
              <a:rPr lang="en-US" b="0" dirty="0" smtClean="0"/>
              <a:t>These lessons assume that you are comfortable using all the blocks in the EV3 environment. The advanced lessons teach you to more </a:t>
            </a:r>
            <a:r>
              <a:rPr lang="en-US" b="0" dirty="0"/>
              <a:t>sophisticated programs such as menu </a:t>
            </a:r>
            <a:r>
              <a:rPr lang="en-US" b="0" dirty="0" smtClean="0"/>
              <a:t>systems, proportional line followers, </a:t>
            </a:r>
            <a:r>
              <a:rPr lang="en-US" b="0" dirty="0" smtClean="0"/>
              <a:t>squaring on lines and </a:t>
            </a:r>
            <a:r>
              <a:rPr lang="en-US" b="0" dirty="0" smtClean="0"/>
              <a:t>stall detection techniques.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Beginner Lessons are designed to be done in order. Intermediate and Advanced Lessons may be done out of order.  Lessons usually mention specific pre-requisites when needed.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lesson starts with a list of objectives and ends with a </a:t>
            </a:r>
            <a:r>
              <a:rPr lang="en-US" dirty="0" smtClean="0"/>
              <a:t>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most lessons, we</a:t>
            </a:r>
            <a:r>
              <a:rPr lang="en-US" dirty="0" smtClean="0"/>
              <a:t> provide hints in the form of </a:t>
            </a:r>
            <a:r>
              <a:rPr lang="en-US" dirty="0" err="1" smtClean="0"/>
              <a:t>Pseudocode</a:t>
            </a:r>
            <a:r>
              <a:rPr lang="en-US" dirty="0" smtClean="0"/>
              <a:t>.  Students who need a hint should look at the </a:t>
            </a:r>
            <a:r>
              <a:rPr lang="en-US" dirty="0" err="1" smtClean="0"/>
              <a:t>Pseudocode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provide a challenge solution as well (both as a screenshot as well as in EV3 Code)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discussion guide is included after the challenge that will help understand the main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 lessons have companion worksheets for students.  More will be added over time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LESSONS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457710"/>
              </p:ext>
            </p:extLst>
          </p:nvPr>
        </p:nvGraphicFramePr>
        <p:xfrm>
          <a:off x="378639" y="1021335"/>
          <a:ext cx="8245476" cy="5462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8492"/>
                <a:gridCol w="2748492"/>
                <a:gridCol w="2748492"/>
              </a:tblGrid>
              <a:tr h="17415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Beginner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Intermediate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Advanced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2129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Build a Base Robot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Introduction </a:t>
                      </a:r>
                      <a:r>
                        <a:rPr lang="en-US" sz="1400" dirty="0" smtClean="0"/>
                        <a:t>to Brick/Software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Moving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Straight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err="1" smtClean="0"/>
                        <a:t>Pseudocode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Turning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Displaying Text and Graphics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Touch Sensor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Color Sensor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Loops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Switches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Ultrasonic Sensor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Basic Line Follower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Basic Sequencer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Final Challenge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My Blocks with Inputs and Outputs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Moving</a:t>
                      </a:r>
                      <a:r>
                        <a:rPr lang="en-US" sz="1400" baseline="0" dirty="0" smtClean="0"/>
                        <a:t> with My Blocks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Turning with My Blocks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Color</a:t>
                      </a:r>
                      <a:r>
                        <a:rPr lang="en-US" sz="1400" baseline="0" dirty="0" smtClean="0"/>
                        <a:t> Line </a:t>
                      </a:r>
                      <a:r>
                        <a:rPr lang="en-US" sz="1400" dirty="0" smtClean="0"/>
                        <a:t>Follower with My </a:t>
                      </a:r>
                      <a:r>
                        <a:rPr lang="en-US" sz="1400" dirty="0" smtClean="0"/>
                        <a:t>Blocks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Infrared</a:t>
                      </a:r>
                      <a:r>
                        <a:rPr lang="en-US" sz="1400" baseline="0" dirty="0" smtClean="0"/>
                        <a:t> Sensor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Debugging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Move</a:t>
                      </a:r>
                      <a:r>
                        <a:rPr lang="en-US" sz="1400" baseline="0" dirty="0" smtClean="0"/>
                        <a:t> Blocks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Reliability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Intermediate Menu System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Color Sensor </a:t>
                      </a:r>
                      <a:r>
                        <a:rPr lang="en-US" sz="1400" baseline="0" dirty="0" smtClean="0"/>
                        <a:t>Calibration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Variables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Parallel Beams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Parallel</a:t>
                      </a:r>
                      <a:r>
                        <a:rPr lang="en-US" sz="1400" baseline="0" dirty="0" smtClean="0"/>
                        <a:t> Beams </a:t>
                      </a:r>
                      <a:r>
                        <a:rPr lang="en-US" sz="1400" baseline="0" dirty="0" smtClean="0"/>
                        <a:t>Sync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Arrays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Proportional Control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Proportional Line </a:t>
                      </a:r>
                      <a:r>
                        <a:rPr lang="en-US" sz="1400" baseline="0" dirty="0" smtClean="0"/>
                        <a:t>Follower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Proportional 2 Color Line Follower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Ramping Up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Gyro Sensor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Gyro </a:t>
                      </a:r>
                      <a:r>
                        <a:rPr lang="en-US" sz="1400" baseline="0" dirty="0" smtClean="0"/>
                        <a:t>Sensor Turns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Squaring on </a:t>
                      </a:r>
                      <a:r>
                        <a:rPr lang="en-US" sz="1400" baseline="0" dirty="0" smtClean="0"/>
                        <a:t>Lines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Gyro Sensor: Move Straight and Wall Follow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Squaring on Lines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Stall </a:t>
                      </a:r>
                      <a:r>
                        <a:rPr lang="en-US" sz="1400" baseline="0" dirty="0" smtClean="0"/>
                        <a:t>Detection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Menu </a:t>
                      </a:r>
                      <a:r>
                        <a:rPr lang="en-US" sz="1400" baseline="0" dirty="0" smtClean="0"/>
                        <a:t>System</a:t>
                      </a:r>
                      <a:endParaRPr lang="en-US" sz="14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65" y="1387967"/>
            <a:ext cx="579189" cy="1174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7" y="1387967"/>
            <a:ext cx="571031" cy="1207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64" y="1387967"/>
            <a:ext cx="579189" cy="11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8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9-11 at 8.5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38" y="2445077"/>
            <a:ext cx="2606409" cy="3315352"/>
          </a:xfrm>
          <a:prstGeom prst="rect">
            <a:avLst/>
          </a:prstGeom>
        </p:spPr>
      </p:pic>
      <p:pic>
        <p:nvPicPr>
          <p:cNvPr id="8" name="Picture 7" descr="Screen Shot 2015-09-11 at 8.53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30" y="3091700"/>
            <a:ext cx="2598207" cy="3284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guides IN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087"/>
            <a:ext cx="8245474" cy="4373563"/>
          </a:xfrm>
        </p:spPr>
        <p:txBody>
          <a:bodyPr/>
          <a:lstStyle/>
          <a:p>
            <a:r>
              <a:rPr lang="en-US" dirty="0" smtClean="0"/>
              <a:t>These provide quick responses to important topics and questions that are common.</a:t>
            </a:r>
          </a:p>
          <a:p>
            <a:r>
              <a:rPr lang="en-US" dirty="0" smtClean="0"/>
              <a:t>Use them as you need – as handouts, as discussion guides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9/22/2015)</a:t>
            </a:r>
            <a:endParaRPr lang="en-US"/>
          </a:p>
        </p:txBody>
      </p:sp>
      <p:pic>
        <p:nvPicPr>
          <p:cNvPr id="6" name="Picture 5" descr="Screen Shot 2015-09-20 at 11.59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6" y="2445076"/>
            <a:ext cx="2566277" cy="3315352"/>
          </a:xfrm>
          <a:prstGeom prst="rect">
            <a:avLst/>
          </a:prstGeom>
        </p:spPr>
      </p:pic>
      <p:pic>
        <p:nvPicPr>
          <p:cNvPr id="7" name="Picture 6" descr="Screen Shot 2015-09-11 at 8.53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34" y="3091699"/>
            <a:ext cx="2565318" cy="32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6311</TotalTime>
  <Words>420</Words>
  <Application>Microsoft Macintosh PowerPoint</Application>
  <PresentationFormat>On-screen Show (4:3)</PresentationFormat>
  <Paragraphs>65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Essential</vt:lpstr>
      <vt:lpstr>Custom Design</vt:lpstr>
      <vt:lpstr>PowerPoint Presentation</vt:lpstr>
      <vt:lpstr>OVERALL STRUCTURE</vt:lpstr>
      <vt:lpstr>Lesson Structure</vt:lpstr>
      <vt:lpstr>PROGRAMMING LESSONS</vt:lpstr>
      <vt:lpstr>Quick guides IN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Sanjay Seshan</cp:lastModifiedBy>
  <cp:revision>4</cp:revision>
  <dcterms:created xsi:type="dcterms:W3CDTF">2014-08-07T02:19:13Z</dcterms:created>
  <dcterms:modified xsi:type="dcterms:W3CDTF">2015-09-22T13:53:59Z</dcterms:modified>
</cp:coreProperties>
</file>