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35" r:id="rId1"/>
  </p:sldMasterIdLst>
  <p:notesMasterIdLst>
    <p:notesMasterId r:id="rId13"/>
  </p:notesMasterIdLst>
  <p:handoutMasterIdLst>
    <p:handoutMasterId r:id="rId14"/>
  </p:handoutMasterIdLst>
  <p:sldIdLst>
    <p:sldId id="288" r:id="rId2"/>
    <p:sldId id="283" r:id="rId3"/>
    <p:sldId id="276" r:id="rId4"/>
    <p:sldId id="275" r:id="rId5"/>
    <p:sldId id="285" r:id="rId6"/>
    <p:sldId id="286" r:id="rId7"/>
    <p:sldId id="287" r:id="rId8"/>
    <p:sldId id="277" r:id="rId9"/>
    <p:sldId id="279" r:id="rId10"/>
    <p:sldId id="284" r:id="rId11"/>
    <p:sldId id="274"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603" autoAdjust="0"/>
    <p:restoredTop sz="94640"/>
  </p:normalViewPr>
  <p:slideViewPr>
    <p:cSldViewPr snapToGrid="0" snapToObjects="1">
      <p:cViewPr>
        <p:scale>
          <a:sx n="79" d="100"/>
          <a:sy n="79" d="100"/>
        </p:scale>
        <p:origin x="1232" y="680"/>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96"/>
    </p:cViewPr>
  </p:sorter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handoutMaster" Target="handoutMasters/handoutMaster1.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354B44E-40A3-0E46-B16A-9BF1250A248B}" type="datetimeFigureOut">
              <a:rPr lang="en-US" smtClean="0"/>
              <a:t>2/10/17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CDF1604-CF25-2840-A4A3-96CDE3604995}" type="slidenum">
              <a:rPr lang="en-US" smtClean="0"/>
              <a:t>‹#›</a:t>
            </a:fld>
            <a:endParaRPr lang="en-US"/>
          </a:p>
        </p:txBody>
      </p:sp>
    </p:spTree>
    <p:extLst>
      <p:ext uri="{BB962C8B-B14F-4D97-AF65-F5344CB8AC3E}">
        <p14:creationId xmlns:p14="http://schemas.microsoft.com/office/powerpoint/2010/main" val="175635781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86AD16C-2DB4-6642-BAD4-9ED973A087A0}" type="datetimeFigureOut">
              <a:rPr lang="en-US" smtClean="0"/>
              <a:t>2/10/17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E5BF589-3978-3C45-966B-D7B7A71F2A02}" type="slidenum">
              <a:rPr lang="en-US" smtClean="0"/>
              <a:t>‹#›</a:t>
            </a:fld>
            <a:endParaRPr lang="en-US"/>
          </a:p>
        </p:txBody>
      </p:sp>
    </p:spTree>
    <p:extLst>
      <p:ext uri="{BB962C8B-B14F-4D97-AF65-F5344CB8AC3E}">
        <p14:creationId xmlns:p14="http://schemas.microsoft.com/office/powerpoint/2010/main" val="3178841664"/>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E5BF589-3978-3C45-966B-D7B7A71F2A02}" type="slidenum">
              <a:rPr lang="en-US" smtClean="0"/>
              <a:t>2</a:t>
            </a:fld>
            <a:endParaRPr lang="en-US"/>
          </a:p>
        </p:txBody>
      </p:sp>
    </p:spTree>
    <p:extLst>
      <p:ext uri="{BB962C8B-B14F-4D97-AF65-F5344CB8AC3E}">
        <p14:creationId xmlns:p14="http://schemas.microsoft.com/office/powerpoint/2010/main" val="16475530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E5BF589-3978-3C45-966B-D7B7A71F2A02}" type="slidenum">
              <a:rPr lang="en-US" smtClean="0"/>
              <a:t>10</a:t>
            </a:fld>
            <a:endParaRPr lang="en-US"/>
          </a:p>
        </p:txBody>
      </p:sp>
    </p:spTree>
    <p:extLst>
      <p:ext uri="{BB962C8B-B14F-4D97-AF65-F5344CB8AC3E}">
        <p14:creationId xmlns:p14="http://schemas.microsoft.com/office/powerpoint/2010/main" val="13590862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E5BF589-3978-3C45-966B-D7B7A71F2A02}" type="slidenum">
              <a:rPr lang="en-US" smtClean="0"/>
              <a:t>11</a:t>
            </a:fld>
            <a:endParaRPr lang="en-US"/>
          </a:p>
        </p:txBody>
      </p:sp>
    </p:spTree>
    <p:extLst>
      <p:ext uri="{BB962C8B-B14F-4D97-AF65-F5344CB8AC3E}">
        <p14:creationId xmlns:p14="http://schemas.microsoft.com/office/powerpoint/2010/main" val="12495079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734BC7A-60A5-B249-9F35-66A7454EA9AB}" type="datetime1">
              <a:rPr lang="en-US" smtClean="0"/>
              <a:t>2/10/17</a:t>
            </a:fld>
            <a:endParaRPr lang="en-US"/>
          </a:p>
        </p:txBody>
      </p:sp>
      <p:sp>
        <p:nvSpPr>
          <p:cNvPr id="5" name="Footer Placeholder 4"/>
          <p:cNvSpPr>
            <a:spLocks noGrp="1"/>
          </p:cNvSpPr>
          <p:nvPr>
            <p:ph type="ftr" sz="quarter" idx="11"/>
          </p:nvPr>
        </p:nvSpPr>
        <p:spPr/>
        <p:txBody>
          <a:bodyPr/>
          <a:lstStyle/>
          <a:p>
            <a:r>
              <a:rPr lang="sk-SK" smtClean="0"/>
              <a:t>© 2015 EV3Lessons.com, Last edit 02/10/2017</a:t>
            </a:r>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
        <p:nvSpPr>
          <p:cNvPr id="7" name="Rectangle 6"/>
          <p:cNvSpPr/>
          <p:nvPr/>
        </p:nvSpPr>
        <p:spPr>
          <a:xfrm>
            <a:off x="1" y="-1"/>
            <a:ext cx="9144000" cy="1920240"/>
          </a:xfrm>
          <a:prstGeom prst="rect">
            <a:avLst/>
          </a:prstGeom>
          <a:solidFill>
            <a:schemeClr val="bg2">
              <a:lumMod val="2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tx1">
                  <a:lumMod val="85000"/>
                  <a:lumOff val="15000"/>
                </a:schemeClr>
              </a:solidFill>
              <a:latin typeface="+mj-lt"/>
              <a:ea typeface="+mj-ea"/>
              <a:cs typeface="+mj-cs"/>
            </a:endParaRPr>
          </a:p>
        </p:txBody>
      </p:sp>
      <p:grpSp>
        <p:nvGrpSpPr>
          <p:cNvPr id="8" name="Group 16"/>
          <p:cNvGrpSpPr/>
          <p:nvPr/>
        </p:nvGrpSpPr>
        <p:grpSpPr>
          <a:xfrm>
            <a:off x="0" y="1920240"/>
            <a:ext cx="9144000" cy="137411"/>
            <a:chOff x="284163" y="1759424"/>
            <a:chExt cx="8576373" cy="137411"/>
          </a:xfrm>
        </p:grpSpPr>
        <p:sp>
          <p:nvSpPr>
            <p:cNvPr id="9" name="Rectangle 8"/>
            <p:cNvSpPr/>
            <p:nvPr/>
          </p:nvSpPr>
          <p:spPr>
            <a:xfrm>
              <a:off x="284163" y="1759424"/>
              <a:ext cx="2743200" cy="13741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57200" y="2855890"/>
            <a:ext cx="8229600" cy="1088136"/>
          </a:xfrm>
          <a:noFill/>
        </p:spPr>
        <p:txBody>
          <a:bodyPr vert="horz" lIns="91440" tIns="45720" rIns="91440" bIns="45720" rtlCol="0" anchor="b" anchorCtr="0">
            <a:normAutofit/>
          </a:bodyPr>
          <a:lstStyle>
            <a:lvl1pPr marL="0" algn="ctr" defTabSz="914400" rtl="0" eaLnBrk="1" latinLnBrk="0" hangingPunct="1">
              <a:lnSpc>
                <a:spcPts val="4600"/>
              </a:lnSpc>
              <a:spcBef>
                <a:spcPct val="0"/>
              </a:spcBef>
              <a:buNone/>
              <a:defRPr sz="4000" kern="1200" baseline="0">
                <a:solidFill>
                  <a:schemeClr val="tx1"/>
                </a:solidFill>
                <a:latin typeface="+mj-lt"/>
                <a:ea typeface="+mj-ea"/>
                <a:cs typeface="+mj-cs"/>
              </a:defRPr>
            </a:lvl1pPr>
          </a:lstStyle>
          <a:p>
            <a:r>
              <a:rPr lang="en-US" smtClean="0"/>
              <a:t>Click to edit Master title style</a:t>
            </a:r>
            <a:endParaRPr dirty="0"/>
          </a:p>
        </p:txBody>
      </p:sp>
      <p:sp>
        <p:nvSpPr>
          <p:cNvPr id="3" name="Subtitle 2"/>
          <p:cNvSpPr>
            <a:spLocks noGrp="1"/>
          </p:cNvSpPr>
          <p:nvPr>
            <p:ph type="subTitle" idx="1"/>
          </p:nvPr>
        </p:nvSpPr>
        <p:spPr>
          <a:xfrm>
            <a:off x="457200" y="4075497"/>
            <a:ext cx="8229600" cy="484632"/>
          </a:xfrm>
        </p:spPr>
        <p:txBody>
          <a:bodyPr vert="horz" lIns="91440" tIns="45720" rIns="91440" bIns="45720" rtlCol="0">
            <a:normAutofit/>
          </a:bodyPr>
          <a:lstStyle>
            <a:lvl1pPr marL="0" indent="0" algn="ctr"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tx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13" name="Rectangle 12"/>
          <p:cNvSpPr/>
          <p:nvPr/>
        </p:nvSpPr>
        <p:spPr>
          <a:xfrm>
            <a:off x="284163" y="6227064"/>
            <a:ext cx="8574087" cy="1737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TextBox 13"/>
          <p:cNvSpPr txBox="1"/>
          <p:nvPr/>
        </p:nvSpPr>
        <p:spPr>
          <a:xfrm>
            <a:off x="329321" y="365291"/>
            <a:ext cx="5046247" cy="1200329"/>
          </a:xfrm>
          <a:prstGeom prst="rect">
            <a:avLst/>
          </a:prstGeom>
          <a:noFill/>
        </p:spPr>
        <p:txBody>
          <a:bodyPr wrap="square" rtlCol="0">
            <a:spAutoFit/>
          </a:bodyPr>
          <a:lstStyle/>
          <a:p>
            <a:r>
              <a:rPr lang="en-US" sz="3600" dirty="0" smtClean="0">
                <a:solidFill>
                  <a:schemeClr val="bg1"/>
                </a:solidFill>
              </a:rPr>
              <a:t>ADVANCED EV3 PROGRAMMING LESSON</a:t>
            </a:r>
            <a:endParaRPr lang="en-US" sz="3600" dirty="0">
              <a:solidFill>
                <a:schemeClr val="bg1"/>
              </a:solidFill>
            </a:endParaRPr>
          </a:p>
        </p:txBody>
      </p:sp>
      <p:pic>
        <p:nvPicPr>
          <p:cNvPr id="15" name="Picture 14" descr="EV3Lessons.com"/>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5820917" y="473502"/>
            <a:ext cx="2940317" cy="1092118"/>
          </a:xfrm>
          <a:prstGeom prst="rect">
            <a:avLst/>
          </a:prstGeom>
          <a:noFill/>
          <a:extLst>
            <a:ext uri="{909E8E84-426E-40dd-AFC4-6F175D3DCCD1}">
              <a14:hiddenFill xmlns:a14="http://schemas.microsoft.com/office/drawing/2010/main" xmlns="">
                <a:solidFill>
                  <a:srgbClr val="FFFFFF"/>
                </a:solidFill>
              </a14:hiddenFill>
            </a:ext>
          </a:extLst>
        </p:spPr>
      </p:pic>
      <p:cxnSp>
        <p:nvCxnSpPr>
          <p:cNvPr id="17" name="Straight Connector 16"/>
          <p:cNvCxnSpPr/>
          <p:nvPr/>
        </p:nvCxnSpPr>
        <p:spPr>
          <a:xfrm>
            <a:off x="457200" y="4012165"/>
            <a:ext cx="822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6217529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2EFEA3B9-23B4-C44E-8C14-9240ECCCD182}" type="datetime1">
              <a:rPr lang="en-US" smtClean="0"/>
              <a:t>2/10/17</a:t>
            </a:fld>
            <a:endParaRPr lang="en-US"/>
          </a:p>
        </p:txBody>
      </p:sp>
      <p:sp>
        <p:nvSpPr>
          <p:cNvPr id="5" name="Footer Placeholder 4"/>
          <p:cNvSpPr>
            <a:spLocks noGrp="1"/>
          </p:cNvSpPr>
          <p:nvPr>
            <p:ph type="ftr" sz="quarter" idx="11"/>
          </p:nvPr>
        </p:nvSpPr>
        <p:spPr/>
        <p:txBody>
          <a:bodyPr/>
          <a:lstStyle/>
          <a:p>
            <a:r>
              <a:rPr lang="sk-SK" smtClean="0"/>
              <a:t>© 2015 EV3Lessons.com, Last edit 02/10/2017</a:t>
            </a:r>
            <a:endParaRPr lang="en-US"/>
          </a:p>
        </p:txBody>
      </p:sp>
      <p:sp>
        <p:nvSpPr>
          <p:cNvPr id="6" name="Slide Number Placeholder 5"/>
          <p:cNvSpPr>
            <a:spLocks noGrp="1"/>
          </p:cNvSpPr>
          <p:nvPr>
            <p:ph type="sldNum" sz="quarter" idx="12"/>
          </p:nvPr>
        </p:nvSpPr>
        <p:spPr/>
        <p:txBody>
          <a:bodyPr/>
          <a:lstStyle/>
          <a:p>
            <a:fld id="{4382A7F7-08BF-4252-8141-63FB96055BBB}" type="slidenum">
              <a:rPr lang="en-US" smtClean="0"/>
              <a:t>‹#›</a:t>
            </a:fld>
            <a:endParaRPr lang="en-US"/>
          </a:p>
        </p:txBody>
      </p:sp>
      <p:grpSp>
        <p:nvGrpSpPr>
          <p:cNvPr id="12" name="Group 11"/>
          <p:cNvGrpSpPr/>
          <p:nvPr/>
        </p:nvGrpSpPr>
        <p:grpSpPr>
          <a:xfrm>
            <a:off x="0" y="1188720"/>
            <a:ext cx="9144000" cy="137411"/>
            <a:chOff x="284163" y="1577847"/>
            <a:chExt cx="8576373" cy="137411"/>
          </a:xfrm>
        </p:grpSpPr>
        <p:sp>
          <p:nvSpPr>
            <p:cNvPr id="13" name="Rectangle 12"/>
            <p:cNvSpPr/>
            <p:nvPr/>
          </p:nvSpPr>
          <p:spPr>
            <a:xfrm>
              <a:off x="284163" y="1577847"/>
              <a:ext cx="1600200" cy="13741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1885174" y="1577847"/>
              <a:ext cx="2743200" cy="13741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Rectangle 14"/>
            <p:cNvSpPr/>
            <p:nvPr/>
          </p:nvSpPr>
          <p:spPr>
            <a:xfrm>
              <a:off x="4626864" y="1577847"/>
              <a:ext cx="4233672" cy="1374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6" name="Title 1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12484405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0" name="Title 19"/>
          <p:cNvSpPr>
            <a:spLocks noGrp="1"/>
          </p:cNvSpPr>
          <p:nvPr>
            <p:ph type="title"/>
          </p:nvPr>
        </p:nvSpPr>
        <p:spPr>
          <a:xfrm>
            <a:off x="0" y="5075171"/>
            <a:ext cx="9143999" cy="1782829"/>
          </a:xfrm>
        </p:spPr>
        <p:txBody>
          <a:bodyPr/>
          <a:lstStyle/>
          <a:p>
            <a:r>
              <a:rPr lang="en-US" smtClean="0"/>
              <a:t>Click to edit Master title style</a:t>
            </a:r>
            <a:endParaRPr lang="en-US"/>
          </a:p>
        </p:txBody>
      </p:sp>
      <p:grpSp>
        <p:nvGrpSpPr>
          <p:cNvPr id="15" name="Group 14"/>
          <p:cNvGrpSpPr/>
          <p:nvPr/>
        </p:nvGrpSpPr>
        <p:grpSpPr>
          <a:xfrm>
            <a:off x="0" y="4937760"/>
            <a:ext cx="9144000" cy="137411"/>
            <a:chOff x="284163" y="1577847"/>
            <a:chExt cx="8576373" cy="137411"/>
          </a:xfrm>
        </p:grpSpPr>
        <p:sp>
          <p:nvSpPr>
            <p:cNvPr id="16" name="Rectangle 15"/>
            <p:cNvSpPr/>
            <p:nvPr/>
          </p:nvSpPr>
          <p:spPr>
            <a:xfrm>
              <a:off x="284163" y="1577847"/>
              <a:ext cx="1600200" cy="13741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1885174" y="1577847"/>
              <a:ext cx="2743200" cy="13741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577847"/>
              <a:ext cx="4233672" cy="1374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4" name="Date Placeholder 3"/>
          <p:cNvSpPr>
            <a:spLocks noGrp="1"/>
          </p:cNvSpPr>
          <p:nvPr>
            <p:ph type="dt" sz="half" idx="10"/>
          </p:nvPr>
        </p:nvSpPr>
        <p:spPr/>
        <p:txBody>
          <a:bodyPr/>
          <a:lstStyle/>
          <a:p>
            <a:fld id="{30E3D830-DD6A-E54C-9FE6-DB52CECFF395}" type="datetime1">
              <a:rPr lang="en-US" smtClean="0"/>
              <a:t>2/10/17</a:t>
            </a:fld>
            <a:endParaRPr lang="en-US" dirty="0"/>
          </a:p>
        </p:txBody>
      </p:sp>
      <p:sp>
        <p:nvSpPr>
          <p:cNvPr id="5" name="Footer Placeholder 4"/>
          <p:cNvSpPr>
            <a:spLocks noGrp="1"/>
          </p:cNvSpPr>
          <p:nvPr>
            <p:ph type="ftr" sz="quarter" idx="11"/>
          </p:nvPr>
        </p:nvSpPr>
        <p:spPr/>
        <p:txBody>
          <a:bodyPr/>
          <a:lstStyle/>
          <a:p>
            <a:r>
              <a:rPr lang="sk-SK" smtClean="0"/>
              <a:t>© 2015 EV3Lessons.com, Last edit 02/10/2017</a:t>
            </a:r>
            <a:endParaRPr lang="en-US"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4382A7F7-08BF-4252-8141-63FB96055BBB}" type="slidenum">
              <a:rPr lang="en-US" smtClean="0"/>
              <a:t>‹#›</a:t>
            </a:fld>
            <a:endParaRPr lang="en-US"/>
          </a:p>
        </p:txBody>
      </p:sp>
    </p:spTree>
    <p:extLst>
      <p:ext uri="{BB962C8B-B14F-4D97-AF65-F5344CB8AC3E}">
        <p14:creationId xmlns:p14="http://schemas.microsoft.com/office/powerpoint/2010/main" val="95553826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grpSp>
        <p:nvGrpSpPr>
          <p:cNvPr id="17" name="Group 16"/>
          <p:cNvGrpSpPr/>
          <p:nvPr/>
        </p:nvGrpSpPr>
        <p:grpSpPr>
          <a:xfrm>
            <a:off x="0" y="1188720"/>
            <a:ext cx="9144000" cy="137411"/>
            <a:chOff x="284163" y="1577847"/>
            <a:chExt cx="8576373" cy="137411"/>
          </a:xfrm>
        </p:grpSpPr>
        <p:sp>
          <p:nvSpPr>
            <p:cNvPr id="18" name="Rectangle 17"/>
            <p:cNvSpPr/>
            <p:nvPr/>
          </p:nvSpPr>
          <p:spPr>
            <a:xfrm>
              <a:off x="284163" y="1577847"/>
              <a:ext cx="1600200" cy="13741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9" name="Rectangle 18"/>
            <p:cNvSpPr/>
            <p:nvPr/>
          </p:nvSpPr>
          <p:spPr>
            <a:xfrm>
              <a:off x="1885174" y="1577847"/>
              <a:ext cx="2743200" cy="13741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0" name="Rectangle 19"/>
            <p:cNvSpPr/>
            <p:nvPr/>
          </p:nvSpPr>
          <p:spPr>
            <a:xfrm>
              <a:off x="4626864" y="1577847"/>
              <a:ext cx="4233672" cy="1374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81135A97-35CA-2047-AA72-5F0564ADF139}" type="datetime1">
              <a:rPr lang="en-US" smtClean="0"/>
              <a:t>2/10/17</a:t>
            </a:fld>
            <a:endParaRPr lang="en-US"/>
          </a:p>
        </p:txBody>
      </p:sp>
      <p:sp>
        <p:nvSpPr>
          <p:cNvPr id="7" name="Slide Number Placeholder 6"/>
          <p:cNvSpPr>
            <a:spLocks noGrp="1"/>
          </p:cNvSpPr>
          <p:nvPr>
            <p:ph type="sldNum" sz="quarter" idx="12"/>
          </p:nvPr>
        </p:nvSpPr>
        <p:spPr/>
        <p:txBody>
          <a:bodyPr/>
          <a:lstStyle/>
          <a:p>
            <a:fld id="{4382A7F7-08BF-4252-8141-63FB96055BBB}" type="slidenum">
              <a:rPr lang="en-US" smtClean="0"/>
              <a:t>‹#›</a:t>
            </a:fld>
            <a:endParaRPr lang="en-US"/>
          </a:p>
        </p:txBody>
      </p:sp>
      <p:sp>
        <p:nvSpPr>
          <p:cNvPr id="11" name="Rectangle 10"/>
          <p:cNvSpPr/>
          <p:nvPr/>
        </p:nvSpPr>
        <p:spPr>
          <a:xfrm>
            <a:off x="284163" y="1577847"/>
            <a:ext cx="1600200" cy="13741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1885174" y="1577847"/>
            <a:ext cx="2743200" cy="13741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577847"/>
            <a:ext cx="4233672" cy="1374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extLst>
      <p:ext uri="{BB962C8B-B14F-4D97-AF65-F5344CB8AC3E}">
        <p14:creationId xmlns:p14="http://schemas.microsoft.com/office/powerpoint/2010/main" val="84890758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US" smtClean="0"/>
              <a:t>Click to edit Master title style</a:t>
            </a:r>
            <a:endParaRPr lang="en-US"/>
          </a:p>
        </p:txBody>
      </p:sp>
      <p:grpSp>
        <p:nvGrpSpPr>
          <p:cNvPr id="20" name="Group 19"/>
          <p:cNvGrpSpPr/>
          <p:nvPr/>
        </p:nvGrpSpPr>
        <p:grpSpPr>
          <a:xfrm>
            <a:off x="0" y="1188720"/>
            <a:ext cx="9144000" cy="137411"/>
            <a:chOff x="284163" y="1577847"/>
            <a:chExt cx="8576373" cy="137411"/>
          </a:xfrm>
        </p:grpSpPr>
        <p:sp>
          <p:nvSpPr>
            <p:cNvPr id="21" name="Rectangle 20"/>
            <p:cNvSpPr/>
            <p:nvPr/>
          </p:nvSpPr>
          <p:spPr>
            <a:xfrm>
              <a:off x="284163" y="1577847"/>
              <a:ext cx="1600200" cy="13741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2" name="Rectangle 21"/>
            <p:cNvSpPr/>
            <p:nvPr/>
          </p:nvSpPr>
          <p:spPr>
            <a:xfrm>
              <a:off x="1885174" y="1577847"/>
              <a:ext cx="2743200" cy="13741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3" name="Rectangle 22"/>
            <p:cNvSpPr/>
            <p:nvPr/>
          </p:nvSpPr>
          <p:spPr>
            <a:xfrm>
              <a:off x="4626864" y="1577847"/>
              <a:ext cx="4233672" cy="1374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4E81F707-8F03-9C4E-B1C5-8640B212A4A3}" type="datetime1">
              <a:rPr lang="en-US" smtClean="0"/>
              <a:t>2/10/17</a:t>
            </a:fld>
            <a:endParaRPr lang="en-US"/>
          </a:p>
        </p:txBody>
      </p:sp>
      <p:sp>
        <p:nvSpPr>
          <p:cNvPr id="8" name="Footer Placeholder 7"/>
          <p:cNvSpPr>
            <a:spLocks noGrp="1"/>
          </p:cNvSpPr>
          <p:nvPr>
            <p:ph type="ftr" sz="quarter" idx="11"/>
          </p:nvPr>
        </p:nvSpPr>
        <p:spPr/>
        <p:txBody>
          <a:bodyPr/>
          <a:lstStyle/>
          <a:p>
            <a:r>
              <a:rPr lang="sk-SK" smtClean="0"/>
              <a:t>© 2015 EV3Lessons.com, Last edit 02/10/2017</a:t>
            </a:r>
            <a:endParaRPr lang="en-US"/>
          </a:p>
        </p:txBody>
      </p:sp>
      <p:sp>
        <p:nvSpPr>
          <p:cNvPr id="9" name="Slide Number Placeholder 8"/>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185598130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a:p>
        </p:txBody>
      </p:sp>
      <p:grpSp>
        <p:nvGrpSpPr>
          <p:cNvPr id="16" name="Group 15"/>
          <p:cNvGrpSpPr/>
          <p:nvPr/>
        </p:nvGrpSpPr>
        <p:grpSpPr>
          <a:xfrm>
            <a:off x="0" y="1188720"/>
            <a:ext cx="9144000" cy="137411"/>
            <a:chOff x="284163" y="1577847"/>
            <a:chExt cx="8576373" cy="137411"/>
          </a:xfrm>
        </p:grpSpPr>
        <p:sp>
          <p:nvSpPr>
            <p:cNvPr id="17" name="Rectangle 16"/>
            <p:cNvSpPr/>
            <p:nvPr/>
          </p:nvSpPr>
          <p:spPr>
            <a:xfrm>
              <a:off x="284163" y="1577847"/>
              <a:ext cx="1600200" cy="13741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1885174" y="1577847"/>
              <a:ext cx="2743200" cy="13741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9" name="Rectangle 18"/>
            <p:cNvSpPr/>
            <p:nvPr/>
          </p:nvSpPr>
          <p:spPr>
            <a:xfrm>
              <a:off x="4626864" y="1577847"/>
              <a:ext cx="4233672" cy="1374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3" name="Date Placeholder 2"/>
          <p:cNvSpPr>
            <a:spLocks noGrp="1"/>
          </p:cNvSpPr>
          <p:nvPr>
            <p:ph type="dt" sz="half" idx="10"/>
          </p:nvPr>
        </p:nvSpPr>
        <p:spPr/>
        <p:txBody>
          <a:bodyPr/>
          <a:lstStyle/>
          <a:p>
            <a:fld id="{AAF9B9AF-21C2-0B49-A156-7D594D3E7E89}" type="datetime1">
              <a:rPr lang="en-US" smtClean="0"/>
              <a:t>2/10/17</a:t>
            </a:fld>
            <a:endParaRPr lang="en-US"/>
          </a:p>
        </p:txBody>
      </p:sp>
      <p:sp>
        <p:nvSpPr>
          <p:cNvPr id="4" name="Footer Placeholder 3"/>
          <p:cNvSpPr>
            <a:spLocks noGrp="1"/>
          </p:cNvSpPr>
          <p:nvPr>
            <p:ph type="ftr" sz="quarter" idx="11"/>
          </p:nvPr>
        </p:nvSpPr>
        <p:spPr/>
        <p:txBody>
          <a:bodyPr/>
          <a:lstStyle/>
          <a:p>
            <a:r>
              <a:rPr lang="sk-SK" smtClean="0"/>
              <a:t>© 2015 EV3Lessons.com, Last edit 02/10/2017</a:t>
            </a:r>
            <a:endParaRPr lang="en-US"/>
          </a:p>
        </p:txBody>
      </p:sp>
      <p:sp>
        <p:nvSpPr>
          <p:cNvPr id="5" name="Slide Number Placeholder 4"/>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127777003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grpSp>
        <p:nvGrpSpPr>
          <p:cNvPr id="13" name="Group 12"/>
          <p:cNvGrpSpPr/>
          <p:nvPr/>
        </p:nvGrpSpPr>
        <p:grpSpPr>
          <a:xfrm>
            <a:off x="0" y="1188720"/>
            <a:ext cx="9144000" cy="137411"/>
            <a:chOff x="284163" y="1577847"/>
            <a:chExt cx="8576373" cy="137411"/>
          </a:xfrm>
        </p:grpSpPr>
        <p:sp>
          <p:nvSpPr>
            <p:cNvPr id="14" name="Rectangle 13"/>
            <p:cNvSpPr/>
            <p:nvPr/>
          </p:nvSpPr>
          <p:spPr>
            <a:xfrm>
              <a:off x="284163" y="1577847"/>
              <a:ext cx="1600200" cy="13741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Rectangle 14"/>
            <p:cNvSpPr/>
            <p:nvPr/>
          </p:nvSpPr>
          <p:spPr>
            <a:xfrm>
              <a:off x="1885174" y="1577847"/>
              <a:ext cx="2743200" cy="13741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6" name="Rectangle 15"/>
            <p:cNvSpPr/>
            <p:nvPr/>
          </p:nvSpPr>
          <p:spPr>
            <a:xfrm>
              <a:off x="4626864" y="1577847"/>
              <a:ext cx="4233672" cy="1374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272CE162-903C-8444-93E3-347DF0B9BC4D}" type="datetime1">
              <a:rPr lang="en-US" smtClean="0"/>
              <a:t>2/10/17</a:t>
            </a:fld>
            <a:endParaRPr lang="en-US"/>
          </a:p>
        </p:txBody>
      </p:sp>
      <p:sp>
        <p:nvSpPr>
          <p:cNvPr id="5" name="Footer Placeholder 4"/>
          <p:cNvSpPr>
            <a:spLocks noGrp="1"/>
          </p:cNvSpPr>
          <p:nvPr>
            <p:ph type="ftr" sz="quarter" idx="11"/>
          </p:nvPr>
        </p:nvSpPr>
        <p:spPr/>
        <p:txBody>
          <a:bodyPr/>
          <a:lstStyle/>
          <a:p>
            <a:r>
              <a:rPr lang="sk-SK" smtClean="0"/>
              <a:t>© 2015 EV3Lessons.com, Last edit 02/10/2017</a:t>
            </a:r>
            <a:endParaRPr lang="en-US"/>
          </a:p>
        </p:txBody>
      </p:sp>
      <p:sp>
        <p:nvSpPr>
          <p:cNvPr id="6" name="Slide Number Placeholder 5"/>
          <p:cNvSpPr>
            <a:spLocks noGrp="1"/>
          </p:cNvSpPr>
          <p:nvPr>
            <p:ph type="sldNum" sz="quarter" idx="12"/>
          </p:nvPr>
        </p:nvSpPr>
        <p:spPr/>
        <p:txBody>
          <a:bodyPr/>
          <a:lstStyle/>
          <a:p>
            <a:fld id="{4382A7F7-08BF-4252-8141-63FB96055BBB}" type="slidenum">
              <a:rPr lang="en-US" smtClean="0"/>
              <a:t>‹#›</a:t>
            </a:fld>
            <a:endParaRPr lang="en-US"/>
          </a:p>
        </p:txBody>
      </p:sp>
      <p:sp>
        <p:nvSpPr>
          <p:cNvPr id="17" name="Title 16"/>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4457547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Vertical Title and Text">
    <p:spTree>
      <p:nvGrpSpPr>
        <p:cNvPr id="1" name=""/>
        <p:cNvGrpSpPr/>
        <p:nvPr/>
      </p:nvGrpSpPr>
      <p:grpSpPr>
        <a:xfrm>
          <a:off x="0" y="0"/>
          <a:ext cx="0" cy="0"/>
          <a:chOff x="0" y="0"/>
          <a:chExt cx="0" cy="0"/>
        </a:xfrm>
      </p:grpSpPr>
      <p:sp>
        <p:nvSpPr>
          <p:cNvPr id="16" name="Title 15"/>
          <p:cNvSpPr>
            <a:spLocks noGrp="1"/>
          </p:cNvSpPr>
          <p:nvPr>
            <p:ph type="title"/>
          </p:nvPr>
        </p:nvSpPr>
        <p:spPr>
          <a:xfrm rot="5400000">
            <a:off x="5257800" y="2965449"/>
            <a:ext cx="6858000" cy="914400"/>
          </a:xfrm>
        </p:spPr>
        <p:txBody>
          <a:bodyPr>
            <a:normAutofit/>
          </a:bodyPr>
          <a:lstStyle>
            <a:lvl1pPr algn="ctr">
              <a:defRPr sz="3600"/>
            </a:lvl1pPr>
          </a:lstStyle>
          <a:p>
            <a:r>
              <a:rPr lang="en-US" smtClean="0"/>
              <a:t>Click to edit Master title style</a:t>
            </a:r>
            <a:endParaRPr lang="en-US"/>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a:xfrm>
            <a:off x="3679924" y="6437032"/>
            <a:ext cx="2133600" cy="365125"/>
          </a:xfrm>
        </p:spPr>
        <p:txBody>
          <a:bodyPr/>
          <a:lstStyle/>
          <a:p>
            <a:fld id="{A3EE1B71-CD76-4745-99C7-A0B62C9EF16B}" type="datetime1">
              <a:rPr lang="en-US" smtClean="0"/>
              <a:t>2/10/17</a:t>
            </a:fld>
            <a:endParaRPr lang="en-US"/>
          </a:p>
        </p:txBody>
      </p:sp>
      <p:sp>
        <p:nvSpPr>
          <p:cNvPr id="5" name="Footer Placeholder 4"/>
          <p:cNvSpPr>
            <a:spLocks noGrp="1"/>
          </p:cNvSpPr>
          <p:nvPr>
            <p:ph type="ftr" sz="quarter" idx="11"/>
          </p:nvPr>
        </p:nvSpPr>
        <p:spPr/>
        <p:txBody>
          <a:bodyPr/>
          <a:lstStyle/>
          <a:p>
            <a:r>
              <a:rPr lang="sk-SK" smtClean="0"/>
              <a:t>© 2015 EV3Lessons.com, Last edit 02/10/2017</a:t>
            </a:r>
            <a:endParaRPr lang="en-US"/>
          </a:p>
        </p:txBody>
      </p:sp>
      <p:sp>
        <p:nvSpPr>
          <p:cNvPr id="6" name="Slide Number Placeholder 5"/>
          <p:cNvSpPr>
            <a:spLocks noGrp="1"/>
          </p:cNvSpPr>
          <p:nvPr>
            <p:ph type="sldNum" sz="quarter" idx="12"/>
          </p:nvPr>
        </p:nvSpPr>
        <p:spPr>
          <a:xfrm>
            <a:off x="7477031" y="6439714"/>
            <a:ext cx="630621" cy="359760"/>
          </a:xfrm>
        </p:spPr>
        <p:txBody>
          <a:bodyPr/>
          <a:lstStyle/>
          <a:p>
            <a:fld id="{4382A7F7-08BF-4252-8141-63FB96055BBB}" type="slidenum">
              <a:rPr lang="en-US" smtClean="0"/>
              <a:t>‹#›</a:t>
            </a:fld>
            <a:endParaRPr lang="en-US"/>
          </a:p>
        </p:txBody>
      </p:sp>
      <p:grpSp>
        <p:nvGrpSpPr>
          <p:cNvPr id="12" name="Group 11"/>
          <p:cNvGrpSpPr/>
          <p:nvPr/>
        </p:nvGrpSpPr>
        <p:grpSpPr>
          <a:xfrm rot="5400000">
            <a:off x="4753323" y="3358675"/>
            <a:ext cx="6861177" cy="137475"/>
            <a:chOff x="284163" y="1577847"/>
            <a:chExt cx="8576373" cy="137411"/>
          </a:xfrm>
        </p:grpSpPr>
        <p:sp>
          <p:nvSpPr>
            <p:cNvPr id="13" name="Rectangle 12"/>
            <p:cNvSpPr/>
            <p:nvPr/>
          </p:nvSpPr>
          <p:spPr>
            <a:xfrm>
              <a:off x="284163" y="1577847"/>
              <a:ext cx="1600200" cy="13741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1885174" y="1577847"/>
              <a:ext cx="2743200" cy="13741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Rectangle 14"/>
            <p:cNvSpPr/>
            <p:nvPr/>
          </p:nvSpPr>
          <p:spPr>
            <a:xfrm>
              <a:off x="4626864" y="1577847"/>
              <a:ext cx="4233672" cy="1374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extLst>
      <p:ext uri="{BB962C8B-B14F-4D97-AF65-F5344CB8AC3E}">
        <p14:creationId xmlns:p14="http://schemas.microsoft.com/office/powerpoint/2010/main" val="1472459243"/>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31D6263-E92A-FF4E-9D8B-0FB1B6C66ED4}" type="datetime1">
              <a:rPr lang="en-US" smtClean="0"/>
              <a:t>2/10/17</a:t>
            </a:fld>
            <a:endParaRPr lang="en-US" dirty="0"/>
          </a:p>
        </p:txBody>
      </p:sp>
      <p:sp>
        <p:nvSpPr>
          <p:cNvPr id="4" name="Footer Placeholder 3"/>
          <p:cNvSpPr>
            <a:spLocks noGrp="1"/>
          </p:cNvSpPr>
          <p:nvPr>
            <p:ph type="ftr" sz="quarter" idx="11"/>
          </p:nvPr>
        </p:nvSpPr>
        <p:spPr/>
        <p:txBody>
          <a:bodyPr/>
          <a:lstStyle/>
          <a:p>
            <a:r>
              <a:rPr lang="sk-SK" smtClean="0"/>
              <a:t>© 2015 EV3Lessons.com, Last edit 02/10/2017</a:t>
            </a:r>
            <a:endParaRPr lang="en-US" dirty="0"/>
          </a:p>
        </p:txBody>
      </p:sp>
      <p:sp>
        <p:nvSpPr>
          <p:cNvPr id="5" name="Slide Number Placeholder 4"/>
          <p:cNvSpPr>
            <a:spLocks noGrp="1"/>
          </p:cNvSpPr>
          <p:nvPr>
            <p:ph type="sldNum" sz="quarter" idx="12"/>
          </p:nvPr>
        </p:nvSpPr>
        <p:spPr/>
        <p:txBody>
          <a:bodyPr/>
          <a:lstStyle/>
          <a:p>
            <a:fld id="{4382A7F7-08BF-4252-8141-63FB96055BBB}" type="slidenum">
              <a:rPr lang="en-US" smtClean="0"/>
              <a:t>‹#›</a:t>
            </a:fld>
            <a:endParaRPr lang="en-US"/>
          </a:p>
        </p:txBody>
      </p:sp>
      <p:sp>
        <p:nvSpPr>
          <p:cNvPr id="7" name="Text Placeholder 6"/>
          <p:cNvSpPr>
            <a:spLocks noGrp="1"/>
          </p:cNvSpPr>
          <p:nvPr>
            <p:ph type="body" sz="quarter" idx="13"/>
          </p:nvPr>
        </p:nvSpPr>
        <p:spPr>
          <a:xfrm>
            <a:off x="199698" y="1554163"/>
            <a:ext cx="8737927" cy="47418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094907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84163" y="1818870"/>
            <a:ext cx="8574087" cy="430729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2784041" y="6434349"/>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E3B7915A-D61E-5546-9C8E-12562E95E343}" type="datetime1">
              <a:rPr lang="en-US" smtClean="0"/>
              <a:t>2/10/17</a:t>
            </a:fld>
            <a:endParaRPr lang="en-US" dirty="0"/>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r>
              <a:rPr lang="sk-SK" smtClean="0"/>
              <a:t>© 2015 EV3Lessons.com, Last edit 02/10/2017</a:t>
            </a:r>
            <a:endParaRPr lang="en-US" dirty="0"/>
          </a:p>
        </p:txBody>
      </p:sp>
      <p:sp>
        <p:nvSpPr>
          <p:cNvPr id="2" name="Title Placeholder 1"/>
          <p:cNvSpPr>
            <a:spLocks noGrp="1"/>
          </p:cNvSpPr>
          <p:nvPr>
            <p:ph type="title"/>
          </p:nvPr>
        </p:nvSpPr>
        <p:spPr>
          <a:xfrm>
            <a:off x="0" y="0"/>
            <a:ext cx="9143999" cy="1188720"/>
          </a:xfrm>
          <a:prstGeom prst="rect">
            <a:avLst/>
          </a:prstGeom>
          <a:solidFill>
            <a:schemeClr val="bg2">
              <a:lumMod val="25000"/>
            </a:schemeClr>
          </a:solidFill>
        </p:spPr>
        <p:txBody>
          <a:bodyPr vert="horz" lIns="91440" tIns="45720" rIns="91440" bIns="45720" rtlCol="0" anchor="ctr">
            <a:normAutofit/>
          </a:bodyPr>
          <a:lstStyle/>
          <a:p>
            <a:r>
              <a:rPr lang="en-US" smtClean="0"/>
              <a:t>Click to edit Master title style</a:t>
            </a:r>
            <a:endParaRPr dirty="0"/>
          </a:p>
        </p:txBody>
      </p:sp>
      <p:sp>
        <p:nvSpPr>
          <p:cNvPr id="6" name="Slide Number Placeholder 5"/>
          <p:cNvSpPr>
            <a:spLocks noGrp="1"/>
          </p:cNvSpPr>
          <p:nvPr>
            <p:ph type="sldNum" sz="quarter" idx="4"/>
          </p:nvPr>
        </p:nvSpPr>
        <p:spPr>
          <a:xfrm>
            <a:off x="8297915" y="6439714"/>
            <a:ext cx="630621" cy="359760"/>
          </a:xfrm>
          <a:prstGeom prst="rect">
            <a:avLst/>
          </a:prstGeom>
          <a:ln>
            <a:noFill/>
          </a:ln>
        </p:spPr>
        <p:txBody>
          <a:bodyPr vert="horz" lIns="91440" tIns="45720" rIns="91440" bIns="45720" rtlCol="0" anchor="ctr"/>
          <a:lstStyle>
            <a:lvl1pPr algn="r">
              <a:defRPr sz="1400" b="1">
                <a:solidFill>
                  <a:schemeClr val="tx1"/>
                </a:solidFill>
              </a:defRPr>
            </a:lvl1pPr>
          </a:lstStyle>
          <a:p>
            <a:fld id="{4382A7F7-08BF-4252-8141-63FB96055BBB}" type="slidenum">
              <a:rPr lang="en-US" smtClean="0"/>
              <a:t>‹#›</a:t>
            </a:fld>
            <a:endParaRPr lang="en-US"/>
          </a:p>
        </p:txBody>
      </p:sp>
    </p:spTree>
    <p:extLst>
      <p:ext uri="{BB962C8B-B14F-4D97-AF65-F5344CB8AC3E}">
        <p14:creationId xmlns:p14="http://schemas.microsoft.com/office/powerpoint/2010/main" val="1418369171"/>
      </p:ext>
    </p:extLst>
  </p:cSld>
  <p:clrMap bg1="lt1" tx1="dk1" bg2="lt2" tx2="dk2" accent1="accent1" accent2="accent2" accent3="accent3" accent4="accent4" accent5="accent5" accent6="accent6" hlink="hlink" folHlink="folHlink"/>
  <p:sldLayoutIdLst>
    <p:sldLayoutId id="2147483836" r:id="rId1"/>
    <p:sldLayoutId id="2147483837" r:id="rId2"/>
    <p:sldLayoutId id="2147483838" r:id="rId3"/>
    <p:sldLayoutId id="2147483839" r:id="rId4"/>
    <p:sldLayoutId id="2147483840" r:id="rId5"/>
    <p:sldLayoutId id="2147483841" r:id="rId6"/>
    <p:sldLayoutId id="2147483842" r:id="rId7"/>
    <p:sldLayoutId id="2147483843" r:id="rId8"/>
    <p:sldLayoutId id="2147483844" r:id="rId9"/>
  </p:sldLayoutIdLst>
  <p:timing>
    <p:tnLst>
      <p:par>
        <p:cTn id="1" dur="indefinite" restart="never" nodeType="tmRoot"/>
      </p:par>
    </p:tnLst>
  </p:timing>
  <p:hf hdr="0" dt="0"/>
  <p:txStyles>
    <p:titleStyle>
      <a:lvl1pPr marL="231775" indent="3175" algn="l" defTabSz="914400" rtl="0" eaLnBrk="1" latinLnBrk="0" hangingPunct="1">
        <a:spcBef>
          <a:spcPct val="0"/>
        </a:spcBef>
        <a:buNone/>
        <a:tabLst/>
        <a:defRPr sz="4200" kern="1200">
          <a:solidFill>
            <a:schemeClr val="bg1"/>
          </a:solidFill>
          <a:latin typeface="Calibri" charset="0"/>
          <a:ea typeface="Calibri" charset="0"/>
          <a:cs typeface="Calibri" charset="0"/>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11.xml.rels><?xml version="1.0" encoding="UTF-8" standalone="yes"?>
<Relationships xmlns="http://schemas.openxmlformats.org/package/2006/relationships"><Relationship Id="rId3" Type="http://schemas.openxmlformats.org/officeDocument/2006/relationships/hyperlink" Target="mailto:team@droidsrobotics.org" TargetMode="External"/><Relationship Id="rId4" Type="http://schemas.openxmlformats.org/officeDocument/2006/relationships/hyperlink" Target="http://creativecommons.org/licenses/by-nc-sa/4.0/" TargetMode="External"/><Relationship Id="rId5"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Proportional Control</a:t>
            </a:r>
            <a:endParaRPr lang="en-US" dirty="0"/>
          </a:p>
        </p:txBody>
      </p:sp>
      <p:sp>
        <p:nvSpPr>
          <p:cNvPr id="3" name="Subtitle 2"/>
          <p:cNvSpPr>
            <a:spLocks noGrp="1"/>
          </p:cNvSpPr>
          <p:nvPr>
            <p:ph type="subTitle" idx="1"/>
          </p:nvPr>
        </p:nvSpPr>
        <p:spPr/>
        <p:txBody>
          <a:bodyPr/>
          <a:lstStyle/>
          <a:p>
            <a:r>
              <a:rPr lang="en-US" dirty="0" smtClean="0"/>
              <a:t>By Sanjay and Arvind Seshan</a:t>
            </a:r>
            <a:endParaRPr lang="en-US"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4523" t="17619" r="3095" b="25000"/>
          <a:stretch/>
        </p:blipFill>
        <p:spPr>
          <a:xfrm>
            <a:off x="3459013" y="4560129"/>
            <a:ext cx="2225974" cy="1382629"/>
          </a:xfrm>
          <a:prstGeom prst="rect">
            <a:avLst/>
          </a:prstGeom>
        </p:spPr>
      </p:pic>
    </p:spTree>
    <p:extLst>
      <p:ext uri="{BB962C8B-B14F-4D97-AF65-F5344CB8AC3E}">
        <p14:creationId xmlns:p14="http://schemas.microsoft.com/office/powerpoint/2010/main" val="14724179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8001" y="2133600"/>
            <a:ext cx="8350250" cy="3992563"/>
          </a:xfrm>
        </p:spPr>
        <p:txBody>
          <a:bodyPr/>
          <a:lstStyle/>
          <a:p>
            <a:pPr marL="457200" indent="-457200">
              <a:buFont typeface="+mj-lt"/>
              <a:buAutoNum type="arabicPeriod"/>
            </a:pPr>
            <a:r>
              <a:rPr lang="en-US" dirty="0" smtClean="0">
                <a:solidFill>
                  <a:srgbClr val="FF0000"/>
                </a:solidFill>
              </a:rPr>
              <a:t>What does proportional control mean?</a:t>
            </a:r>
            <a:br>
              <a:rPr lang="en-US" dirty="0" smtClean="0">
                <a:solidFill>
                  <a:srgbClr val="FF0000"/>
                </a:solidFill>
              </a:rPr>
            </a:br>
            <a:r>
              <a:rPr lang="en-US" dirty="0" smtClean="0"/>
              <a:t>Ans. Moving </a:t>
            </a:r>
            <a:r>
              <a:rPr lang="en-US" dirty="0"/>
              <a:t>more or less based on how far the robot is from the target </a:t>
            </a:r>
            <a:r>
              <a:rPr lang="en-US" dirty="0" smtClean="0"/>
              <a:t>distance</a:t>
            </a:r>
          </a:p>
          <a:p>
            <a:pPr marL="457200" indent="-457200">
              <a:buFont typeface="+mj-lt"/>
              <a:buAutoNum type="arabicPeriod"/>
            </a:pPr>
            <a:r>
              <a:rPr lang="en-US" dirty="0" smtClean="0">
                <a:solidFill>
                  <a:srgbClr val="FF0000"/>
                </a:solidFill>
              </a:rPr>
              <a:t>What do all proportional control code have in common?</a:t>
            </a:r>
            <a:br>
              <a:rPr lang="en-US" dirty="0" smtClean="0">
                <a:solidFill>
                  <a:srgbClr val="FF0000"/>
                </a:solidFill>
              </a:rPr>
            </a:br>
            <a:r>
              <a:rPr lang="en-US" dirty="0" smtClean="0"/>
              <a:t>Ans. Computing an error and making a correction</a:t>
            </a:r>
          </a:p>
          <a:p>
            <a:pPr marL="457200" indent="-457200">
              <a:buFont typeface="+mj-lt"/>
              <a:buAutoNum type="arabicPeriod"/>
            </a:pPr>
            <a:endParaRPr lang="en-US" dirty="0" smtClean="0"/>
          </a:p>
          <a:p>
            <a:endParaRPr lang="en-US" dirty="0"/>
          </a:p>
        </p:txBody>
      </p:sp>
      <p:sp>
        <p:nvSpPr>
          <p:cNvPr id="4" name="Footer Placeholder 3"/>
          <p:cNvSpPr>
            <a:spLocks noGrp="1"/>
          </p:cNvSpPr>
          <p:nvPr>
            <p:ph type="ftr" sz="quarter" idx="11"/>
          </p:nvPr>
        </p:nvSpPr>
        <p:spPr/>
        <p:txBody>
          <a:bodyPr/>
          <a:lstStyle/>
          <a:p>
            <a:r>
              <a:rPr lang="sk-SK" smtClean="0"/>
              <a:t>© 2015 EV3Lessons.com, Last edit 02/10/2017</a:t>
            </a:r>
            <a:endParaRPr lang="en-US"/>
          </a:p>
        </p:txBody>
      </p:sp>
      <p:sp>
        <p:nvSpPr>
          <p:cNvPr id="5" name="Slide Number Placeholder 4"/>
          <p:cNvSpPr>
            <a:spLocks noGrp="1"/>
          </p:cNvSpPr>
          <p:nvPr>
            <p:ph type="sldNum" sz="quarter" idx="12"/>
          </p:nvPr>
        </p:nvSpPr>
        <p:spPr/>
        <p:txBody>
          <a:bodyPr/>
          <a:lstStyle/>
          <a:p>
            <a:fld id="{4382A7F7-08BF-4252-8141-63FB96055BBB}" type="slidenum">
              <a:rPr lang="en-US" smtClean="0"/>
              <a:t>10</a:t>
            </a:fld>
            <a:endParaRPr lang="en-US"/>
          </a:p>
        </p:txBody>
      </p:sp>
      <p:sp>
        <p:nvSpPr>
          <p:cNvPr id="2" name="Title 1"/>
          <p:cNvSpPr>
            <a:spLocks noGrp="1"/>
          </p:cNvSpPr>
          <p:nvPr>
            <p:ph type="title"/>
          </p:nvPr>
        </p:nvSpPr>
        <p:spPr/>
        <p:txBody>
          <a:bodyPr/>
          <a:lstStyle/>
          <a:p>
            <a:r>
              <a:rPr lang="en-US" dirty="0" smtClean="0"/>
              <a:t>Discussion Guide</a:t>
            </a:r>
            <a:endParaRPr lang="en-US" dirty="0"/>
          </a:p>
        </p:txBody>
      </p:sp>
    </p:spTree>
    <p:extLst>
      <p:ext uri="{BB962C8B-B14F-4D97-AF65-F5344CB8AC3E}">
        <p14:creationId xmlns:p14="http://schemas.microsoft.com/office/powerpoint/2010/main" val="15479442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1"/>
            <a:r>
              <a:rPr lang="en-US" dirty="0" smtClean="0"/>
              <a:t>This tutorial was created by Sanjay </a:t>
            </a:r>
            <a:r>
              <a:rPr lang="en-US" dirty="0" err="1" smtClean="0"/>
              <a:t>Seshan</a:t>
            </a:r>
            <a:r>
              <a:rPr lang="en-US" dirty="0" smtClean="0"/>
              <a:t> and Arvind </a:t>
            </a:r>
            <a:r>
              <a:rPr lang="en-US" dirty="0" err="1" smtClean="0"/>
              <a:t>Seshan</a:t>
            </a:r>
            <a:r>
              <a:rPr lang="en-US" dirty="0" smtClean="0"/>
              <a:t> from Droids Robotics (</a:t>
            </a:r>
            <a:r>
              <a:rPr lang="en-US" dirty="0" smtClean="0">
                <a:hlinkClick r:id="rId3"/>
              </a:rPr>
              <a:t>team@droidsrobotics.org</a:t>
            </a:r>
            <a:r>
              <a:rPr lang="en-US" dirty="0" smtClean="0"/>
              <a:t>).</a:t>
            </a:r>
          </a:p>
          <a:p>
            <a:pPr lvl="1"/>
            <a:r>
              <a:rPr lang="en-US" smtClean="0"/>
              <a:t>More </a:t>
            </a:r>
            <a:r>
              <a:rPr lang="en-US" dirty="0" smtClean="0"/>
              <a:t>lessons at www.ev3lessons.com</a:t>
            </a:r>
            <a:endParaRPr lang="en-US" dirty="0"/>
          </a:p>
        </p:txBody>
      </p:sp>
      <p:sp>
        <p:nvSpPr>
          <p:cNvPr id="4" name="Footer Placeholder 3"/>
          <p:cNvSpPr>
            <a:spLocks noGrp="1"/>
          </p:cNvSpPr>
          <p:nvPr>
            <p:ph type="ftr" sz="quarter" idx="11"/>
          </p:nvPr>
        </p:nvSpPr>
        <p:spPr/>
        <p:txBody>
          <a:bodyPr/>
          <a:lstStyle/>
          <a:p>
            <a:r>
              <a:rPr lang="sk-SK" smtClean="0"/>
              <a:t>© 2015 EV3Lessons.com, Last edit 02/10/2017</a:t>
            </a:r>
            <a:endParaRPr lang="en-US"/>
          </a:p>
        </p:txBody>
      </p:sp>
      <p:sp>
        <p:nvSpPr>
          <p:cNvPr id="7" name="Slide Number Placeholder 6"/>
          <p:cNvSpPr>
            <a:spLocks noGrp="1"/>
          </p:cNvSpPr>
          <p:nvPr>
            <p:ph type="sldNum" sz="quarter" idx="12"/>
          </p:nvPr>
        </p:nvSpPr>
        <p:spPr/>
        <p:txBody>
          <a:bodyPr/>
          <a:lstStyle/>
          <a:p>
            <a:fld id="{4382A7F7-08BF-4252-8141-63FB96055BBB}" type="slidenum">
              <a:rPr lang="en-US" smtClean="0"/>
              <a:pPr/>
              <a:t>11</a:t>
            </a:fld>
            <a:endParaRPr lang="en-US"/>
          </a:p>
        </p:txBody>
      </p:sp>
      <p:sp>
        <p:nvSpPr>
          <p:cNvPr id="2" name="Title 1"/>
          <p:cNvSpPr>
            <a:spLocks noGrp="1"/>
          </p:cNvSpPr>
          <p:nvPr>
            <p:ph type="title"/>
          </p:nvPr>
        </p:nvSpPr>
        <p:spPr/>
        <p:txBody>
          <a:bodyPr/>
          <a:lstStyle/>
          <a:p>
            <a:r>
              <a:rPr lang="en-US" smtClean="0"/>
              <a:t>Credits</a:t>
            </a:r>
            <a:endParaRPr lang="en-US" dirty="0"/>
          </a:p>
        </p:txBody>
      </p:sp>
      <p:sp>
        <p:nvSpPr>
          <p:cNvPr id="5" name="Rectangle 1"/>
          <p:cNvSpPr>
            <a:spLocks noChangeArrowheads="1"/>
          </p:cNvSpPr>
          <p:nvPr/>
        </p:nvSpPr>
        <p:spPr bwMode="auto">
          <a:xfrm>
            <a:off x="457199" y="5391957"/>
            <a:ext cx="7913347" cy="923330"/>
          </a:xfrm>
          <a:prstGeom prst="rect">
            <a:avLst/>
          </a:prstGeom>
          <a:solidFill>
            <a:srgbClr val="F5F5F5"/>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4374B7"/>
                </a:solidFill>
                <a:effectLst/>
                <a:latin typeface="Helvetica Neue"/>
              </a:rPr>
              <a:t>                         </a:t>
            </a:r>
            <a:r>
              <a:rPr kumimoji="0" lang="en-US" altLang="en-US" sz="1600" b="0" i="0" u="none" strike="noStrike" cap="none" normalizeH="0" baseline="0" dirty="0" smtClean="0">
                <a:ln>
                  <a:noFill/>
                </a:ln>
                <a:solidFill>
                  <a:schemeClr val="tx1"/>
                </a:solidFill>
                <a:effectLst/>
              </a:rPr>
              <a:t/>
            </a:r>
            <a:br>
              <a:rPr kumimoji="0" lang="en-US" altLang="en-US" sz="1600" b="0" i="0" u="none" strike="noStrike" cap="none" normalizeH="0" baseline="0" dirty="0" smtClean="0">
                <a:ln>
                  <a:noFill/>
                </a:ln>
                <a:solidFill>
                  <a:schemeClr val="tx1"/>
                </a:solidFill>
                <a:effectLst/>
              </a:rPr>
            </a:br>
            <a:r>
              <a:rPr kumimoji="0" lang="en-US" altLang="en-US" sz="2000" b="0" i="0" u="none" strike="noStrike" cap="none" normalizeH="0" baseline="0" dirty="0" smtClean="0">
                <a:ln>
                  <a:noFill/>
                </a:ln>
                <a:solidFill>
                  <a:srgbClr val="000000"/>
                </a:solidFill>
                <a:effectLst/>
                <a:latin typeface="Helvetica Neue"/>
              </a:rPr>
              <a:t>This work is licensed under a </a:t>
            </a:r>
            <a:r>
              <a:rPr kumimoji="0" lang="en-US" altLang="en-US" sz="2000" b="0" i="0" u="none" strike="noStrike" cap="none" normalizeH="0" baseline="0" dirty="0" smtClean="0">
                <a:ln>
                  <a:noFill/>
                </a:ln>
                <a:solidFill>
                  <a:srgbClr val="4374B7"/>
                </a:solidFill>
                <a:effectLst/>
                <a:latin typeface="Helvetica Neue"/>
                <a:hlinkClick r:id="rId4"/>
              </a:rPr>
              <a:t>Creative Commons Attribution-</a:t>
            </a:r>
            <a:r>
              <a:rPr kumimoji="0" lang="en-US" altLang="en-US" sz="2000" b="0" i="0" u="none" strike="noStrike" cap="none" normalizeH="0" baseline="0" dirty="0" err="1" smtClean="0">
                <a:ln>
                  <a:noFill/>
                </a:ln>
                <a:solidFill>
                  <a:srgbClr val="4374B7"/>
                </a:solidFill>
                <a:effectLst/>
                <a:latin typeface="Helvetica Neue"/>
                <a:hlinkClick r:id="rId4"/>
              </a:rPr>
              <a:t>NonCommercial</a:t>
            </a:r>
            <a:r>
              <a:rPr kumimoji="0" lang="en-US" altLang="en-US" sz="2000" b="0" i="0" u="none" strike="noStrike" cap="none" normalizeH="0" baseline="0" dirty="0" smtClean="0">
                <a:ln>
                  <a:noFill/>
                </a:ln>
                <a:solidFill>
                  <a:srgbClr val="4374B7"/>
                </a:solidFill>
                <a:effectLst/>
                <a:latin typeface="Helvetica Neue"/>
                <a:hlinkClick r:id="rId4"/>
              </a:rPr>
              <a:t>-</a:t>
            </a:r>
            <a:r>
              <a:rPr kumimoji="0" lang="en-US" altLang="en-US" sz="2000" b="0" i="0" u="none" strike="noStrike" cap="none" normalizeH="0" baseline="0" dirty="0" err="1" smtClean="0">
                <a:ln>
                  <a:noFill/>
                </a:ln>
                <a:solidFill>
                  <a:srgbClr val="4374B7"/>
                </a:solidFill>
                <a:effectLst/>
                <a:latin typeface="Helvetica Neue"/>
                <a:hlinkClick r:id="rId4"/>
              </a:rPr>
              <a:t>ShareAlike</a:t>
            </a:r>
            <a:r>
              <a:rPr kumimoji="0" lang="en-US" altLang="en-US" sz="2000" b="0" i="0" u="none" strike="noStrike" cap="none" normalizeH="0" baseline="0" dirty="0" smtClean="0">
                <a:ln>
                  <a:noFill/>
                </a:ln>
                <a:solidFill>
                  <a:srgbClr val="4374B7"/>
                </a:solidFill>
                <a:effectLst/>
                <a:latin typeface="Helvetica Neue"/>
                <a:hlinkClick r:id="rId4"/>
              </a:rPr>
              <a:t> 4.0 International License</a:t>
            </a:r>
            <a:r>
              <a:rPr kumimoji="0" lang="en-US" altLang="en-US" sz="2000" b="0" i="0" u="none" strike="noStrike" cap="none" normalizeH="0" baseline="0" dirty="0" smtClean="0">
                <a:ln>
                  <a:noFill/>
                </a:ln>
                <a:solidFill>
                  <a:srgbClr val="000000"/>
                </a:solidFill>
                <a:effectLst/>
                <a:latin typeface="Helvetica Neue"/>
              </a:rPr>
              <a:t>.</a:t>
            </a:r>
            <a:r>
              <a:rPr kumimoji="0" lang="en-US" altLang="en-US" sz="1600" b="0" i="0" u="none" strike="noStrike" cap="none" normalizeH="0" baseline="0" dirty="0" smtClean="0">
                <a:ln>
                  <a:noFill/>
                </a:ln>
                <a:solidFill>
                  <a:schemeClr val="tx1"/>
                </a:solidFill>
                <a:effectLst/>
              </a:rPr>
              <a:t> </a:t>
            </a:r>
            <a:endParaRPr kumimoji="0" lang="en-US" altLang="en-US" sz="2000" b="0" i="0" u="none" strike="noStrike" cap="none" normalizeH="0" baseline="0" dirty="0" smtClean="0">
              <a:ln>
                <a:noFill/>
              </a:ln>
              <a:solidFill>
                <a:srgbClr val="4374B7"/>
              </a:solidFill>
              <a:effectLst/>
              <a:latin typeface="Helvetica Neue"/>
            </a:endParaRPr>
          </a:p>
        </p:txBody>
      </p:sp>
      <p:pic>
        <p:nvPicPr>
          <p:cNvPr id="6" name="Picture 2" descr="Creative Commons License">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2487" y="4312845"/>
            <a:ext cx="2161449" cy="76142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42611100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Learn what proportional control means and why to use it</a:t>
            </a:r>
          </a:p>
          <a:p>
            <a:r>
              <a:rPr lang="en-US" dirty="0" smtClean="0"/>
              <a:t>Learn to apply proportional control to different sensors</a:t>
            </a:r>
          </a:p>
          <a:p>
            <a:r>
              <a:rPr lang="en-US" dirty="0" smtClean="0"/>
              <a:t>Prerequisites: Math Blocks, Color Sensor Calibration, Data Wires</a:t>
            </a:r>
            <a:endParaRPr lang="en-US" dirty="0"/>
          </a:p>
        </p:txBody>
      </p:sp>
      <p:sp>
        <p:nvSpPr>
          <p:cNvPr id="4" name="Footer Placeholder 3"/>
          <p:cNvSpPr>
            <a:spLocks noGrp="1"/>
          </p:cNvSpPr>
          <p:nvPr>
            <p:ph type="ftr" sz="quarter" idx="11"/>
          </p:nvPr>
        </p:nvSpPr>
        <p:spPr/>
        <p:txBody>
          <a:bodyPr/>
          <a:lstStyle/>
          <a:p>
            <a:r>
              <a:rPr lang="sk-SK" smtClean="0"/>
              <a:t>© 2015 EV3Lessons.com, Last edit 02/10/2017</a:t>
            </a:r>
            <a:endParaRPr lang="en-US"/>
          </a:p>
        </p:txBody>
      </p:sp>
      <p:sp>
        <p:nvSpPr>
          <p:cNvPr id="5" name="Slide Number Placeholder 4"/>
          <p:cNvSpPr>
            <a:spLocks noGrp="1"/>
          </p:cNvSpPr>
          <p:nvPr>
            <p:ph type="sldNum" sz="quarter" idx="12"/>
          </p:nvPr>
        </p:nvSpPr>
        <p:spPr/>
        <p:txBody>
          <a:bodyPr/>
          <a:lstStyle/>
          <a:p>
            <a:fld id="{4382A7F7-08BF-4252-8141-63FB96055BBB}" type="slidenum">
              <a:rPr lang="en-US" smtClean="0"/>
              <a:pPr/>
              <a:t>2</a:t>
            </a:fld>
            <a:endParaRPr lang="en-US"/>
          </a:p>
        </p:txBody>
      </p:sp>
      <p:sp>
        <p:nvSpPr>
          <p:cNvPr id="2" name="Title 1"/>
          <p:cNvSpPr>
            <a:spLocks noGrp="1"/>
          </p:cNvSpPr>
          <p:nvPr>
            <p:ph type="title"/>
          </p:nvPr>
        </p:nvSpPr>
        <p:spPr/>
        <p:txBody>
          <a:bodyPr/>
          <a:lstStyle/>
          <a:p>
            <a:r>
              <a:rPr lang="en-US" smtClean="0"/>
              <a:t>Lesson Objectives</a:t>
            </a:r>
            <a:endParaRPr lang="en-US" dirty="0"/>
          </a:p>
        </p:txBody>
      </p:sp>
    </p:spTree>
    <p:extLst>
      <p:ext uri="{BB962C8B-B14F-4D97-AF65-F5344CB8AC3E}">
        <p14:creationId xmlns:p14="http://schemas.microsoft.com/office/powerpoint/2010/main" val="20562358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4163" y="1883136"/>
            <a:ext cx="8574088" cy="3232921"/>
          </a:xfrm>
        </p:spPr>
        <p:txBody>
          <a:bodyPr>
            <a:normAutofit fontScale="70000" lnSpcReduction="20000"/>
          </a:bodyPr>
          <a:lstStyle/>
          <a:p>
            <a:r>
              <a:rPr lang="en-US" dirty="0" smtClean="0"/>
              <a:t>On our team, we discuss “proportional” as a game.  </a:t>
            </a:r>
          </a:p>
          <a:p>
            <a:r>
              <a:rPr lang="en-US" dirty="0" smtClean="0"/>
              <a:t>Blindfold one teammate.  He or She has to get across the room as quickly as they can and stop exactly on a line drawn on the ground (use masking tape to draw a line on the floor).</a:t>
            </a:r>
          </a:p>
          <a:p>
            <a:r>
              <a:rPr lang="en-US" dirty="0" smtClean="0"/>
              <a:t>The rest of the team has to give the commands.</a:t>
            </a:r>
          </a:p>
          <a:p>
            <a:r>
              <a:rPr lang="en-US" dirty="0" smtClean="0"/>
              <a:t>When your teammate is far away, the blindfolded person must move fast and take big steps.  But as he gets closer to the line, if he keeps running, he will overshoot.  So, you have to tell the blindfolded teammate to go slower and take smaller steps.</a:t>
            </a:r>
          </a:p>
          <a:p>
            <a:r>
              <a:rPr lang="en-US" dirty="0" smtClean="0"/>
              <a:t>You have to program the robot in the same way!</a:t>
            </a:r>
          </a:p>
        </p:txBody>
      </p:sp>
      <p:sp>
        <p:nvSpPr>
          <p:cNvPr id="4" name="Footer Placeholder 3"/>
          <p:cNvSpPr>
            <a:spLocks noGrp="1"/>
          </p:cNvSpPr>
          <p:nvPr>
            <p:ph type="ftr" sz="quarter" idx="11"/>
          </p:nvPr>
        </p:nvSpPr>
        <p:spPr/>
        <p:txBody>
          <a:bodyPr/>
          <a:lstStyle/>
          <a:p>
            <a:r>
              <a:rPr lang="sk-SK" smtClean="0"/>
              <a:t>© 2015 EV3Lessons.com, Last edit 02/10/2017</a:t>
            </a:r>
            <a:endParaRPr lang="en-US"/>
          </a:p>
        </p:txBody>
      </p:sp>
      <p:sp>
        <p:nvSpPr>
          <p:cNvPr id="5" name="Slide Number Placeholder 4"/>
          <p:cNvSpPr>
            <a:spLocks noGrp="1"/>
          </p:cNvSpPr>
          <p:nvPr>
            <p:ph type="sldNum" sz="quarter" idx="12"/>
          </p:nvPr>
        </p:nvSpPr>
        <p:spPr/>
        <p:txBody>
          <a:bodyPr/>
          <a:lstStyle/>
          <a:p>
            <a:fld id="{4382A7F7-08BF-4252-8141-63FB96055BBB}" type="slidenum">
              <a:rPr lang="en-US" smtClean="0"/>
              <a:pPr/>
              <a:t>3</a:t>
            </a:fld>
            <a:endParaRPr lang="en-US"/>
          </a:p>
        </p:txBody>
      </p:sp>
      <p:sp>
        <p:nvSpPr>
          <p:cNvPr id="2" name="Title 1"/>
          <p:cNvSpPr>
            <a:spLocks noGrp="1"/>
          </p:cNvSpPr>
          <p:nvPr>
            <p:ph type="title"/>
          </p:nvPr>
        </p:nvSpPr>
        <p:spPr/>
        <p:txBody>
          <a:bodyPr>
            <a:normAutofit/>
          </a:bodyPr>
          <a:lstStyle/>
          <a:p>
            <a:r>
              <a:rPr lang="en-US" dirty="0" smtClean="0"/>
              <a:t>Learn and Discuss Proportional Control</a:t>
            </a:r>
            <a:endParaRPr lang="en-US" dirty="0"/>
          </a:p>
        </p:txBody>
      </p:sp>
      <p:cxnSp>
        <p:nvCxnSpPr>
          <p:cNvPr id="6" name="Straight Connector 5"/>
          <p:cNvCxnSpPr/>
          <p:nvPr/>
        </p:nvCxnSpPr>
        <p:spPr>
          <a:xfrm flipV="1">
            <a:off x="4413833" y="5284005"/>
            <a:ext cx="0" cy="1350204"/>
          </a:xfrm>
          <a:prstGeom prst="line">
            <a:avLst/>
          </a:prstGeom>
          <a:ln w="76200" cmpd="sng">
            <a:solidFill>
              <a:srgbClr val="FF6600"/>
            </a:solidFill>
          </a:ln>
        </p:spPr>
        <p:style>
          <a:lnRef idx="2">
            <a:schemeClr val="accent1"/>
          </a:lnRef>
          <a:fillRef idx="0">
            <a:schemeClr val="accent1"/>
          </a:fillRef>
          <a:effectRef idx="1">
            <a:schemeClr val="accent1"/>
          </a:effectRef>
          <a:fontRef idx="minor">
            <a:schemeClr val="tx1"/>
          </a:fontRef>
        </p:style>
      </p:cxnSp>
      <p:pic>
        <p:nvPicPr>
          <p:cNvPr id="14" name="Picture 13" descr="animation-147431_640.png"/>
          <p:cNvPicPr>
            <a:picLocks noChangeAspect="1"/>
          </p:cNvPicPr>
          <p:nvPr/>
        </p:nvPicPr>
        <p:blipFill rotWithShape="1">
          <a:blip r:embed="rId2" cstate="email">
            <a:extLst>
              <a:ext uri="{28A0092B-C50C-407E-A947-70E740481C1C}">
                <a14:useLocalDpi xmlns:a14="http://schemas.microsoft.com/office/drawing/2010/main" val="0"/>
              </a:ext>
            </a:extLst>
          </a:blip>
          <a:srcRect l="21979" t="49424"/>
          <a:stretch/>
        </p:blipFill>
        <p:spPr>
          <a:xfrm>
            <a:off x="4309496" y="4999091"/>
            <a:ext cx="4363152" cy="1635118"/>
          </a:xfrm>
          <a:prstGeom prst="rect">
            <a:avLst/>
          </a:prstGeom>
        </p:spPr>
      </p:pic>
    </p:spTree>
    <p:extLst>
      <p:ext uri="{BB962C8B-B14F-4D97-AF65-F5344CB8AC3E}">
        <p14:creationId xmlns:p14="http://schemas.microsoft.com/office/powerpoint/2010/main" val="16153749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r>
              <a:rPr lang="en-US" smtClean="0"/>
              <a:t>What does proportional mean?</a:t>
            </a:r>
          </a:p>
          <a:p>
            <a:pPr lvl="1"/>
            <a:r>
              <a:rPr lang="en-US" smtClean="0"/>
              <a:t>The robot moves proportionally – moving more or less based on how far the robot is from the target distance</a:t>
            </a:r>
          </a:p>
          <a:p>
            <a:pPr lvl="1"/>
            <a:r>
              <a:rPr lang="en-US" smtClean="0"/>
              <a:t>For a line follower, the robot may make a sharper turn if it is further away from the line</a:t>
            </a:r>
          </a:p>
          <a:p>
            <a:r>
              <a:rPr lang="en-US" smtClean="0"/>
              <a:t>Proportional Control can be more accurate and faster</a:t>
            </a:r>
          </a:p>
          <a:p>
            <a:r>
              <a:rPr lang="en-US" smtClean="0"/>
              <a:t>The Pseudocode for every proportional control program consists of two stages:</a:t>
            </a:r>
          </a:p>
          <a:p>
            <a:pPr lvl="1"/>
            <a:r>
              <a:rPr lang="en-US" smtClean="0"/>
              <a:t>Computing an error </a:t>
            </a:r>
            <a:r>
              <a:rPr lang="en-US" smtClean="0">
                <a:sym typeface="Wingdings"/>
              </a:rPr>
              <a:t> how far is the robot from a target</a:t>
            </a:r>
          </a:p>
          <a:p>
            <a:pPr lvl="1"/>
            <a:r>
              <a:rPr lang="en-US" smtClean="0">
                <a:sym typeface="Wingdings"/>
              </a:rPr>
              <a:t>Making a correction  make the robot take an action that is proportional to the error (this is why it is called proportional control).  You must multiply the error by a scaling factor to determine the correction.</a:t>
            </a:r>
            <a:endParaRPr lang="en-US" dirty="0"/>
          </a:p>
        </p:txBody>
      </p:sp>
      <p:sp>
        <p:nvSpPr>
          <p:cNvPr id="4" name="Footer Placeholder 3"/>
          <p:cNvSpPr>
            <a:spLocks noGrp="1"/>
          </p:cNvSpPr>
          <p:nvPr>
            <p:ph type="ftr" sz="quarter" idx="11"/>
          </p:nvPr>
        </p:nvSpPr>
        <p:spPr/>
        <p:txBody>
          <a:bodyPr/>
          <a:lstStyle/>
          <a:p>
            <a:r>
              <a:rPr lang="sk-SK" smtClean="0"/>
              <a:t>© 2015 EV3Lessons.com, Last edit 02/10/2017</a:t>
            </a:r>
            <a:endParaRPr lang="en-US"/>
          </a:p>
        </p:txBody>
      </p:sp>
      <p:sp>
        <p:nvSpPr>
          <p:cNvPr id="5" name="Slide Number Placeholder 4"/>
          <p:cNvSpPr>
            <a:spLocks noGrp="1"/>
          </p:cNvSpPr>
          <p:nvPr>
            <p:ph type="sldNum" sz="quarter" idx="12"/>
          </p:nvPr>
        </p:nvSpPr>
        <p:spPr/>
        <p:txBody>
          <a:bodyPr/>
          <a:lstStyle/>
          <a:p>
            <a:fld id="{4382A7F7-08BF-4252-8141-63FB96055BBB}" type="slidenum">
              <a:rPr lang="en-US" smtClean="0"/>
              <a:pPr/>
              <a:t>4</a:t>
            </a:fld>
            <a:endParaRPr lang="en-US"/>
          </a:p>
        </p:txBody>
      </p:sp>
      <p:sp>
        <p:nvSpPr>
          <p:cNvPr id="2" name="Title 1"/>
          <p:cNvSpPr>
            <a:spLocks noGrp="1"/>
          </p:cNvSpPr>
          <p:nvPr>
            <p:ph type="title"/>
          </p:nvPr>
        </p:nvSpPr>
        <p:spPr/>
        <p:txBody>
          <a:bodyPr/>
          <a:lstStyle/>
          <a:p>
            <a:r>
              <a:rPr lang="en-US" smtClean="0"/>
              <a:t>Why Proportional Control?</a:t>
            </a:r>
            <a:endParaRPr lang="en-US" dirty="0"/>
          </a:p>
        </p:txBody>
      </p:sp>
    </p:spTree>
    <p:extLst>
      <p:ext uri="{BB962C8B-B14F-4D97-AF65-F5344CB8AC3E}">
        <p14:creationId xmlns:p14="http://schemas.microsoft.com/office/powerpoint/2010/main" val="1920536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mtClean="0"/>
              <a:t>The Pseudocode for every proportional control program consists of two stages:</a:t>
            </a:r>
          </a:p>
          <a:p>
            <a:pPr lvl="1"/>
            <a:r>
              <a:rPr lang="en-US" smtClean="0"/>
              <a:t>Computing an error </a:t>
            </a:r>
            <a:r>
              <a:rPr lang="en-US" smtClean="0">
                <a:sym typeface="Wingdings"/>
              </a:rPr>
              <a:t> how far is the robot from a target</a:t>
            </a:r>
          </a:p>
          <a:p>
            <a:pPr lvl="1"/>
            <a:r>
              <a:rPr lang="en-US" smtClean="0">
                <a:sym typeface="Wingdings"/>
              </a:rPr>
              <a:t>Making a correction  make the robot take an action that is proportional to the error (this is why it is called proportional control).  You must multiply the error by a scaling factor to determine the correction.</a:t>
            </a:r>
            <a:endParaRPr lang="en-US" smtClean="0"/>
          </a:p>
          <a:p>
            <a:endParaRPr lang="en-US" dirty="0"/>
          </a:p>
        </p:txBody>
      </p:sp>
      <p:sp>
        <p:nvSpPr>
          <p:cNvPr id="4" name="Footer Placeholder 3"/>
          <p:cNvSpPr>
            <a:spLocks noGrp="1"/>
          </p:cNvSpPr>
          <p:nvPr>
            <p:ph type="ftr" sz="quarter" idx="11"/>
          </p:nvPr>
        </p:nvSpPr>
        <p:spPr/>
        <p:txBody>
          <a:bodyPr/>
          <a:lstStyle/>
          <a:p>
            <a:r>
              <a:rPr lang="sk-SK" smtClean="0"/>
              <a:t>© 2015 EV3Lessons.com, Last edit 02/10/2017</a:t>
            </a:r>
            <a:endParaRPr lang="en-US"/>
          </a:p>
        </p:txBody>
      </p:sp>
      <p:sp>
        <p:nvSpPr>
          <p:cNvPr id="2" name="Title 1"/>
          <p:cNvSpPr>
            <a:spLocks noGrp="1"/>
          </p:cNvSpPr>
          <p:nvPr>
            <p:ph type="title"/>
          </p:nvPr>
        </p:nvSpPr>
        <p:spPr/>
        <p:txBody>
          <a:bodyPr/>
          <a:lstStyle/>
          <a:p>
            <a:r>
              <a:rPr lang="en-US" smtClean="0"/>
              <a:t>What Proportional Control Looks Like</a:t>
            </a:r>
            <a:endParaRPr lang="en-US" dirty="0"/>
          </a:p>
        </p:txBody>
      </p:sp>
      <p:sp>
        <p:nvSpPr>
          <p:cNvPr id="6" name="Rectangle 5"/>
          <p:cNvSpPr/>
          <p:nvPr/>
        </p:nvSpPr>
        <p:spPr>
          <a:xfrm>
            <a:off x="1631716" y="5264460"/>
            <a:ext cx="671152" cy="53266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2455268" y="5264460"/>
            <a:ext cx="671152" cy="53266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3278820" y="5264460"/>
            <a:ext cx="671152" cy="53266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4873545" y="5264460"/>
            <a:ext cx="671152" cy="53266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5697097" y="5264460"/>
            <a:ext cx="671152" cy="53266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6520649" y="5264460"/>
            <a:ext cx="671152" cy="53266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TextBox 11"/>
          <p:cNvSpPr txBox="1"/>
          <p:nvPr/>
        </p:nvSpPr>
        <p:spPr>
          <a:xfrm>
            <a:off x="1631716" y="6134471"/>
            <a:ext cx="2318256" cy="369332"/>
          </a:xfrm>
          <a:prstGeom prst="rect">
            <a:avLst/>
          </a:prstGeom>
          <a:noFill/>
        </p:spPr>
        <p:txBody>
          <a:bodyPr wrap="square" rtlCol="0">
            <a:spAutoFit/>
          </a:bodyPr>
          <a:lstStyle/>
          <a:p>
            <a:pPr algn="ctr"/>
            <a:r>
              <a:rPr lang="en-US" dirty="0" smtClean="0"/>
              <a:t>Compute Error</a:t>
            </a:r>
            <a:endParaRPr lang="en-US" dirty="0"/>
          </a:p>
        </p:txBody>
      </p:sp>
      <p:sp>
        <p:nvSpPr>
          <p:cNvPr id="13" name="TextBox 12"/>
          <p:cNvSpPr txBox="1"/>
          <p:nvPr/>
        </p:nvSpPr>
        <p:spPr>
          <a:xfrm>
            <a:off x="4873545" y="6102205"/>
            <a:ext cx="2318256" cy="369332"/>
          </a:xfrm>
          <a:prstGeom prst="rect">
            <a:avLst/>
          </a:prstGeom>
          <a:noFill/>
        </p:spPr>
        <p:txBody>
          <a:bodyPr wrap="square" rtlCol="0">
            <a:spAutoFit/>
          </a:bodyPr>
          <a:lstStyle/>
          <a:p>
            <a:pPr algn="ctr"/>
            <a:r>
              <a:rPr lang="en-US" dirty="0" smtClean="0"/>
              <a:t>Make Correction</a:t>
            </a:r>
            <a:endParaRPr lang="en-US" dirty="0"/>
          </a:p>
        </p:txBody>
      </p:sp>
      <p:cxnSp>
        <p:nvCxnSpPr>
          <p:cNvPr id="15" name="Elbow Connector 14"/>
          <p:cNvCxnSpPr>
            <a:stCxn id="11" idx="3"/>
            <a:endCxn id="6" idx="1"/>
          </p:cNvCxnSpPr>
          <p:nvPr/>
        </p:nvCxnSpPr>
        <p:spPr>
          <a:xfrm flipH="1">
            <a:off x="1631716" y="5530790"/>
            <a:ext cx="5560085" cy="12700"/>
          </a:xfrm>
          <a:prstGeom prst="bentConnector5">
            <a:avLst>
              <a:gd name="adj1" fmla="val -4111"/>
              <a:gd name="adj2" fmla="val -4631071"/>
              <a:gd name="adj3" fmla="val 104111"/>
            </a:avLst>
          </a:prstGeom>
          <a:ln w="57150">
            <a:tailEnd type="triangle"/>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a:stCxn id="6" idx="3"/>
            <a:endCxn id="7" idx="1"/>
          </p:cNvCxnSpPr>
          <p:nvPr/>
        </p:nvCxnSpPr>
        <p:spPr>
          <a:xfrm>
            <a:off x="2302868" y="5530790"/>
            <a:ext cx="1524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a:stCxn id="7" idx="3"/>
            <a:endCxn id="8" idx="1"/>
          </p:cNvCxnSpPr>
          <p:nvPr/>
        </p:nvCxnSpPr>
        <p:spPr>
          <a:xfrm>
            <a:off x="3126420" y="5530790"/>
            <a:ext cx="1524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3" name="Straight Connector 22"/>
          <p:cNvCxnSpPr>
            <a:stCxn id="8" idx="3"/>
            <a:endCxn id="9" idx="1"/>
          </p:cNvCxnSpPr>
          <p:nvPr/>
        </p:nvCxnSpPr>
        <p:spPr>
          <a:xfrm>
            <a:off x="3949972" y="5530790"/>
            <a:ext cx="923573"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5" name="Straight Connector 24"/>
          <p:cNvCxnSpPr>
            <a:stCxn id="9" idx="3"/>
            <a:endCxn id="10" idx="1"/>
          </p:cNvCxnSpPr>
          <p:nvPr/>
        </p:nvCxnSpPr>
        <p:spPr>
          <a:xfrm>
            <a:off x="5544697" y="5530790"/>
            <a:ext cx="1524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7" name="Straight Connector 26"/>
          <p:cNvCxnSpPr>
            <a:endCxn id="11" idx="1"/>
          </p:cNvCxnSpPr>
          <p:nvPr/>
        </p:nvCxnSpPr>
        <p:spPr>
          <a:xfrm>
            <a:off x="6368249" y="5530790"/>
            <a:ext cx="152400" cy="0"/>
          </a:xfrm>
          <a:prstGeom prst="line">
            <a:avLst/>
          </a:prstGeom>
        </p:spPr>
        <p:style>
          <a:lnRef idx="2">
            <a:schemeClr val="accent1"/>
          </a:lnRef>
          <a:fillRef idx="0">
            <a:schemeClr val="accent1"/>
          </a:fillRef>
          <a:effectRef idx="1">
            <a:schemeClr val="accent1"/>
          </a:effectRef>
          <a:fontRef idx="minor">
            <a:schemeClr val="tx1"/>
          </a:fontRef>
        </p:style>
      </p:cxnSp>
      <p:sp>
        <p:nvSpPr>
          <p:cNvPr id="5" name="Slide Number Placeholder 4"/>
          <p:cNvSpPr>
            <a:spLocks noGrp="1"/>
          </p:cNvSpPr>
          <p:nvPr>
            <p:ph type="sldNum" sz="quarter" idx="12"/>
          </p:nvPr>
        </p:nvSpPr>
        <p:spPr/>
        <p:txBody>
          <a:bodyPr/>
          <a:lstStyle/>
          <a:p>
            <a:fld id="{4382A7F7-08BF-4252-8141-63FB96055BBB}" type="slidenum">
              <a:rPr lang="en-US" smtClean="0"/>
              <a:t>5</a:t>
            </a:fld>
            <a:endParaRPr lang="en-US"/>
          </a:p>
        </p:txBody>
      </p:sp>
    </p:spTree>
    <p:extLst>
      <p:ext uri="{BB962C8B-B14F-4D97-AF65-F5344CB8AC3E}">
        <p14:creationId xmlns:p14="http://schemas.microsoft.com/office/powerpoint/2010/main" val="29693837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Reflected light sensor readings show how “dark” the measured area is on average</a:t>
            </a:r>
          </a:p>
          <a:p>
            <a:r>
              <a:rPr lang="en-US" dirty="0" smtClean="0"/>
              <a:t>Calibrated readings should range from 100 (on just white) to 0 (on just black)</a:t>
            </a:r>
            <a:endParaRPr lang="en-US" dirty="0"/>
          </a:p>
        </p:txBody>
      </p:sp>
      <p:sp>
        <p:nvSpPr>
          <p:cNvPr id="4" name="Footer Placeholder 3"/>
          <p:cNvSpPr>
            <a:spLocks noGrp="1"/>
          </p:cNvSpPr>
          <p:nvPr>
            <p:ph type="ftr" sz="quarter" idx="11"/>
          </p:nvPr>
        </p:nvSpPr>
        <p:spPr/>
        <p:txBody>
          <a:bodyPr/>
          <a:lstStyle/>
          <a:p>
            <a:r>
              <a:rPr lang="sk-SK" smtClean="0"/>
              <a:t>© 2015 EV3Lessons.com, Last edit 02/10/2017</a:t>
            </a:r>
            <a:endParaRPr lang="en-US" dirty="0"/>
          </a:p>
        </p:txBody>
      </p:sp>
      <p:sp>
        <p:nvSpPr>
          <p:cNvPr id="2" name="Title 1"/>
          <p:cNvSpPr>
            <a:spLocks noGrp="1"/>
          </p:cNvSpPr>
          <p:nvPr>
            <p:ph type="title"/>
          </p:nvPr>
        </p:nvSpPr>
        <p:spPr/>
        <p:txBody>
          <a:bodyPr/>
          <a:lstStyle/>
          <a:p>
            <a:r>
              <a:rPr lang="en-US" dirty="0" smtClean="0"/>
              <a:t>How Far Is the Robot From The Line?</a:t>
            </a:r>
            <a:endParaRPr lang="en-US" dirty="0"/>
          </a:p>
        </p:txBody>
      </p:sp>
      <p:cxnSp>
        <p:nvCxnSpPr>
          <p:cNvPr id="6" name="Straight Connector 5"/>
          <p:cNvCxnSpPr/>
          <p:nvPr/>
        </p:nvCxnSpPr>
        <p:spPr>
          <a:xfrm>
            <a:off x="640747" y="5441779"/>
            <a:ext cx="7965830" cy="0"/>
          </a:xfrm>
          <a:prstGeom prst="line">
            <a:avLst/>
          </a:prstGeom>
          <a:ln w="466725">
            <a:solidFill>
              <a:schemeClr val="tx1"/>
            </a:solidFill>
          </a:ln>
        </p:spPr>
        <p:style>
          <a:lnRef idx="2">
            <a:schemeClr val="accent1"/>
          </a:lnRef>
          <a:fillRef idx="0">
            <a:schemeClr val="accent1"/>
          </a:fillRef>
          <a:effectRef idx="1">
            <a:schemeClr val="accent1"/>
          </a:effectRef>
          <a:fontRef idx="minor">
            <a:schemeClr val="tx1"/>
          </a:fontRef>
        </p:style>
      </p:cxnSp>
      <p:sp>
        <p:nvSpPr>
          <p:cNvPr id="7" name="Oval 6"/>
          <p:cNvSpPr/>
          <p:nvPr/>
        </p:nvSpPr>
        <p:spPr>
          <a:xfrm>
            <a:off x="7361191" y="3780565"/>
            <a:ext cx="386862" cy="38686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p:cNvSpPr txBox="1"/>
          <p:nvPr/>
        </p:nvSpPr>
        <p:spPr>
          <a:xfrm>
            <a:off x="4478799" y="3805935"/>
            <a:ext cx="2882392" cy="369332"/>
          </a:xfrm>
          <a:prstGeom prst="rect">
            <a:avLst/>
          </a:prstGeom>
          <a:noFill/>
        </p:spPr>
        <p:txBody>
          <a:bodyPr wrap="none" rtlCol="0">
            <a:spAutoFit/>
          </a:bodyPr>
          <a:lstStyle/>
          <a:p>
            <a:r>
              <a:rPr lang="en-US" dirty="0" smtClean="0"/>
              <a:t>Light Sensor Measured Area:</a:t>
            </a:r>
            <a:endParaRPr lang="en-US" dirty="0"/>
          </a:p>
        </p:txBody>
      </p:sp>
      <p:sp>
        <p:nvSpPr>
          <p:cNvPr id="9" name="TextBox 8"/>
          <p:cNvSpPr txBox="1"/>
          <p:nvPr/>
        </p:nvSpPr>
        <p:spPr>
          <a:xfrm>
            <a:off x="8571407" y="5261453"/>
            <a:ext cx="572593" cy="369332"/>
          </a:xfrm>
          <a:prstGeom prst="rect">
            <a:avLst/>
          </a:prstGeom>
          <a:noFill/>
        </p:spPr>
        <p:txBody>
          <a:bodyPr wrap="none" rtlCol="0">
            <a:spAutoFit/>
          </a:bodyPr>
          <a:lstStyle/>
          <a:p>
            <a:r>
              <a:rPr lang="en-US" dirty="0" smtClean="0"/>
              <a:t>Line</a:t>
            </a:r>
            <a:endParaRPr lang="en-US" dirty="0"/>
          </a:p>
        </p:txBody>
      </p:sp>
      <p:sp>
        <p:nvSpPr>
          <p:cNvPr id="10" name="Oval 9"/>
          <p:cNvSpPr/>
          <p:nvPr/>
        </p:nvSpPr>
        <p:spPr>
          <a:xfrm>
            <a:off x="777593" y="4706052"/>
            <a:ext cx="386862" cy="38686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TextBox 11"/>
          <p:cNvSpPr txBox="1"/>
          <p:nvPr/>
        </p:nvSpPr>
        <p:spPr>
          <a:xfrm>
            <a:off x="216266" y="4246557"/>
            <a:ext cx="1509516" cy="369332"/>
          </a:xfrm>
          <a:prstGeom prst="rect">
            <a:avLst/>
          </a:prstGeom>
          <a:noFill/>
        </p:spPr>
        <p:txBody>
          <a:bodyPr wrap="none" rtlCol="0">
            <a:spAutoFit/>
          </a:bodyPr>
          <a:lstStyle/>
          <a:p>
            <a:r>
              <a:rPr lang="en-US" dirty="0" smtClean="0"/>
              <a:t>Reading = 100</a:t>
            </a:r>
            <a:endParaRPr lang="en-US" dirty="0"/>
          </a:p>
        </p:txBody>
      </p:sp>
      <p:sp>
        <p:nvSpPr>
          <p:cNvPr id="13" name="Oval 12"/>
          <p:cNvSpPr/>
          <p:nvPr/>
        </p:nvSpPr>
        <p:spPr>
          <a:xfrm>
            <a:off x="2002654" y="5238052"/>
            <a:ext cx="386862" cy="38686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Box 13"/>
          <p:cNvSpPr txBox="1"/>
          <p:nvPr/>
        </p:nvSpPr>
        <p:spPr>
          <a:xfrm>
            <a:off x="1441327" y="4778557"/>
            <a:ext cx="1275477" cy="369332"/>
          </a:xfrm>
          <a:prstGeom prst="rect">
            <a:avLst/>
          </a:prstGeom>
          <a:noFill/>
        </p:spPr>
        <p:txBody>
          <a:bodyPr wrap="none" rtlCol="0">
            <a:spAutoFit/>
          </a:bodyPr>
          <a:lstStyle/>
          <a:p>
            <a:r>
              <a:rPr lang="en-US" dirty="0" smtClean="0"/>
              <a:t>Reading = 0</a:t>
            </a:r>
            <a:endParaRPr lang="en-US" dirty="0"/>
          </a:p>
        </p:txBody>
      </p:sp>
      <p:sp>
        <p:nvSpPr>
          <p:cNvPr id="15" name="Oval 14"/>
          <p:cNvSpPr/>
          <p:nvPr/>
        </p:nvSpPr>
        <p:spPr>
          <a:xfrm>
            <a:off x="3329774" y="5000661"/>
            <a:ext cx="386862" cy="38686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TextBox 15"/>
          <p:cNvSpPr txBox="1"/>
          <p:nvPr/>
        </p:nvSpPr>
        <p:spPr>
          <a:xfrm>
            <a:off x="2768447" y="4541166"/>
            <a:ext cx="1392497" cy="369332"/>
          </a:xfrm>
          <a:prstGeom prst="rect">
            <a:avLst/>
          </a:prstGeom>
          <a:noFill/>
        </p:spPr>
        <p:txBody>
          <a:bodyPr wrap="none" rtlCol="0">
            <a:spAutoFit/>
          </a:bodyPr>
          <a:lstStyle/>
          <a:p>
            <a:r>
              <a:rPr lang="en-US" dirty="0" smtClean="0"/>
              <a:t>Reading = 50</a:t>
            </a:r>
            <a:endParaRPr lang="en-US" dirty="0"/>
          </a:p>
        </p:txBody>
      </p:sp>
      <p:sp>
        <p:nvSpPr>
          <p:cNvPr id="17" name="Oval 16"/>
          <p:cNvSpPr/>
          <p:nvPr/>
        </p:nvSpPr>
        <p:spPr>
          <a:xfrm>
            <a:off x="4753606" y="5101706"/>
            <a:ext cx="386862" cy="38686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TextBox 17"/>
          <p:cNvSpPr txBox="1"/>
          <p:nvPr/>
        </p:nvSpPr>
        <p:spPr>
          <a:xfrm>
            <a:off x="4192279" y="4642211"/>
            <a:ext cx="1392497" cy="369332"/>
          </a:xfrm>
          <a:prstGeom prst="rect">
            <a:avLst/>
          </a:prstGeom>
          <a:noFill/>
        </p:spPr>
        <p:txBody>
          <a:bodyPr wrap="none" rtlCol="0">
            <a:spAutoFit/>
          </a:bodyPr>
          <a:lstStyle/>
          <a:p>
            <a:r>
              <a:rPr lang="en-US" dirty="0" smtClean="0"/>
              <a:t>Reading = 25</a:t>
            </a:r>
            <a:endParaRPr lang="en-US" dirty="0"/>
          </a:p>
        </p:txBody>
      </p:sp>
      <p:sp>
        <p:nvSpPr>
          <p:cNvPr id="19" name="Oval 18"/>
          <p:cNvSpPr/>
          <p:nvPr/>
        </p:nvSpPr>
        <p:spPr>
          <a:xfrm>
            <a:off x="6343931" y="4927853"/>
            <a:ext cx="386862" cy="38686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TextBox 19"/>
          <p:cNvSpPr txBox="1"/>
          <p:nvPr/>
        </p:nvSpPr>
        <p:spPr>
          <a:xfrm>
            <a:off x="5782604" y="4468358"/>
            <a:ext cx="1392497" cy="369332"/>
          </a:xfrm>
          <a:prstGeom prst="rect">
            <a:avLst/>
          </a:prstGeom>
          <a:noFill/>
        </p:spPr>
        <p:txBody>
          <a:bodyPr wrap="none" rtlCol="0">
            <a:spAutoFit/>
          </a:bodyPr>
          <a:lstStyle/>
          <a:p>
            <a:r>
              <a:rPr lang="en-US" dirty="0" smtClean="0"/>
              <a:t>Reading = 75</a:t>
            </a:r>
            <a:endParaRPr lang="en-US" dirty="0"/>
          </a:p>
        </p:txBody>
      </p:sp>
      <p:sp>
        <p:nvSpPr>
          <p:cNvPr id="5" name="Slide Number Placeholder 4"/>
          <p:cNvSpPr>
            <a:spLocks noGrp="1"/>
          </p:cNvSpPr>
          <p:nvPr>
            <p:ph type="sldNum" sz="quarter" idx="12"/>
          </p:nvPr>
        </p:nvSpPr>
        <p:spPr/>
        <p:txBody>
          <a:bodyPr/>
          <a:lstStyle/>
          <a:p>
            <a:fld id="{4382A7F7-08BF-4252-8141-63FB96055BBB}" type="slidenum">
              <a:rPr lang="en-US" smtClean="0"/>
              <a:t>6</a:t>
            </a:fld>
            <a:endParaRPr lang="en-US"/>
          </a:p>
        </p:txBody>
      </p:sp>
    </p:spTree>
    <p:extLst>
      <p:ext uri="{BB962C8B-B14F-4D97-AF65-F5344CB8AC3E}">
        <p14:creationId xmlns:p14="http://schemas.microsoft.com/office/powerpoint/2010/main" val="9991483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a:bodyPr>
          <a:lstStyle/>
          <a:p>
            <a:r>
              <a:rPr lang="en-US" b="1" dirty="0"/>
              <a:t>Computing an error </a:t>
            </a:r>
            <a:r>
              <a:rPr lang="en-US" dirty="0">
                <a:sym typeface="Wingdings"/>
              </a:rPr>
              <a:t> how far is the robot from a </a:t>
            </a:r>
            <a:r>
              <a:rPr lang="en-US" dirty="0" smtClean="0">
                <a:sym typeface="Wingdings"/>
              </a:rPr>
              <a:t>target</a:t>
            </a:r>
          </a:p>
          <a:p>
            <a:pPr lvl="1"/>
            <a:r>
              <a:rPr lang="en-US" dirty="0" smtClean="0">
                <a:sym typeface="Wingdings"/>
              </a:rPr>
              <a:t>Robots follow the edge of line </a:t>
            </a:r>
            <a:r>
              <a:rPr lang="en-US" dirty="0" smtClean="0">
                <a:sym typeface="Wingdings" panose="05000000000000000000" pitchFamily="2" charset="2"/>
              </a:rPr>
              <a:t> target should be a sensor reading of 50</a:t>
            </a:r>
          </a:p>
          <a:p>
            <a:pPr lvl="1"/>
            <a:r>
              <a:rPr lang="en-US" dirty="0" smtClean="0">
                <a:sym typeface="Wingdings"/>
              </a:rPr>
              <a:t>Error should indicate how far the sensor’s value is from a reading of 50</a:t>
            </a:r>
            <a:endParaRPr lang="en-US" dirty="0">
              <a:sym typeface="Wingdings"/>
            </a:endParaRPr>
          </a:p>
          <a:p>
            <a:r>
              <a:rPr lang="en-US" b="1" dirty="0">
                <a:sym typeface="Wingdings"/>
              </a:rPr>
              <a:t>Making a correction </a:t>
            </a:r>
            <a:r>
              <a:rPr lang="en-US" dirty="0">
                <a:sym typeface="Wingdings"/>
              </a:rPr>
              <a:t> make the robot take an action that is proportional to the </a:t>
            </a:r>
            <a:r>
              <a:rPr lang="en-US" dirty="0" smtClean="0">
                <a:sym typeface="Wingdings"/>
              </a:rPr>
              <a:t>error.  </a:t>
            </a:r>
            <a:r>
              <a:rPr lang="en-US" dirty="0">
                <a:sym typeface="Wingdings"/>
              </a:rPr>
              <a:t>You must multiply the error by a scaling factor to determine the correction</a:t>
            </a:r>
            <a:r>
              <a:rPr lang="en-US" dirty="0" smtClean="0">
                <a:sym typeface="Wingdings"/>
              </a:rPr>
              <a:t>.</a:t>
            </a:r>
          </a:p>
          <a:p>
            <a:pPr lvl="1"/>
            <a:r>
              <a:rPr lang="en-US" dirty="0" smtClean="0">
                <a:sym typeface="Wingdings"/>
              </a:rPr>
              <a:t>To follow a line a robot must turn towards the edge of the line</a:t>
            </a:r>
          </a:p>
          <a:p>
            <a:pPr lvl="1"/>
            <a:r>
              <a:rPr lang="en-US" dirty="0" smtClean="0">
                <a:sym typeface="Wingdings"/>
              </a:rPr>
              <a:t>The robot must turn more sharply if it is far from a line</a:t>
            </a:r>
          </a:p>
          <a:p>
            <a:pPr lvl="1"/>
            <a:r>
              <a:rPr lang="en-US" dirty="0" smtClean="0">
                <a:sym typeface="Wingdings"/>
              </a:rPr>
              <a:t>How do you do this:  You must adjust steering input on move block</a:t>
            </a:r>
          </a:p>
          <a:p>
            <a:pPr lvl="1"/>
            <a:endParaRPr lang="en-US" dirty="0"/>
          </a:p>
          <a:p>
            <a:endParaRPr lang="en-US" dirty="0"/>
          </a:p>
        </p:txBody>
      </p:sp>
      <p:sp>
        <p:nvSpPr>
          <p:cNvPr id="4" name="Footer Placeholder 3"/>
          <p:cNvSpPr>
            <a:spLocks noGrp="1"/>
          </p:cNvSpPr>
          <p:nvPr>
            <p:ph type="ftr" sz="quarter" idx="11"/>
          </p:nvPr>
        </p:nvSpPr>
        <p:spPr/>
        <p:txBody>
          <a:bodyPr/>
          <a:lstStyle/>
          <a:p>
            <a:r>
              <a:rPr lang="sk-SK" smtClean="0"/>
              <a:t>© 2015 EV3Lessons.com, Last edit 02/10/2017</a:t>
            </a:r>
            <a:endParaRPr lang="en-US"/>
          </a:p>
        </p:txBody>
      </p:sp>
      <p:sp>
        <p:nvSpPr>
          <p:cNvPr id="2" name="Title 1"/>
          <p:cNvSpPr>
            <a:spLocks noGrp="1"/>
          </p:cNvSpPr>
          <p:nvPr>
            <p:ph type="title"/>
          </p:nvPr>
        </p:nvSpPr>
        <p:spPr/>
        <p:txBody>
          <a:bodyPr/>
          <a:lstStyle/>
          <a:p>
            <a:r>
              <a:rPr lang="en-US" dirty="0" smtClean="0"/>
              <a:t>Line Following</a:t>
            </a:r>
            <a:endParaRPr lang="en-US" dirty="0"/>
          </a:p>
        </p:txBody>
      </p:sp>
      <p:sp>
        <p:nvSpPr>
          <p:cNvPr id="5" name="Slide Number Placeholder 4"/>
          <p:cNvSpPr>
            <a:spLocks noGrp="1"/>
          </p:cNvSpPr>
          <p:nvPr>
            <p:ph type="sldNum" sz="quarter" idx="12"/>
          </p:nvPr>
        </p:nvSpPr>
        <p:spPr/>
        <p:txBody>
          <a:bodyPr/>
          <a:lstStyle/>
          <a:p>
            <a:fld id="{4382A7F7-08BF-4252-8141-63FB96055BBB}" type="slidenum">
              <a:rPr lang="en-US" smtClean="0"/>
              <a:t>7</a:t>
            </a:fld>
            <a:endParaRPr lang="en-US"/>
          </a:p>
        </p:txBody>
      </p:sp>
    </p:spTree>
    <p:extLst>
      <p:ext uri="{BB962C8B-B14F-4D97-AF65-F5344CB8AC3E}">
        <p14:creationId xmlns:p14="http://schemas.microsoft.com/office/powerpoint/2010/main" val="27144825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To learn how to use proportional control, </a:t>
            </a:r>
            <a:r>
              <a:rPr lang="en-US" dirty="0" smtClean="0"/>
              <a:t>create a Dog </a:t>
            </a:r>
            <a:r>
              <a:rPr lang="en-US" smtClean="0"/>
              <a:t>Follower program</a:t>
            </a:r>
            <a:endParaRPr lang="en-US" dirty="0" smtClean="0"/>
          </a:p>
          <a:p>
            <a:pPr lvl="1"/>
            <a:r>
              <a:rPr lang="en-US" dirty="0" smtClean="0"/>
              <a:t>Use </a:t>
            </a:r>
            <a:r>
              <a:rPr lang="en-US" dirty="0" smtClean="0"/>
              <a:t>proportional control with the ultrasonic sensor to get the robot to stay 15cm away from the human at all times (even when the human moves)</a:t>
            </a:r>
          </a:p>
        </p:txBody>
      </p:sp>
      <p:sp>
        <p:nvSpPr>
          <p:cNvPr id="4" name="Footer Placeholder 3"/>
          <p:cNvSpPr>
            <a:spLocks noGrp="1"/>
          </p:cNvSpPr>
          <p:nvPr>
            <p:ph type="ftr" sz="quarter" idx="11"/>
          </p:nvPr>
        </p:nvSpPr>
        <p:spPr/>
        <p:txBody>
          <a:bodyPr/>
          <a:lstStyle/>
          <a:p>
            <a:r>
              <a:rPr lang="sk-SK" smtClean="0"/>
              <a:t>© 2015 EV3Lessons.com, Last edit 02/10/2017</a:t>
            </a:r>
            <a:endParaRPr lang="en-US"/>
          </a:p>
        </p:txBody>
      </p:sp>
      <p:sp>
        <p:nvSpPr>
          <p:cNvPr id="5" name="Slide Number Placeholder 4"/>
          <p:cNvSpPr>
            <a:spLocks noGrp="1"/>
          </p:cNvSpPr>
          <p:nvPr>
            <p:ph type="sldNum" sz="quarter" idx="12"/>
          </p:nvPr>
        </p:nvSpPr>
        <p:spPr/>
        <p:txBody>
          <a:bodyPr/>
          <a:lstStyle/>
          <a:p>
            <a:fld id="{4382A7F7-08BF-4252-8141-63FB96055BBB}" type="slidenum">
              <a:rPr lang="en-US" smtClean="0"/>
              <a:pPr/>
              <a:t>8</a:t>
            </a:fld>
            <a:endParaRPr lang="en-US"/>
          </a:p>
        </p:txBody>
      </p:sp>
      <p:sp>
        <p:nvSpPr>
          <p:cNvPr id="2" name="Title 1"/>
          <p:cNvSpPr>
            <a:spLocks noGrp="1"/>
          </p:cNvSpPr>
          <p:nvPr>
            <p:ph type="title"/>
          </p:nvPr>
        </p:nvSpPr>
        <p:spPr/>
        <p:txBody>
          <a:bodyPr/>
          <a:lstStyle/>
          <a:p>
            <a:r>
              <a:rPr lang="en-US" dirty="0" smtClean="0"/>
              <a:t>Challenge</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908465604"/>
              </p:ext>
            </p:extLst>
          </p:nvPr>
        </p:nvGraphicFramePr>
        <p:xfrm>
          <a:off x="636020" y="4145243"/>
          <a:ext cx="7870372" cy="1559560"/>
        </p:xfrm>
        <a:graphic>
          <a:graphicData uri="http://schemas.openxmlformats.org/drawingml/2006/table">
            <a:tbl>
              <a:tblPr firstRow="1" bandRow="1">
                <a:tableStyleId>{2D5ABB26-0587-4C30-8999-92F81FD0307C}</a:tableStyleId>
              </a:tblPr>
              <a:tblGrid>
                <a:gridCol w="1421575"/>
                <a:gridCol w="1838721"/>
                <a:gridCol w="2447219"/>
                <a:gridCol w="2162857"/>
              </a:tblGrid>
              <a:tr h="370840">
                <a:tc>
                  <a:txBody>
                    <a:bodyPr/>
                    <a:lstStyle/>
                    <a:p>
                      <a:r>
                        <a:rPr lang="en-US" b="1" dirty="0" smtClean="0"/>
                        <a:t>Application</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5C201"/>
                    </a:solidFill>
                  </a:tcPr>
                </a:tc>
                <a:tc>
                  <a:txBody>
                    <a:bodyPr/>
                    <a:lstStyle/>
                    <a:p>
                      <a:r>
                        <a:rPr lang="en-US" b="1" dirty="0" smtClean="0"/>
                        <a:t>Objective</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5C201"/>
                    </a:solidFill>
                  </a:tcPr>
                </a:tc>
                <a:tc>
                  <a:txBody>
                    <a:bodyPr/>
                    <a:lstStyle/>
                    <a:p>
                      <a:r>
                        <a:rPr lang="en-US" b="1" dirty="0" smtClean="0"/>
                        <a:t>Error</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5C201"/>
                    </a:solidFill>
                  </a:tcPr>
                </a:tc>
                <a:tc>
                  <a:txBody>
                    <a:bodyPr/>
                    <a:lstStyle/>
                    <a:p>
                      <a:r>
                        <a:rPr lang="en-US" b="1" dirty="0" smtClean="0"/>
                        <a:t>Correction</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5C201"/>
                    </a:solidFill>
                  </a:tcPr>
                </a:tc>
              </a:tr>
              <a:tr h="370840">
                <a:tc>
                  <a:txBody>
                    <a:bodyPr/>
                    <a:lstStyle/>
                    <a:p>
                      <a:r>
                        <a:rPr lang="en-US" b="1" dirty="0" smtClean="0"/>
                        <a:t>Dog Follower</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t>Get to a target</a:t>
                      </a:r>
                      <a:r>
                        <a:rPr lang="en-US" baseline="0" dirty="0" smtClean="0"/>
                        <a:t> distance from wall</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t>How many inches from target location (</a:t>
                      </a:r>
                      <a:r>
                        <a:rPr lang="en-US" dirty="0" err="1" smtClean="0"/>
                        <a:t>current</a:t>
                      </a:r>
                      <a:r>
                        <a:rPr lang="en-US" baseline="0" dirty="0" err="1" smtClean="0"/>
                        <a:t>_distance</a:t>
                      </a:r>
                      <a:r>
                        <a:rPr lang="en-US" baseline="0" dirty="0" smtClean="0"/>
                        <a:t> – </a:t>
                      </a:r>
                      <a:r>
                        <a:rPr lang="en-US" baseline="0" dirty="0" err="1" smtClean="0"/>
                        <a:t>target_distance</a:t>
                      </a:r>
                      <a:r>
                        <a:rPr lang="en-US" baseline="0" dirty="0" smtClean="0"/>
                        <a: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t>Move faster based on</a:t>
                      </a:r>
                      <a:r>
                        <a:rPr lang="en-US" baseline="0" dirty="0" smtClean="0"/>
                        <a:t> distance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38032213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sk-SK" smtClean="0"/>
              <a:t>© 2015 EV3Lessons.com, Last edit 02/10/2017</a:t>
            </a:r>
            <a:endParaRPr lang="en-US" dirty="0"/>
          </a:p>
        </p:txBody>
      </p:sp>
      <p:sp>
        <p:nvSpPr>
          <p:cNvPr id="3" name="Slide Number Placeholder 2"/>
          <p:cNvSpPr>
            <a:spLocks noGrp="1"/>
          </p:cNvSpPr>
          <p:nvPr>
            <p:ph type="sldNum" sz="quarter" idx="12"/>
          </p:nvPr>
        </p:nvSpPr>
        <p:spPr/>
        <p:txBody>
          <a:bodyPr/>
          <a:lstStyle/>
          <a:p>
            <a:fld id="{4382A7F7-08BF-4252-8141-63FB96055BBB}" type="slidenum">
              <a:rPr lang="en-US" smtClean="0"/>
              <a:pPr/>
              <a:t>9</a:t>
            </a:fld>
            <a:endParaRPr lang="en-US"/>
          </a:p>
        </p:txBody>
      </p:sp>
      <p:sp>
        <p:nvSpPr>
          <p:cNvPr id="2" name="Title 1"/>
          <p:cNvSpPr>
            <a:spLocks noGrp="1"/>
          </p:cNvSpPr>
          <p:nvPr>
            <p:ph type="title"/>
          </p:nvPr>
        </p:nvSpPr>
        <p:spPr/>
        <p:txBody>
          <a:bodyPr/>
          <a:lstStyle/>
          <a:p>
            <a:r>
              <a:rPr lang="en-US" smtClean="0"/>
              <a:t>Solution: Ultrasonic Dog Follower</a:t>
            </a:r>
            <a:endParaRPr lang="en-US" dirty="0"/>
          </a:p>
        </p:txBody>
      </p:sp>
      <p:pic>
        <p:nvPicPr>
          <p:cNvPr id="7" name="Picture 6" descr="Screen Shot 2014-10-18 at 2.43.03 PM.pn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853488" y="1921813"/>
            <a:ext cx="6498403" cy="4515219"/>
          </a:xfrm>
          <a:prstGeom prst="rect">
            <a:avLst/>
          </a:prstGeom>
        </p:spPr>
      </p:pic>
    </p:spTree>
    <p:extLst>
      <p:ext uri="{BB962C8B-B14F-4D97-AF65-F5344CB8AC3E}">
        <p14:creationId xmlns:p14="http://schemas.microsoft.com/office/powerpoint/2010/main" val="407979337"/>
      </p:ext>
    </p:extLst>
  </p:cSld>
  <p:clrMapOvr>
    <a:masterClrMapping/>
  </p:clrMapOvr>
</p:sld>
</file>

<file path=ppt/theme/theme1.xml><?xml version="1.0" encoding="utf-8"?>
<a:theme xmlns:a="http://schemas.openxmlformats.org/drawingml/2006/main" name="advanced">
  <a:themeElements>
    <a:clrScheme name="Spectrum">
      <a:dk1>
        <a:sysClr val="windowText" lastClr="000000"/>
      </a:dk1>
      <a:lt1>
        <a:sysClr val="window" lastClr="FFFFFF"/>
      </a:lt1>
      <a:dk2>
        <a:srgbClr val="252731"/>
      </a:dk2>
      <a:lt2>
        <a:srgbClr val="EAE7E4"/>
      </a:lt2>
      <a:accent1>
        <a:srgbClr val="990000"/>
      </a:accent1>
      <a:accent2>
        <a:srgbClr val="FF6600"/>
      </a:accent2>
      <a:accent3>
        <a:srgbClr val="FFBA00"/>
      </a:accent3>
      <a:accent4>
        <a:srgbClr val="99CC00"/>
      </a:accent4>
      <a:accent5>
        <a:srgbClr val="528A02"/>
      </a:accent5>
      <a:accent6>
        <a:srgbClr val="333333"/>
      </a:accent6>
      <a:hlink>
        <a:srgbClr val="660000"/>
      </a:hlink>
      <a:folHlink>
        <a:srgbClr val="CC330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dvanced" id="{90896108-50DE-FE4A-B182-456CF756ABD8}" vid="{7A7CEA50-AD81-7D48-98DE-F95E5886FB3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advanced</Template>
  <TotalTime>3554</TotalTime>
  <Words>731</Words>
  <Application>Microsoft Macintosh PowerPoint</Application>
  <PresentationFormat>On-screen Show (4:3)</PresentationFormat>
  <Paragraphs>86</Paragraphs>
  <Slides>11</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Calibri</vt:lpstr>
      <vt:lpstr>Helvetica Neue</vt:lpstr>
      <vt:lpstr>Wingdings</vt:lpstr>
      <vt:lpstr>Arial</vt:lpstr>
      <vt:lpstr>advanced</vt:lpstr>
      <vt:lpstr>Proportional Control</vt:lpstr>
      <vt:lpstr>Lesson Objectives</vt:lpstr>
      <vt:lpstr>Learn and Discuss Proportional Control</vt:lpstr>
      <vt:lpstr>Why Proportional Control?</vt:lpstr>
      <vt:lpstr>What Proportional Control Looks Like</vt:lpstr>
      <vt:lpstr>How Far Is the Robot From The Line?</vt:lpstr>
      <vt:lpstr>Line Following</vt:lpstr>
      <vt:lpstr>Challenge</vt:lpstr>
      <vt:lpstr>Solution: Ultrasonic Dog Follower</vt:lpstr>
      <vt:lpstr>Discussion Guide</vt:lpstr>
      <vt:lpstr>Credits</vt:lpstr>
    </vt:vector>
  </TitlesOfParts>
  <Company/>
  <LinksUpToDate>false</LinksUpToDate>
  <SharedDoc>false</SharedDoc>
  <HyperlinksChanged>false</HyperlinksChanged>
  <AppVersion>15.0030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Proportional Control</dc:title>
  <dc:creator>Sanjay Seshan</dc:creator>
  <cp:lastModifiedBy>Srinivasan Seshan</cp:lastModifiedBy>
  <cp:revision>26</cp:revision>
  <cp:lastPrinted>2015-12-20T02:26:09Z</cp:lastPrinted>
  <dcterms:created xsi:type="dcterms:W3CDTF">2014-10-28T21:59:38Z</dcterms:created>
  <dcterms:modified xsi:type="dcterms:W3CDTF">2017-02-10T16:27:55Z</dcterms:modified>
</cp:coreProperties>
</file>